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7B1FA2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"/>
            <a:ext cx="1097280" cy="4114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371600"/>
            <a:ext cx="8229600" cy="2560320"/>
          </a:xfrm>
          <a:prstGeom prst="roundRect">
            <a:avLst>
              <a:gd name="adj" fmla="val 3571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97280" y="1645920"/>
            <a:ext cx="1097280" cy="1097280"/>
          </a:xfrm>
          <a:prstGeom prst="roundRect">
            <a:avLst>
              <a:gd name="adj" fmla="val 12500"/>
            </a:avLst>
          </a:prstGeom>
          <a:solidFill>
            <a:srgbClr val="7B1FA2"/>
          </a:solidFill>
          <a:ln/>
        </p:spPr>
      </p:sp>
      <p:sp>
        <p:nvSpPr>
          <p:cNvPr id="6" name="Text 3"/>
          <p:cNvSpPr/>
          <p:nvPr/>
        </p:nvSpPr>
        <p:spPr>
          <a:xfrm>
            <a:off x="1097280" y="169164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FPM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97280" y="228600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164592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3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초보자 가이드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2743200" y="2834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Process Manager — 개념부터 SAM 실전 설정까지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2026-02-22  |  SAM 개발팀  |  (주)코드브릿지엑스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0" y="5093208"/>
            <a:ext cx="9144000" cy="54864"/>
          </a:xfrm>
          <a:prstGeom prst="rect">
            <a:avLst/>
          </a:prstGeom>
          <a:solidFill>
            <a:srgbClr val="7B1FA2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목차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of Contents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8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384048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481328"/>
            <a:ext cx="320040" cy="320040"/>
          </a:xfrm>
          <a:prstGeom prst="ellipse">
            <a:avLst/>
          </a:prstGeom>
          <a:solidFill>
            <a:srgbClr val="7B1FA2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48132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132588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PHP-FPM이란?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05840" y="16916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PHP-FPM의 정의와 이 문서의 목적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57200" y="2286000"/>
            <a:ext cx="384048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2578608"/>
            <a:ext cx="320040" cy="320040"/>
          </a:xfrm>
          <a:prstGeom prst="ellipse">
            <a:avLst/>
          </a:prstGeom>
          <a:solidFill>
            <a:srgbClr val="AB47BC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7860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05840" y="242316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웹 실행 방식의 역사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05840" y="27889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 → mod_php → FastCGI/PHP-FPM 발전 과정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57200" y="3383280"/>
            <a:ext cx="384048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3675888"/>
            <a:ext cx="320040" cy="320040"/>
          </a:xfrm>
          <a:prstGeom prst="ellipse">
            <a:avLst/>
          </a:prstGeom>
          <a:solidFill>
            <a:srgbClr val="1976D2"/>
          </a:solidFill>
          <a:ln/>
        </p:spPr>
      </p:sp>
      <p:sp>
        <p:nvSpPr>
          <p:cNvPr id="20" name="Text 18"/>
          <p:cNvSpPr/>
          <p:nvPr/>
        </p:nvSpPr>
        <p:spPr>
          <a:xfrm>
            <a:off x="594360" y="367588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05840" y="352044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PHP-FPM의 구조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05840" y="38862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Master/Worker 모델, 포트 9000, pm 모드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617720" y="1188720"/>
            <a:ext cx="384048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754880" y="1481328"/>
            <a:ext cx="320040" cy="320040"/>
          </a:xfrm>
          <a:prstGeom prst="ellipse">
            <a:avLst/>
          </a:prstGeom>
          <a:solidFill>
            <a:srgbClr val="42A5F5"/>
          </a:solidFill>
          <a:ln/>
        </p:spPr>
      </p:sp>
      <p:sp>
        <p:nvSpPr>
          <p:cNvPr id="25" name="Text 23"/>
          <p:cNvSpPr/>
          <p:nvPr/>
        </p:nvSpPr>
        <p:spPr>
          <a:xfrm>
            <a:off x="4754880" y="148132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166360" y="132588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Nginx와 PHP-FPM의 관계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166360" y="16916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프로토콜, 역할 분담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617720" y="2286000"/>
            <a:ext cx="384048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754880" y="2578608"/>
            <a:ext cx="320040" cy="32004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30" name="Text 28"/>
          <p:cNvSpPr/>
          <p:nvPr/>
        </p:nvSpPr>
        <p:spPr>
          <a:xfrm>
            <a:off x="4754880" y="257860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166360" y="242316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SAM에서의 PHP-FPM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5166360" y="27889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컨테이너 구조, www.conf 설정 상세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617720" y="3383280"/>
            <a:ext cx="384048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754880" y="3675888"/>
            <a:ext cx="320040" cy="32004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35" name="Text 33"/>
          <p:cNvSpPr/>
          <p:nvPr/>
        </p:nvSpPr>
        <p:spPr>
          <a:xfrm>
            <a:off x="4754880" y="367588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5166360" y="352044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자주 묻는 질문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166360" y="38862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502 에러, 워커 부족, 재시작 방법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웹 실행 방식의 역사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 → mod_php → PHP-FPM 발전 과정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8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2560320" cy="2103120"/>
          </a:xfrm>
          <a:prstGeom prst="roundRect">
            <a:avLst>
              <a:gd name="adj" fmla="val 4348"/>
            </a:avLst>
          </a:prstGeom>
          <a:solidFill>
            <a:srgbClr val="161B22"/>
          </a:solidFill>
          <a:ln w="6350">
            <a:solidFill>
              <a:srgbClr val="D338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234440"/>
            <a:ext cx="521208" cy="228600"/>
          </a:xfrm>
          <a:prstGeom prst="roundRect">
            <a:avLst>
              <a:gd name="adj" fmla="val 16000"/>
            </a:avLst>
          </a:prstGeom>
          <a:solidFill>
            <a:srgbClr val="D33833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234440"/>
            <a:ext cx="521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1세대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188720" y="11887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60" y="1600200"/>
            <a:ext cx="2194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요청마다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프로세스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생성 / 종료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94360" y="2423160"/>
            <a:ext cx="2194560" cy="640080"/>
          </a:xfrm>
          <a:prstGeom prst="roundRect">
            <a:avLst>
              <a:gd name="adj" fmla="val 8571"/>
            </a:avLst>
          </a:prstGeom>
          <a:solidFill>
            <a:srgbClr val="2D1B1B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FF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손님마다 직원을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FF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채용하고 해고하는 식당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063240" y="1828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3429000" y="1097280"/>
            <a:ext cx="2286000" cy="2103120"/>
          </a:xfrm>
          <a:prstGeom prst="roundRect">
            <a:avLst>
              <a:gd name="adj" fmla="val 4348"/>
            </a:avLst>
          </a:prstGeom>
          <a:solidFill>
            <a:srgbClr val="161B22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1234440"/>
            <a:ext cx="521208" cy="228600"/>
          </a:xfrm>
          <a:prstGeom prst="roundRect">
            <a:avLst>
              <a:gd name="adj" fmla="val 16000"/>
            </a:avLst>
          </a:prstGeom>
          <a:solidFill>
            <a:srgbClr val="FF9800"/>
          </a:solidFill>
          <a:ln/>
        </p:spPr>
      </p:sp>
      <p:sp>
        <p:nvSpPr>
          <p:cNvPr id="18" name="Text 16"/>
          <p:cNvSpPr/>
          <p:nvPr/>
        </p:nvSpPr>
        <p:spPr>
          <a:xfrm>
            <a:off x="3566160" y="1234440"/>
            <a:ext cx="521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2세대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4206240" y="11887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mod_php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566160" y="160020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Apache에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모듈 내장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566160" y="2423160"/>
            <a:ext cx="2011680" cy="640080"/>
          </a:xfrm>
          <a:prstGeom prst="roundRect">
            <a:avLst>
              <a:gd name="adj" fmla="val 8571"/>
            </a:avLst>
          </a:prstGeom>
          <a:solidFill>
            <a:srgbClr val="2D2200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0" y="246888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FFD5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직원이 주방장과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FFD5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 몸 — 분리 불가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760720" y="1828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6126480" y="1097280"/>
            <a:ext cx="2560320" cy="2103120"/>
          </a:xfrm>
          <a:prstGeom prst="roundRect">
            <a:avLst>
              <a:gd name="adj" fmla="val 4348"/>
            </a:avLst>
          </a:prstGeom>
          <a:solidFill>
            <a:srgbClr val="161B22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63640" y="1234440"/>
            <a:ext cx="932688" cy="228600"/>
          </a:xfrm>
          <a:prstGeom prst="roundRect">
            <a:avLst>
              <a:gd name="adj" fmla="val 16000"/>
            </a:avLst>
          </a:prstGeom>
          <a:solidFill>
            <a:srgbClr val="4CAF50"/>
          </a:solidFill>
          <a:ln/>
        </p:spPr>
      </p:sp>
      <p:sp>
        <p:nvSpPr>
          <p:cNvPr id="26" name="Text 24"/>
          <p:cNvSpPr/>
          <p:nvPr/>
        </p:nvSpPr>
        <p:spPr>
          <a:xfrm>
            <a:off x="6263640" y="1234440"/>
            <a:ext cx="93268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3세대 (현재)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040880" y="11887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263640" y="1600200"/>
            <a:ext cx="2194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Nginx와 분리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워커 풀 재사용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SAM이 사용!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263640" y="2423160"/>
            <a:ext cx="2194560" cy="640080"/>
          </a:xfrm>
          <a:prstGeom prst="roundRect">
            <a:avLst>
              <a:gd name="adj" fmla="val 8571"/>
            </a:avLst>
          </a:prstGeom>
          <a:solidFill>
            <a:srgbClr val="1B2D1B"/>
          </a:solidFill>
          <a:ln/>
        </p:spPr>
      </p:sp>
      <p:sp>
        <p:nvSpPr>
          <p:cNvPr id="30" name="Text 28"/>
          <p:cNvSpPr/>
          <p:nvPr/>
        </p:nvSpPr>
        <p:spPr>
          <a:xfrm>
            <a:off x="6355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안내 데스크(Nginx)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와 창구(FPM) 분리된 은행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457200" y="3429000"/>
            <a:ext cx="8229600" cy="1188720"/>
          </a:xfrm>
          <a:prstGeom prst="roundRect">
            <a:avLst>
              <a:gd name="adj" fmla="val 7692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0080" y="354787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세대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737360" y="354787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방식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931920" y="3547872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장점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5943600" y="354787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단점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640080" y="3776472"/>
            <a:ext cx="7498080" cy="9144"/>
          </a:xfrm>
          <a:prstGeom prst="rect">
            <a:avLst/>
          </a:prstGeom>
          <a:solidFill>
            <a:srgbClr val="30363D"/>
          </a:solidFill>
          <a:ln/>
        </p:spPr>
      </p:sp>
      <p:sp>
        <p:nvSpPr>
          <p:cNvPr id="37" name="Text 35"/>
          <p:cNvSpPr/>
          <p:nvPr/>
        </p:nvSpPr>
        <p:spPr>
          <a:xfrm>
            <a:off x="640080" y="382219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33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1737360" y="382219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매번 프로세스 생성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3931920" y="3822192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단순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943600" y="382219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느림, 리소스 낭비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640080" y="4078224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mod_php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737360" y="4078224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Apache에 내장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3931920" y="4078224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CGI보다 빠름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943600" y="4078224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불가, 메모리 낭비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640080" y="4334256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1737360" y="4334256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 프로세스 관리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3931920" y="4334256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빠름, 유연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5943600" y="4334256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설정 필요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PHP-FPM의 구조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/ Worker 모델과 프로세스 관리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8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4572000" cy="2743200"/>
          </a:xfrm>
          <a:prstGeom prst="roundRect">
            <a:avLst>
              <a:gd name="adj" fmla="val 3333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/ Worker 모델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1520" y="1600200"/>
            <a:ext cx="4114800" cy="2057400"/>
          </a:xfrm>
          <a:prstGeom prst="roundRect">
            <a:avLst>
              <a:gd name="adj" fmla="val 3556"/>
            </a:avLst>
          </a:prstGeom>
          <a:solidFill>
            <a:srgbClr val="1C2333"/>
          </a:solidFill>
          <a:ln w="10160">
            <a:solidFill>
              <a:srgbClr val="7B1FA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16642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Master (지점장)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14400" y="2057400"/>
            <a:ext cx="685800" cy="109728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8992" y="2148840"/>
            <a:ext cx="365760" cy="3657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21488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W1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4400" y="2606040"/>
            <a:ext cx="685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대기 중</a:t>
            </a:r>
            <a:endParaRPr lang="en-US" sz="650" dirty="0"/>
          </a:p>
        </p:txBody>
      </p:sp>
      <p:sp>
        <p:nvSpPr>
          <p:cNvPr id="16" name="Shape 14"/>
          <p:cNvSpPr/>
          <p:nvPr/>
        </p:nvSpPr>
        <p:spPr>
          <a:xfrm>
            <a:off x="1691640" y="2057400"/>
            <a:ext cx="685800" cy="109728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856232" y="2148840"/>
            <a:ext cx="365760" cy="36576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8" name="Text 16"/>
          <p:cNvSpPr/>
          <p:nvPr/>
        </p:nvSpPr>
        <p:spPr>
          <a:xfrm>
            <a:off x="1856232" y="21488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W2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691640" y="2606040"/>
            <a:ext cx="685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처리 중</a:t>
            </a:r>
            <a:endParaRPr lang="en-US" sz="650" dirty="0"/>
          </a:p>
        </p:txBody>
      </p:sp>
      <p:sp>
        <p:nvSpPr>
          <p:cNvPr id="20" name="Shape 18"/>
          <p:cNvSpPr/>
          <p:nvPr/>
        </p:nvSpPr>
        <p:spPr>
          <a:xfrm>
            <a:off x="2468880" y="2057400"/>
            <a:ext cx="685800" cy="109728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33472" y="2148840"/>
            <a:ext cx="365760" cy="3657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22" name="Text 20"/>
          <p:cNvSpPr/>
          <p:nvPr/>
        </p:nvSpPr>
        <p:spPr>
          <a:xfrm>
            <a:off x="2633472" y="21488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W3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468880" y="2606040"/>
            <a:ext cx="685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대기 중</a:t>
            </a:r>
            <a:endParaRPr lang="en-US" sz="650" dirty="0"/>
          </a:p>
        </p:txBody>
      </p:sp>
      <p:sp>
        <p:nvSpPr>
          <p:cNvPr id="24" name="Shape 22"/>
          <p:cNvSpPr/>
          <p:nvPr/>
        </p:nvSpPr>
        <p:spPr>
          <a:xfrm>
            <a:off x="3246120" y="2057400"/>
            <a:ext cx="685800" cy="109728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410712" y="2148840"/>
            <a:ext cx="365760" cy="36576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26" name="Text 24"/>
          <p:cNvSpPr/>
          <p:nvPr/>
        </p:nvSpPr>
        <p:spPr>
          <a:xfrm>
            <a:off x="3410712" y="21488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W4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3246120" y="2606040"/>
            <a:ext cx="685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처리 중</a:t>
            </a:r>
            <a:endParaRPr lang="en-US" sz="650" dirty="0"/>
          </a:p>
        </p:txBody>
      </p:sp>
      <p:sp>
        <p:nvSpPr>
          <p:cNvPr id="28" name="Shape 26"/>
          <p:cNvSpPr/>
          <p:nvPr/>
        </p:nvSpPr>
        <p:spPr>
          <a:xfrm>
            <a:off x="4023360" y="2057400"/>
            <a:ext cx="685800" cy="109728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87952" y="2148840"/>
            <a:ext cx="365760" cy="3657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30" name="Text 28"/>
          <p:cNvSpPr/>
          <p:nvPr/>
        </p:nvSpPr>
        <p:spPr>
          <a:xfrm>
            <a:off x="4187952" y="21488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W5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023360" y="2606040"/>
            <a:ext cx="685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대기 중</a:t>
            </a:r>
            <a:endParaRPr lang="en-US" sz="650" dirty="0"/>
          </a:p>
        </p:txBody>
      </p:sp>
      <p:sp>
        <p:nvSpPr>
          <p:cNvPr id="32" name="Text 30"/>
          <p:cNvSpPr/>
          <p:nvPr/>
        </p:nvSpPr>
        <p:spPr>
          <a:xfrm>
            <a:off x="731520" y="3246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→ TCP 9000 →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3017520" y="32461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빈 Worker에 배정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5303520" y="1097280"/>
            <a:ext cx="3383280" cy="2743200"/>
          </a:xfrm>
          <a:prstGeom prst="roundRect">
            <a:avLst>
              <a:gd name="adj" fmla="val 3333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0" y="11887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은행 창구 비유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486400" y="1600200"/>
            <a:ext cx="3017520" cy="438912"/>
          </a:xfrm>
          <a:prstGeom prst="roundRect">
            <a:avLst>
              <a:gd name="adj" fmla="val 12500"/>
            </a:avLst>
          </a:prstGeom>
          <a:solidFill>
            <a:srgbClr val="1C2333"/>
          </a:solidFill>
          <a:ln/>
        </p:spPr>
      </p:sp>
      <p:sp>
        <p:nvSpPr>
          <p:cNvPr id="37" name="Shape 35"/>
          <p:cNvSpPr/>
          <p:nvPr/>
        </p:nvSpPr>
        <p:spPr>
          <a:xfrm>
            <a:off x="5486400" y="1600200"/>
            <a:ext cx="54864" cy="438912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38" name="Text 36"/>
          <p:cNvSpPr/>
          <p:nvPr/>
        </p:nvSpPr>
        <p:spPr>
          <a:xfrm>
            <a:off x="5623560" y="1618488"/>
            <a:ext cx="1097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6720840" y="1618488"/>
            <a:ext cx="17373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지점장</a:t>
            </a:r>
            <a:endParaRPr lang="en-US" sz="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(직원 수 조절, 감독)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5486400" y="2130552"/>
            <a:ext cx="3017520" cy="438912"/>
          </a:xfrm>
          <a:prstGeom prst="roundRect">
            <a:avLst>
              <a:gd name="adj" fmla="val 12500"/>
            </a:avLst>
          </a:prstGeom>
          <a:solidFill>
            <a:srgbClr val="1C2333"/>
          </a:solidFill>
          <a:ln/>
        </p:spPr>
      </p:sp>
      <p:sp>
        <p:nvSpPr>
          <p:cNvPr id="41" name="Shape 39"/>
          <p:cNvSpPr/>
          <p:nvPr/>
        </p:nvSpPr>
        <p:spPr>
          <a:xfrm>
            <a:off x="5486400" y="2130552"/>
            <a:ext cx="54864" cy="438912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42" name="Text 40"/>
          <p:cNvSpPr/>
          <p:nvPr/>
        </p:nvSpPr>
        <p:spPr>
          <a:xfrm>
            <a:off x="5623560" y="2148840"/>
            <a:ext cx="1097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720840" y="2148840"/>
            <a:ext cx="17373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창구 직원</a:t>
            </a:r>
            <a:endParaRPr lang="en-US" sz="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(실제 업무 처리)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5486400" y="2660904"/>
            <a:ext cx="3017520" cy="438912"/>
          </a:xfrm>
          <a:prstGeom prst="roundRect">
            <a:avLst>
              <a:gd name="adj" fmla="val 12500"/>
            </a:avLst>
          </a:prstGeom>
          <a:solidFill>
            <a:srgbClr val="1C2333"/>
          </a:solidFill>
          <a:ln/>
        </p:spPr>
      </p:sp>
      <p:sp>
        <p:nvSpPr>
          <p:cNvPr id="45" name="Shape 43"/>
          <p:cNvSpPr/>
          <p:nvPr/>
        </p:nvSpPr>
        <p:spPr>
          <a:xfrm>
            <a:off x="5486400" y="2660904"/>
            <a:ext cx="54864" cy="438912"/>
          </a:xfrm>
          <a:prstGeom prst="rect">
            <a:avLst/>
          </a:prstGeom>
          <a:solidFill>
            <a:srgbClr val="1976D2"/>
          </a:solidFill>
          <a:ln/>
        </p:spPr>
      </p:sp>
      <p:sp>
        <p:nvSpPr>
          <p:cNvPr id="46" name="Text 44"/>
          <p:cNvSpPr/>
          <p:nvPr/>
        </p:nvSpPr>
        <p:spPr>
          <a:xfrm>
            <a:off x="5623560" y="2679192"/>
            <a:ext cx="1097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976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max_children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6720840" y="2679192"/>
            <a:ext cx="17373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창구 수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5486400" y="3191256"/>
            <a:ext cx="3017520" cy="438912"/>
          </a:xfrm>
          <a:prstGeom prst="roundRect">
            <a:avLst>
              <a:gd name="adj" fmla="val 12500"/>
            </a:avLst>
          </a:prstGeom>
          <a:solidFill>
            <a:srgbClr val="1C2333"/>
          </a:solidFill>
          <a:ln/>
        </p:spPr>
      </p:sp>
      <p:sp>
        <p:nvSpPr>
          <p:cNvPr id="49" name="Shape 47"/>
          <p:cNvSpPr/>
          <p:nvPr/>
        </p:nvSpPr>
        <p:spPr>
          <a:xfrm>
            <a:off x="5486400" y="3191256"/>
            <a:ext cx="54864" cy="438912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50" name="Text 48"/>
          <p:cNvSpPr/>
          <p:nvPr/>
        </p:nvSpPr>
        <p:spPr>
          <a:xfrm>
            <a:off x="5623560" y="3209544"/>
            <a:ext cx="1097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 큐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6720840" y="3209544"/>
            <a:ext cx="17373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대기 번호표 줄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5303520" y="3246120"/>
            <a:ext cx="3383280" cy="594360"/>
          </a:xfrm>
          <a:prstGeom prst="roundRect">
            <a:avLst>
              <a:gd name="adj" fmla="val 15385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486400" y="32918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프로세스 관리 모드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5486400" y="3520440"/>
            <a:ext cx="96012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 w="3810">
            <a:solidFill>
              <a:srgbClr val="6E768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486400" y="3520440"/>
            <a:ext cx="960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</a:t>
            </a:r>
            <a:endParaRPr lang="en-US" sz="700" dirty="0"/>
          </a:p>
        </p:txBody>
      </p:sp>
      <p:sp>
        <p:nvSpPr>
          <p:cNvPr id="56" name="Shape 54"/>
          <p:cNvSpPr/>
          <p:nvPr/>
        </p:nvSpPr>
        <p:spPr>
          <a:xfrm>
            <a:off x="6537960" y="3520440"/>
            <a:ext cx="960120" cy="256032"/>
          </a:xfrm>
          <a:prstGeom prst="roundRect">
            <a:avLst>
              <a:gd name="adj" fmla="val 14286"/>
            </a:avLst>
          </a:prstGeom>
          <a:solidFill>
            <a:srgbClr val="1B2D1B"/>
          </a:solidFill>
          <a:ln w="3810">
            <a:solidFill>
              <a:srgbClr val="4CAF5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537960" y="3520440"/>
            <a:ext cx="960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</a:t>
            </a:r>
            <a:endParaRPr lang="en-US" sz="700" dirty="0"/>
          </a:p>
        </p:txBody>
      </p:sp>
      <p:sp>
        <p:nvSpPr>
          <p:cNvPr id="58" name="Shape 56"/>
          <p:cNvSpPr/>
          <p:nvPr/>
        </p:nvSpPr>
        <p:spPr>
          <a:xfrm>
            <a:off x="7589520" y="3520440"/>
            <a:ext cx="96012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 w="3810">
            <a:solidFill>
              <a:srgbClr val="6E768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7589520" y="3520440"/>
            <a:ext cx="960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ondemand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Nginx와 PHP-FPM의 관계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프로토콜을 통한 역할 분담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8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8229600" cy="1463040"/>
          </a:xfrm>
          <a:prstGeom prst="roundRect">
            <a:avLst>
              <a:gd name="adj" fmla="val 625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통신 흐름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1520" y="160020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1C2333"/>
          </a:solidFill>
          <a:ln w="7620">
            <a:solidFill>
              <a:srgbClr val="42A5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1627632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31520" y="196596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요청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2057400" y="1691640"/>
            <a:ext cx="320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965960" y="1965960"/>
            <a:ext cx="502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</a:t>
            </a:r>
            <a:endParaRPr lang="en-US" sz="600" dirty="0"/>
          </a:p>
        </p:txBody>
      </p:sp>
      <p:sp>
        <p:nvSpPr>
          <p:cNvPr id="15" name="Shape 13"/>
          <p:cNvSpPr/>
          <p:nvPr/>
        </p:nvSpPr>
        <p:spPr>
          <a:xfrm>
            <a:off x="2560320" y="160020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1C2333"/>
          </a:solidFill>
          <a:ln w="7620">
            <a:solidFill>
              <a:srgbClr val="1976D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560320" y="1627632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976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560320" y="196596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변환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3886200" y="1691640"/>
            <a:ext cx="320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794760" y="1965960"/>
            <a:ext cx="502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600" dirty="0"/>
          </a:p>
        </p:txBody>
      </p:sp>
      <p:sp>
        <p:nvSpPr>
          <p:cNvPr id="20" name="Shape 18"/>
          <p:cNvSpPr/>
          <p:nvPr/>
        </p:nvSpPr>
        <p:spPr>
          <a:xfrm>
            <a:off x="4389120" y="160020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1C2333"/>
          </a:solidFill>
          <a:ln w="7620">
            <a:solidFill>
              <a:srgbClr val="7B1FA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0" y="1627632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389120" y="196596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배정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5715000" y="1691640"/>
            <a:ext cx="320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217920" y="160020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1C2333"/>
          </a:solidFill>
          <a:ln w="7620">
            <a:solidFill>
              <a:srgbClr val="4CAF5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17920" y="1627632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217920" y="196596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실행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7543800" y="1691640"/>
            <a:ext cx="320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589520" y="160020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1C2333"/>
          </a:solidFill>
          <a:ln w="7620">
            <a:solidFill>
              <a:srgbClr val="FF980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589520" y="1627632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7589520" y="196596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조회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457200" y="2834640"/>
            <a:ext cx="3931920" cy="1828800"/>
          </a:xfrm>
          <a:prstGeom prst="roundRect">
            <a:avLst>
              <a:gd name="adj" fmla="val 5000"/>
            </a:avLst>
          </a:prstGeom>
          <a:solidFill>
            <a:srgbClr val="161B22"/>
          </a:solidFill>
          <a:ln w="6350">
            <a:solidFill>
              <a:srgbClr val="1976D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94360" y="292608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1976D2"/>
          </a:solidFill>
          <a:ln/>
        </p:spPr>
      </p:sp>
      <p:sp>
        <p:nvSpPr>
          <p:cNvPr id="33" name="Text 31"/>
          <p:cNvSpPr/>
          <p:nvPr/>
        </p:nvSpPr>
        <p:spPr>
          <a:xfrm>
            <a:off x="594360" y="2926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1280160" y="29718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976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1280160" y="320040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"안내하고 전달하는 역할"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731520" y="3566160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SSL 종료 (HTTPS 처리)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31520" y="382219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도메인별 라우팅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731520" y="4078224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정적 파일 서빙 (CSS, JS, 이미지)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731520" y="4334256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보안 필터링 / 로드 밸런싱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754880" y="2834640"/>
            <a:ext cx="3931920" cy="1828800"/>
          </a:xfrm>
          <a:prstGeom prst="roundRect">
            <a:avLst>
              <a:gd name="adj" fmla="val 5000"/>
            </a:avLst>
          </a:prstGeom>
          <a:solidFill>
            <a:srgbClr val="161B22"/>
          </a:solidFill>
          <a:ln w="6350">
            <a:solidFill>
              <a:srgbClr val="7B1FA2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892040" y="292608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7B1FA2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2926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endParaRPr lang="en-US" sz="2000" dirty="0"/>
          </a:p>
        </p:txBody>
      </p:sp>
      <p:sp>
        <p:nvSpPr>
          <p:cNvPr id="43" name="Text 41"/>
          <p:cNvSpPr/>
          <p:nvPr/>
        </p:nvSpPr>
        <p:spPr>
          <a:xfrm>
            <a:off x="5577840" y="29718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5577840" y="320040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"요청을 처리하고 돌려주는 역할"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029200" y="3566160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PHP 코드 실행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029200" y="382219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Laravel 프레임워크 구동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5029200" y="4078224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DB 조회 (MySQL)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5029200" y="4334256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HTML / JSON 생성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SAM에서의 PHP-FPM (1)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컨테이너 구조와 요청 흐름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8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5029200" cy="3474720"/>
          </a:xfrm>
          <a:prstGeom prst="roundRect">
            <a:avLst>
              <a:gd name="adj" fmla="val 2632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Docker 컨테이너 구조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1520" y="1600200"/>
            <a:ext cx="4572000" cy="411480"/>
          </a:xfrm>
          <a:prstGeom prst="roundRect">
            <a:avLst>
              <a:gd name="adj" fmla="val 13333"/>
            </a:avLst>
          </a:prstGeom>
          <a:solidFill>
            <a:srgbClr val="1C2333"/>
          </a:solidFill>
          <a:ln w="6350">
            <a:solidFill>
              <a:srgbClr val="1976D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162763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976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sam-nginx-1 — 외부 리버스 프록시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31520" y="2194560"/>
            <a:ext cx="2148840" cy="1463040"/>
          </a:xfrm>
          <a:prstGeom prst="roundRect">
            <a:avLst>
              <a:gd name="adj" fmla="val 3750"/>
            </a:avLst>
          </a:prstGeom>
          <a:solidFill>
            <a:srgbClr val="1C2333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2402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sam-api-1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868680" y="2542032"/>
            <a:ext cx="1828800" cy="201168"/>
          </a:xfrm>
          <a:prstGeom prst="roundRect">
            <a:avLst>
              <a:gd name="adj" fmla="val 13636"/>
            </a:avLst>
          </a:prstGeom>
          <a:solidFill>
            <a:srgbClr val="161B22"/>
          </a:solidFill>
          <a:ln/>
        </p:spPr>
      </p:sp>
      <p:sp>
        <p:nvSpPr>
          <p:cNvPr id="15" name="Text 13"/>
          <p:cNvSpPr/>
          <p:nvPr/>
        </p:nvSpPr>
        <p:spPr>
          <a:xfrm>
            <a:off x="960120" y="2542032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B1FA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php-fpm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2103120" y="254203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:9000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868680" y="2798064"/>
            <a:ext cx="1828800" cy="201168"/>
          </a:xfrm>
          <a:prstGeom prst="roundRect">
            <a:avLst>
              <a:gd name="adj" fmla="val 13636"/>
            </a:avLst>
          </a:prstGeom>
          <a:solidFill>
            <a:srgbClr val="161B22"/>
          </a:solidFill>
          <a:ln/>
        </p:spPr>
      </p:sp>
      <p:sp>
        <p:nvSpPr>
          <p:cNvPr id="18" name="Text 16"/>
          <p:cNvSpPr/>
          <p:nvPr/>
        </p:nvSpPr>
        <p:spPr>
          <a:xfrm>
            <a:off x="960120" y="2798064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976D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nginx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2103120" y="2798064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:80</a:t>
            </a:r>
            <a:endParaRPr lang="en-US" sz="700" dirty="0"/>
          </a:p>
        </p:txBody>
      </p:sp>
      <p:sp>
        <p:nvSpPr>
          <p:cNvPr id="20" name="Shape 18"/>
          <p:cNvSpPr/>
          <p:nvPr/>
        </p:nvSpPr>
        <p:spPr>
          <a:xfrm>
            <a:off x="868680" y="3054096"/>
            <a:ext cx="1828800" cy="201168"/>
          </a:xfrm>
          <a:prstGeom prst="roundRect">
            <a:avLst>
              <a:gd name="adj" fmla="val 13636"/>
            </a:avLst>
          </a:prstGeom>
          <a:solidFill>
            <a:srgbClr val="161B22"/>
          </a:solidFill>
          <a:ln/>
        </p:spPr>
      </p:sp>
      <p:sp>
        <p:nvSpPr>
          <p:cNvPr id="21" name="Text 19"/>
          <p:cNvSpPr/>
          <p:nvPr/>
        </p:nvSpPr>
        <p:spPr>
          <a:xfrm>
            <a:off x="960120" y="3054096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queue-worker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868680" y="3310128"/>
            <a:ext cx="1828800" cy="201168"/>
          </a:xfrm>
          <a:prstGeom prst="roundRect">
            <a:avLst>
              <a:gd name="adj" fmla="val 13636"/>
            </a:avLst>
          </a:prstGeom>
          <a:solidFill>
            <a:srgbClr val="161B22"/>
          </a:solidFill>
          <a:ln/>
        </p:spPr>
      </p:sp>
      <p:sp>
        <p:nvSpPr>
          <p:cNvPr id="23" name="Text 21"/>
          <p:cNvSpPr/>
          <p:nvPr/>
        </p:nvSpPr>
        <p:spPr>
          <a:xfrm>
            <a:off x="960120" y="331012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scheduler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2103120" y="3310128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60s</a:t>
            </a:r>
            <a:endParaRPr lang="en-US" sz="700" dirty="0"/>
          </a:p>
        </p:txBody>
      </p:sp>
      <p:sp>
        <p:nvSpPr>
          <p:cNvPr id="25" name="Shape 23"/>
          <p:cNvSpPr/>
          <p:nvPr/>
        </p:nvSpPr>
        <p:spPr>
          <a:xfrm>
            <a:off x="3063240" y="2194560"/>
            <a:ext cx="2148840" cy="1463040"/>
          </a:xfrm>
          <a:prstGeom prst="roundRect">
            <a:avLst>
              <a:gd name="adj" fmla="val 3750"/>
            </a:avLst>
          </a:prstGeom>
          <a:solidFill>
            <a:srgbClr val="1C2333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154680" y="22402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sam-mng-1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3200400" y="2542032"/>
            <a:ext cx="1828800" cy="201168"/>
          </a:xfrm>
          <a:prstGeom prst="roundRect">
            <a:avLst>
              <a:gd name="adj" fmla="val 13636"/>
            </a:avLst>
          </a:prstGeom>
          <a:solidFill>
            <a:srgbClr val="161B22"/>
          </a:solidFill>
          <a:ln/>
        </p:spPr>
      </p:sp>
      <p:sp>
        <p:nvSpPr>
          <p:cNvPr id="28" name="Text 26"/>
          <p:cNvSpPr/>
          <p:nvPr/>
        </p:nvSpPr>
        <p:spPr>
          <a:xfrm>
            <a:off x="3291840" y="2542032"/>
            <a:ext cx="1188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B1FA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php-fpm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4526280" y="2542032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:9000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3200400" y="2798064"/>
            <a:ext cx="1828800" cy="201168"/>
          </a:xfrm>
          <a:prstGeom prst="roundRect">
            <a:avLst>
              <a:gd name="adj" fmla="val 13636"/>
            </a:avLst>
          </a:prstGeom>
          <a:solidFill>
            <a:srgbClr val="161B22"/>
          </a:solidFill>
          <a:ln/>
        </p:spPr>
      </p:sp>
      <p:sp>
        <p:nvSpPr>
          <p:cNvPr id="31" name="Text 29"/>
          <p:cNvSpPr/>
          <p:nvPr/>
        </p:nvSpPr>
        <p:spPr>
          <a:xfrm>
            <a:off x="3291840" y="2798064"/>
            <a:ext cx="1188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976D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nginx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4526280" y="279806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:80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3200400" y="3054096"/>
            <a:ext cx="1828800" cy="201168"/>
          </a:xfrm>
          <a:prstGeom prst="roundRect">
            <a:avLst>
              <a:gd name="adj" fmla="val 13636"/>
            </a:avLst>
          </a:prstGeom>
          <a:solidFill>
            <a:srgbClr val="161B22"/>
          </a:solidFill>
          <a:ln/>
        </p:spPr>
      </p:sp>
      <p:sp>
        <p:nvSpPr>
          <p:cNvPr id="34" name="Text 32"/>
          <p:cNvSpPr/>
          <p:nvPr/>
        </p:nvSpPr>
        <p:spPr>
          <a:xfrm>
            <a:off x="3291840" y="3054096"/>
            <a:ext cx="1188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queue-worker x2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731520" y="3840480"/>
            <a:ext cx="4480560" cy="411480"/>
          </a:xfrm>
          <a:prstGeom prst="roundRect">
            <a:avLst>
              <a:gd name="adj" fmla="val 13333"/>
            </a:avLst>
          </a:prstGeom>
          <a:solidFill>
            <a:srgbClr val="1C2333"/>
          </a:solidFill>
          <a:ln w="6350">
            <a:solidFill>
              <a:srgbClr val="FFC107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14400" y="386791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C1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sam-mysql-1 — MySQL 8.0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731520" y="4343400"/>
            <a:ext cx="4480560" cy="228600"/>
          </a:xfrm>
          <a:prstGeom prst="roundRect">
            <a:avLst>
              <a:gd name="adj" fmla="val 16000"/>
            </a:avLst>
          </a:prstGeom>
          <a:solidFill>
            <a:srgbClr val="1B1B2D"/>
          </a:solidFill>
          <a:ln/>
        </p:spPr>
      </p:sp>
      <p:sp>
        <p:nvSpPr>
          <p:cNvPr id="38" name="Text 36"/>
          <p:cNvSpPr/>
          <p:nvPr/>
        </p:nvSpPr>
        <p:spPr>
          <a:xfrm>
            <a:off x="822960" y="4343400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Supervisor가 각 컨테이너 내부의 php-fpm + nginx를 함께 관리</a:t>
            </a:r>
            <a:endParaRPr lang="en-US" sz="750" dirty="0"/>
          </a:p>
        </p:txBody>
      </p:sp>
      <p:sp>
        <p:nvSpPr>
          <p:cNvPr id="39" name="Shape 37"/>
          <p:cNvSpPr/>
          <p:nvPr/>
        </p:nvSpPr>
        <p:spPr>
          <a:xfrm>
            <a:off x="5760720" y="1097280"/>
            <a:ext cx="2926080" cy="3474720"/>
          </a:xfrm>
          <a:prstGeom prst="roundRect">
            <a:avLst>
              <a:gd name="adj" fmla="val 3125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943600" y="11887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 흐름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5943600" y="1463040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mng.sam.kr/orders 접속 시: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5943600" y="1847088"/>
            <a:ext cx="320040" cy="320040"/>
          </a:xfrm>
          <a:prstGeom prst="ellipse">
            <a:avLst/>
          </a:prstGeom>
          <a:solidFill>
            <a:srgbClr val="42A5F5"/>
          </a:solidFill>
          <a:ln/>
        </p:spPr>
      </p:sp>
      <p:sp>
        <p:nvSpPr>
          <p:cNvPr id="43" name="Text 41"/>
          <p:cNvSpPr/>
          <p:nvPr/>
        </p:nvSpPr>
        <p:spPr>
          <a:xfrm>
            <a:off x="5943600" y="184708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6355080" y="1801368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 →</a:t>
            </a:r>
            <a:endParaRPr lang="en-US" sz="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sam-nginx-1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6355080" y="2130552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라우팅</a:t>
            </a:r>
            <a:endParaRPr lang="en-US" sz="650" dirty="0"/>
          </a:p>
        </p:txBody>
      </p:sp>
      <p:sp>
        <p:nvSpPr>
          <p:cNvPr id="46" name="Shape 44"/>
          <p:cNvSpPr/>
          <p:nvPr/>
        </p:nvSpPr>
        <p:spPr>
          <a:xfrm>
            <a:off x="5943600" y="2395728"/>
            <a:ext cx="320040" cy="320040"/>
          </a:xfrm>
          <a:prstGeom prst="ellipse">
            <a:avLst/>
          </a:prstGeom>
          <a:solidFill>
            <a:srgbClr val="1976D2"/>
          </a:solidFill>
          <a:ln/>
        </p:spPr>
      </p:sp>
      <p:sp>
        <p:nvSpPr>
          <p:cNvPr id="47" name="Text 45"/>
          <p:cNvSpPr/>
          <p:nvPr/>
        </p:nvSpPr>
        <p:spPr>
          <a:xfrm>
            <a:off x="5943600" y="239572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48" name="Text 46"/>
          <p:cNvSpPr/>
          <p:nvPr/>
        </p:nvSpPr>
        <p:spPr>
          <a:xfrm>
            <a:off x="6355080" y="2350008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sam-nginx-1 →</a:t>
            </a:r>
            <a:endParaRPr lang="en-US" sz="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sam-mng-1:80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6355080" y="2679192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내부 Nginx</a:t>
            </a:r>
            <a:endParaRPr lang="en-US" sz="650" dirty="0"/>
          </a:p>
        </p:txBody>
      </p:sp>
      <p:sp>
        <p:nvSpPr>
          <p:cNvPr id="50" name="Shape 48"/>
          <p:cNvSpPr/>
          <p:nvPr/>
        </p:nvSpPr>
        <p:spPr>
          <a:xfrm>
            <a:off x="5943600" y="2944368"/>
            <a:ext cx="320040" cy="320040"/>
          </a:xfrm>
          <a:prstGeom prst="ellipse">
            <a:avLst/>
          </a:prstGeom>
          <a:solidFill>
            <a:srgbClr val="7B1FA2"/>
          </a:solidFill>
          <a:ln/>
        </p:spPr>
      </p:sp>
      <p:sp>
        <p:nvSpPr>
          <p:cNvPr id="51" name="Text 49"/>
          <p:cNvSpPr/>
          <p:nvPr/>
        </p:nvSpPr>
        <p:spPr>
          <a:xfrm>
            <a:off x="5943600" y="29443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52" name="Text 50"/>
          <p:cNvSpPr/>
          <p:nvPr/>
        </p:nvSpPr>
        <p:spPr>
          <a:xfrm>
            <a:off x="6355080" y="2898648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내부 Nginx →</a:t>
            </a:r>
            <a:endParaRPr lang="en-US" sz="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php-fpm:9000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6355080" y="3227832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전달</a:t>
            </a:r>
            <a:endParaRPr lang="en-US" sz="650" dirty="0"/>
          </a:p>
        </p:txBody>
      </p:sp>
      <p:sp>
        <p:nvSpPr>
          <p:cNvPr id="54" name="Shape 52"/>
          <p:cNvSpPr/>
          <p:nvPr/>
        </p:nvSpPr>
        <p:spPr>
          <a:xfrm>
            <a:off x="5943600" y="3493008"/>
            <a:ext cx="320040" cy="32004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55" name="Text 53"/>
          <p:cNvSpPr/>
          <p:nvPr/>
        </p:nvSpPr>
        <p:spPr>
          <a:xfrm>
            <a:off x="5943600" y="349300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56" name="Text 54"/>
          <p:cNvSpPr/>
          <p:nvPr/>
        </p:nvSpPr>
        <p:spPr>
          <a:xfrm>
            <a:off x="6355080" y="3447288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Worker →</a:t>
            </a:r>
            <a:endParaRPr lang="en-US" sz="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 실행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6355080" y="3776472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index.php 진입</a:t>
            </a:r>
            <a:endParaRPr lang="en-US" sz="650" dirty="0"/>
          </a:p>
        </p:txBody>
      </p:sp>
      <p:sp>
        <p:nvSpPr>
          <p:cNvPr id="58" name="Shape 56"/>
          <p:cNvSpPr/>
          <p:nvPr/>
        </p:nvSpPr>
        <p:spPr>
          <a:xfrm>
            <a:off x="5943600" y="4041648"/>
            <a:ext cx="320040" cy="32004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59" name="Text 57"/>
          <p:cNvSpPr/>
          <p:nvPr/>
        </p:nvSpPr>
        <p:spPr>
          <a:xfrm>
            <a:off x="5943600" y="404164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0" name="Text 58"/>
          <p:cNvSpPr/>
          <p:nvPr/>
        </p:nvSpPr>
        <p:spPr>
          <a:xfrm>
            <a:off x="6355080" y="3995928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 → MySQL</a:t>
            </a:r>
            <a:endParaRPr lang="en-US" sz="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Blade HTML 생성</a:t>
            </a:r>
            <a:endParaRPr lang="en-US" sz="800" dirty="0"/>
          </a:p>
        </p:txBody>
      </p:sp>
      <p:sp>
        <p:nvSpPr>
          <p:cNvPr id="61" name="Text 59"/>
          <p:cNvSpPr/>
          <p:nvPr/>
        </p:nvSpPr>
        <p:spPr>
          <a:xfrm>
            <a:off x="6355080" y="4325112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조회 + 렌더링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SAM에서의 PHP-FPM (2)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www.conf 설정과 워커 동적 변화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8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4114800" cy="2377440"/>
          </a:xfrm>
          <a:prstGeom prst="roundRect">
            <a:avLst>
              <a:gd name="adj" fmla="val 3846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docker/mng/www.conf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1554480"/>
            <a:ext cx="3749040" cy="1737360"/>
          </a:xfrm>
          <a:prstGeom prst="roundRect">
            <a:avLst>
              <a:gd name="adj" fmla="val 3158"/>
            </a:avLst>
          </a:prstGeom>
          <a:solidFill>
            <a:srgbClr val="0A0E14"/>
          </a:solidFill>
          <a:ln w="3810">
            <a:solidFill>
              <a:srgbClr val="3036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1627632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E93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[www]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77240" y="1778508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user = www-data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77240" y="1929384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group = www-data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777240" y="2080260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listen = 0.0.0.0:9000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77240" y="2231136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7240" y="2382012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 = dynamic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77240" y="2532888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98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pm.max_children = 20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77240" y="2683764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pm.start_servers = 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77240" y="2834640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pm.min_spare_servers = 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777240" y="2985516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pm.max_spare_servers = 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7240" y="3136392"/>
            <a:ext cx="347472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C10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pm.max_requests = 500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846320" y="1097280"/>
            <a:ext cx="3840480" cy="2377440"/>
          </a:xfrm>
          <a:prstGeom prst="roundRect">
            <a:avLst>
              <a:gd name="adj" fmla="val 3846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0" y="11887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각 설정의 의미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029200" y="1554480"/>
            <a:ext cx="347472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/>
        </p:spPr>
      </p:sp>
      <p:sp>
        <p:nvSpPr>
          <p:cNvPr id="25" name="Text 23"/>
          <p:cNvSpPr/>
          <p:nvPr/>
        </p:nvSpPr>
        <p:spPr>
          <a:xfrm>
            <a:off x="5120640" y="1554480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6217920" y="15544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720840" y="155448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트래픽에 따라 워커 수 조절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5029200" y="1865376"/>
            <a:ext cx="3474720" cy="256032"/>
          </a:xfrm>
          <a:prstGeom prst="roundRect">
            <a:avLst>
              <a:gd name="adj" fmla="val 14286"/>
            </a:avLst>
          </a:prstGeom>
          <a:solidFill>
            <a:srgbClr val="161B22"/>
          </a:solidFill>
          <a:ln/>
        </p:spPr>
      </p:sp>
      <p:sp>
        <p:nvSpPr>
          <p:cNvPr id="29" name="Text 27"/>
          <p:cNvSpPr/>
          <p:nvPr/>
        </p:nvSpPr>
        <p:spPr>
          <a:xfrm>
            <a:off x="5120640" y="1865376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98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max_children</a:t>
            </a:r>
            <a:endParaRPr lang="en-US" sz="750" dirty="0"/>
          </a:p>
        </p:txBody>
      </p:sp>
      <p:sp>
        <p:nvSpPr>
          <p:cNvPr id="30" name="Text 28"/>
          <p:cNvSpPr/>
          <p:nvPr/>
        </p:nvSpPr>
        <p:spPr>
          <a:xfrm>
            <a:off x="6217920" y="1865376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6720840" y="1865376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동시 처리 수 (최대 창구)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5029200" y="2176272"/>
            <a:ext cx="347472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/>
        </p:spPr>
      </p:sp>
      <p:sp>
        <p:nvSpPr>
          <p:cNvPr id="33" name="Text 31"/>
          <p:cNvSpPr/>
          <p:nvPr/>
        </p:nvSpPr>
        <p:spPr>
          <a:xfrm>
            <a:off x="5120640" y="2176272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4CAF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start_servers</a:t>
            </a:r>
            <a:endParaRPr lang="en-US" sz="750" dirty="0"/>
          </a:p>
        </p:txBody>
      </p:sp>
      <p:sp>
        <p:nvSpPr>
          <p:cNvPr id="34" name="Text 32"/>
          <p:cNvSpPr/>
          <p:nvPr/>
        </p:nvSpPr>
        <p:spPr>
          <a:xfrm>
            <a:off x="6217920" y="2176272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6720840" y="2176272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시작 시 워커 수</a:t>
            </a:r>
            <a:endParaRPr lang="en-US" sz="700" dirty="0"/>
          </a:p>
        </p:txBody>
      </p:sp>
      <p:sp>
        <p:nvSpPr>
          <p:cNvPr id="36" name="Shape 34"/>
          <p:cNvSpPr/>
          <p:nvPr/>
        </p:nvSpPr>
        <p:spPr>
          <a:xfrm>
            <a:off x="5029200" y="2487168"/>
            <a:ext cx="3474720" cy="256032"/>
          </a:xfrm>
          <a:prstGeom prst="roundRect">
            <a:avLst>
              <a:gd name="adj" fmla="val 14286"/>
            </a:avLst>
          </a:prstGeom>
          <a:solidFill>
            <a:srgbClr val="161B22"/>
          </a:solidFill>
          <a:ln/>
        </p:spPr>
      </p:sp>
      <p:sp>
        <p:nvSpPr>
          <p:cNvPr id="37" name="Text 35"/>
          <p:cNvSpPr/>
          <p:nvPr/>
        </p:nvSpPr>
        <p:spPr>
          <a:xfrm>
            <a:off x="5120640" y="2487168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4CAF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min_spare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6217920" y="248716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6720840" y="2487168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최소 대기 워커 수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5029200" y="2798064"/>
            <a:ext cx="3474720" cy="256032"/>
          </a:xfrm>
          <a:prstGeom prst="roundRect">
            <a:avLst>
              <a:gd name="adj" fmla="val 14286"/>
            </a:avLst>
          </a:prstGeom>
          <a:solidFill>
            <a:srgbClr val="1C2333"/>
          </a:solidFill>
          <a:ln/>
        </p:spPr>
      </p:sp>
      <p:sp>
        <p:nvSpPr>
          <p:cNvPr id="41" name="Text 39"/>
          <p:cNvSpPr/>
          <p:nvPr/>
        </p:nvSpPr>
        <p:spPr>
          <a:xfrm>
            <a:off x="5120640" y="2798064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4CAF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max_spare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217920" y="2798064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6720840" y="2798064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대기 워커 수</a:t>
            </a:r>
            <a:endParaRPr lang="en-US" sz="700" dirty="0"/>
          </a:p>
        </p:txBody>
      </p:sp>
      <p:sp>
        <p:nvSpPr>
          <p:cNvPr id="44" name="Shape 42"/>
          <p:cNvSpPr/>
          <p:nvPr/>
        </p:nvSpPr>
        <p:spPr>
          <a:xfrm>
            <a:off x="5029200" y="3108960"/>
            <a:ext cx="3474720" cy="256032"/>
          </a:xfrm>
          <a:prstGeom prst="roundRect">
            <a:avLst>
              <a:gd name="adj" fmla="val 14286"/>
            </a:avLst>
          </a:prstGeom>
          <a:solidFill>
            <a:srgbClr val="161B22"/>
          </a:solidFill>
          <a:ln/>
        </p:spPr>
      </p:sp>
      <p:sp>
        <p:nvSpPr>
          <p:cNvPr id="45" name="Text 43"/>
          <p:cNvSpPr/>
          <p:nvPr/>
        </p:nvSpPr>
        <p:spPr>
          <a:xfrm>
            <a:off x="5120640" y="3108960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C10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max_requests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217920" y="3108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6720840" y="3108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500건 처리 후 재시작</a:t>
            </a:r>
            <a:endParaRPr lang="en-US" sz="700" dirty="0"/>
          </a:p>
          <a:p>
            <a:pPr indent="0" marL="0">
              <a:buNone/>
            </a:pPr>
            <a:r>
              <a:rPr lang="en-US" sz="7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(메모리 누수 방지)</a:t>
            </a:r>
            <a:endParaRPr lang="en-US" sz="700" dirty="0"/>
          </a:p>
        </p:txBody>
      </p:sp>
      <p:sp>
        <p:nvSpPr>
          <p:cNvPr id="48" name="Shape 46"/>
          <p:cNvSpPr/>
          <p:nvPr/>
        </p:nvSpPr>
        <p:spPr>
          <a:xfrm>
            <a:off x="457200" y="3749040"/>
            <a:ext cx="8229600" cy="9144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40080" y="379476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워커 수의 동적 변화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822960" y="4320540"/>
            <a:ext cx="1097280" cy="114300"/>
          </a:xfrm>
          <a:prstGeom prst="roundRect">
            <a:avLst>
              <a:gd name="adj" fmla="val 24000"/>
            </a:avLst>
          </a:prstGeom>
          <a:solidFill>
            <a:srgbClr val="4CAF50"/>
          </a:solidFill>
          <a:ln/>
        </p:spPr>
      </p:sp>
      <p:sp>
        <p:nvSpPr>
          <p:cNvPr id="51" name="Text 49"/>
          <p:cNvSpPr/>
          <p:nvPr/>
        </p:nvSpPr>
        <p:spPr>
          <a:xfrm>
            <a:off x="822960" y="4183380"/>
            <a:ext cx="10972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822960" y="4462272"/>
            <a:ext cx="10972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새벽</a:t>
            </a:r>
            <a:endParaRPr lang="en-US" sz="700" dirty="0"/>
          </a:p>
        </p:txBody>
      </p:sp>
      <p:sp>
        <p:nvSpPr>
          <p:cNvPr id="53" name="Shape 51"/>
          <p:cNvSpPr/>
          <p:nvPr/>
        </p:nvSpPr>
        <p:spPr>
          <a:xfrm>
            <a:off x="2377440" y="4251960"/>
            <a:ext cx="1097280" cy="182880"/>
          </a:xfrm>
          <a:prstGeom prst="roundRect">
            <a:avLst>
              <a:gd name="adj" fmla="val 15000"/>
            </a:avLst>
          </a:prstGeom>
          <a:solidFill>
            <a:srgbClr val="42A5F5"/>
          </a:solidFill>
          <a:ln/>
        </p:spPr>
      </p:sp>
      <p:sp>
        <p:nvSpPr>
          <p:cNvPr id="54" name="Text 52"/>
          <p:cNvSpPr/>
          <p:nvPr/>
        </p:nvSpPr>
        <p:spPr>
          <a:xfrm>
            <a:off x="2377440" y="4114800"/>
            <a:ext cx="10972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5" name="Text 53"/>
          <p:cNvSpPr/>
          <p:nvPr/>
        </p:nvSpPr>
        <p:spPr>
          <a:xfrm>
            <a:off x="2377440" y="4462272"/>
            <a:ext cx="10972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오전</a:t>
            </a:r>
            <a:endParaRPr lang="en-US" sz="700" dirty="0"/>
          </a:p>
        </p:txBody>
      </p:sp>
      <p:sp>
        <p:nvSpPr>
          <p:cNvPr id="56" name="Shape 54"/>
          <p:cNvSpPr/>
          <p:nvPr/>
        </p:nvSpPr>
        <p:spPr>
          <a:xfrm>
            <a:off x="3931920" y="3977640"/>
            <a:ext cx="1097280" cy="457200"/>
          </a:xfrm>
          <a:prstGeom prst="roundRect">
            <a:avLst>
              <a:gd name="adj" fmla="val 6000"/>
            </a:avLst>
          </a:prstGeom>
          <a:solidFill>
            <a:srgbClr val="FF9800"/>
          </a:solidFill>
          <a:ln/>
        </p:spPr>
      </p:sp>
      <p:sp>
        <p:nvSpPr>
          <p:cNvPr id="57" name="Text 55"/>
          <p:cNvSpPr/>
          <p:nvPr/>
        </p:nvSpPr>
        <p:spPr>
          <a:xfrm>
            <a:off x="3931920" y="3840480"/>
            <a:ext cx="10972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3931920" y="4462272"/>
            <a:ext cx="10972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점심</a:t>
            </a:r>
            <a:endParaRPr lang="en-US" sz="700" dirty="0"/>
          </a:p>
        </p:txBody>
      </p:sp>
      <p:sp>
        <p:nvSpPr>
          <p:cNvPr id="59" name="Shape 57"/>
          <p:cNvSpPr/>
          <p:nvPr/>
        </p:nvSpPr>
        <p:spPr>
          <a:xfrm>
            <a:off x="5486400" y="4160520"/>
            <a:ext cx="1097280" cy="274320"/>
          </a:xfrm>
          <a:prstGeom prst="roundRect">
            <a:avLst>
              <a:gd name="adj" fmla="val 10000"/>
            </a:avLst>
          </a:prstGeom>
          <a:solidFill>
            <a:srgbClr val="1976D2"/>
          </a:solidFill>
          <a:ln/>
        </p:spPr>
      </p:sp>
      <p:sp>
        <p:nvSpPr>
          <p:cNvPr id="60" name="Text 58"/>
          <p:cNvSpPr/>
          <p:nvPr/>
        </p:nvSpPr>
        <p:spPr>
          <a:xfrm>
            <a:off x="5486400" y="4023360"/>
            <a:ext cx="10972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976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1" name="Text 59"/>
          <p:cNvSpPr/>
          <p:nvPr/>
        </p:nvSpPr>
        <p:spPr>
          <a:xfrm>
            <a:off x="5486400" y="4462272"/>
            <a:ext cx="10972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오후</a:t>
            </a:r>
            <a:endParaRPr lang="en-US" sz="700" dirty="0"/>
          </a:p>
        </p:txBody>
      </p:sp>
      <p:sp>
        <p:nvSpPr>
          <p:cNvPr id="62" name="Shape 60"/>
          <p:cNvSpPr/>
          <p:nvPr/>
        </p:nvSpPr>
        <p:spPr>
          <a:xfrm>
            <a:off x="7040880" y="4320540"/>
            <a:ext cx="1097280" cy="114300"/>
          </a:xfrm>
          <a:prstGeom prst="roundRect">
            <a:avLst>
              <a:gd name="adj" fmla="val 24000"/>
            </a:avLst>
          </a:prstGeom>
          <a:solidFill>
            <a:srgbClr val="4CAF50"/>
          </a:solidFill>
          <a:ln/>
        </p:spPr>
      </p:sp>
      <p:sp>
        <p:nvSpPr>
          <p:cNvPr id="63" name="Text 61"/>
          <p:cNvSpPr/>
          <p:nvPr/>
        </p:nvSpPr>
        <p:spPr>
          <a:xfrm>
            <a:off x="7040880" y="4183380"/>
            <a:ext cx="10972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4" name="Text 62"/>
          <p:cNvSpPr/>
          <p:nvPr/>
        </p:nvSpPr>
        <p:spPr>
          <a:xfrm>
            <a:off x="7040880" y="4462272"/>
            <a:ext cx="10972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저녁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자주 묻는 질문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 — 문제 해결과 실전 명령어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초보자 가이드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8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D338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20700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D33833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2070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88720" y="1170432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502 Bad Gateway?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88720" y="14173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Nginx가 PHP-FPM에 연결 실패</a:t>
            </a:r>
            <a:endParaRPr lang="en-US" sz="7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PHP-FPM이 죽었거나 컨테이너 비정상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594360" y="181051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docker ps &amp;&amp; docker logs sam-mng-1</a:t>
            </a:r>
            <a:endParaRPr lang="en-US" sz="650" dirty="0"/>
          </a:p>
        </p:txBody>
      </p:sp>
      <p:sp>
        <p:nvSpPr>
          <p:cNvPr id="14" name="Shape 12"/>
          <p:cNvSpPr/>
          <p:nvPr/>
        </p:nvSpPr>
        <p:spPr>
          <a:xfrm>
            <a:off x="457200" y="228600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239572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FF9800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2395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504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88720" y="2359152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워커가 부족하면?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88720" y="26060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20개 모두 처리 중 → 대기열 진입</a:t>
            </a:r>
            <a:endParaRPr lang="en-US" sz="7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너무 오래 → 504 Gateway Timeout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594360" y="29992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pm.max_children 증가 또는 코드 최적화</a:t>
            </a:r>
            <a:endParaRPr lang="en-US" sz="650" dirty="0"/>
          </a:p>
        </p:txBody>
      </p:sp>
      <p:sp>
        <p:nvSpPr>
          <p:cNvPr id="20" name="Shape 18"/>
          <p:cNvSpPr/>
          <p:nvPr/>
        </p:nvSpPr>
        <p:spPr>
          <a:xfrm>
            <a:off x="457200" y="347472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1976D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358444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976D2"/>
          </a:solidFill>
          <a:ln/>
        </p:spPr>
      </p:sp>
      <p:sp>
        <p:nvSpPr>
          <p:cNvPr id="22" name="Text 20"/>
          <p:cNvSpPr/>
          <p:nvPr/>
        </p:nvSpPr>
        <p:spPr>
          <a:xfrm>
            <a:off x="594360" y="35844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RST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88720" y="3547872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재시작?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88720" y="37947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컨테이너 전체 또는 PHP-FPM만 재시작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594360" y="4187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docker restart sam-mng-1</a:t>
            </a:r>
            <a:endParaRPr lang="en-US" sz="6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docker exec sam-mng-1 supervisorctl restart php-fpm</a:t>
            </a:r>
            <a:endParaRPr lang="en-US" sz="650" dirty="0"/>
          </a:p>
        </p:txBody>
      </p:sp>
      <p:sp>
        <p:nvSpPr>
          <p:cNvPr id="26" name="Shape 24"/>
          <p:cNvSpPr/>
          <p:nvPr/>
        </p:nvSpPr>
        <p:spPr>
          <a:xfrm>
            <a:off x="4754880" y="109728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120700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4CAF50"/>
          </a:solidFill>
          <a:ln/>
        </p:spPr>
      </p:sp>
      <p:sp>
        <p:nvSpPr>
          <p:cNvPr id="28" name="Text 26"/>
          <p:cNvSpPr/>
          <p:nvPr/>
        </p:nvSpPr>
        <p:spPr>
          <a:xfrm>
            <a:off x="4892040" y="12070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CHK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486400" y="1170432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프로세스 상태 확인?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486400" y="14173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Supervisor로 전체 프로세스 상태 조회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4892040" y="181051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docker exec sam-mng-1 supervisorctl status</a:t>
            </a:r>
            <a:endParaRPr lang="en-US" sz="650" dirty="0"/>
          </a:p>
        </p:txBody>
      </p:sp>
      <p:sp>
        <p:nvSpPr>
          <p:cNvPr id="32" name="Shape 30"/>
          <p:cNvSpPr/>
          <p:nvPr/>
        </p:nvSpPr>
        <p:spPr>
          <a:xfrm>
            <a:off x="4754880" y="228600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7B1FA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239572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7B1FA2"/>
          </a:solidFill>
          <a:ln/>
        </p:spPr>
      </p:sp>
      <p:sp>
        <p:nvSpPr>
          <p:cNvPr id="34" name="Text 32"/>
          <p:cNvSpPr/>
          <p:nvPr/>
        </p:nvSpPr>
        <p:spPr>
          <a:xfrm>
            <a:off x="4892040" y="2395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486400" y="2359152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artisan serve와 차이?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486400" y="26060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artisan serve = 개발용 (동시 1개)</a:t>
            </a:r>
            <a:endParaRPr lang="en-US" sz="7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= 프로덕션 (동시 20개)</a:t>
            </a:r>
            <a:endParaRPr lang="en-US" sz="750" dirty="0"/>
          </a:p>
        </p:txBody>
      </p:sp>
      <p:sp>
        <p:nvSpPr>
          <p:cNvPr id="37" name="Text 35"/>
          <p:cNvSpPr/>
          <p:nvPr/>
        </p:nvSpPr>
        <p:spPr>
          <a:xfrm>
            <a:off x="4892040" y="29992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6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SAM은 PHP-FPM 사용</a:t>
            </a:r>
            <a:endParaRPr lang="en-US" sz="650" dirty="0"/>
          </a:p>
        </p:txBody>
      </p:sp>
      <p:sp>
        <p:nvSpPr>
          <p:cNvPr id="38" name="Shape 36"/>
          <p:cNvSpPr/>
          <p:nvPr/>
        </p:nvSpPr>
        <p:spPr>
          <a:xfrm>
            <a:off x="4754880" y="352044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1B1B2D"/>
          </a:solidFill>
          <a:ln w="3810">
            <a:solidFill>
              <a:srgbClr val="7B1FA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937760" y="36118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관련 문서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937760" y="3886200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server-how-it-works.md — 서버 동작 원리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docker-setup.md — Docker 환경 설정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PHP-FPM 초보자 가이드</dc:subject>
  <dc:creator>(주)코드브릿지엑스</dc:creator>
  <cp:lastModifiedBy>(주)코드브릿지엑스</cp:lastModifiedBy>
  <cp:revision>1</cp:revision>
  <dcterms:created xsi:type="dcterms:W3CDTF">2026-02-22T12:45:31Z</dcterms:created>
  <dcterms:modified xsi:type="dcterms:W3CDTF">2026-02-22T12:45:31Z</dcterms:modified>
</cp:coreProperties>
</file>