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0B981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914400"/>
            <a:ext cx="274320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92024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영업파트너 수당 체계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914400" y="2606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Automation Management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3200400" y="3200400"/>
            <a:ext cx="2743200" cy="1828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4747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2026.03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914400" y="3840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구조 요약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가입 유형별 수당률과 매니저 수당 안내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수당 체계 | (주)코드브릿지엑스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0F1B2D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0058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= 최종 개발비 × 수당률   |   구독료는 수당 대상이 아닙니다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1737360"/>
            <a:ext cx="3840480" cy="2560320"/>
          </a:xfrm>
          <a:prstGeom prst="roundRect">
            <a:avLst>
              <a:gd name="adj" fmla="val 4286"/>
            </a:avLst>
          </a:prstGeom>
          <a:solidFill>
            <a:srgbClr val="EFF6FF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737360"/>
            <a:ext cx="3840480" cy="457200"/>
          </a:xfrm>
          <a:prstGeom prst="roundRect">
            <a:avLst>
              <a:gd name="adj" fmla="val 24000"/>
            </a:avLst>
          </a:prstGeom>
          <a:solidFill>
            <a:srgbClr val="1D4ED8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84832"/>
            <a:ext cx="3840480" cy="109728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17830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926080" y="1810512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BDE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 25%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2377440"/>
            <a:ext cx="3474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237744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 수당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743200" y="2377440"/>
            <a:ext cx="1234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40080" y="2971800"/>
            <a:ext cx="3474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29718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 수당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743200" y="2971800"/>
            <a:ext cx="1234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40080" y="3566160"/>
            <a:ext cx="3474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777240" y="356616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 수당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743200" y="3566160"/>
            <a:ext cx="1234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첫 달 구독료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846320" y="1737360"/>
            <a:ext cx="3840480" cy="2560320"/>
          </a:xfrm>
          <a:prstGeom prst="roundRect">
            <a:avLst>
              <a:gd name="adj" fmla="val 4286"/>
            </a:avLst>
          </a:prstGeom>
          <a:solidFill>
            <a:srgbClr val="E8F9F3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46320" y="1737360"/>
            <a:ext cx="3840480" cy="457200"/>
          </a:xfrm>
          <a:prstGeom prst="roundRect">
            <a:avLst>
              <a:gd name="adj" fmla="val 24000"/>
            </a:avLst>
          </a:prstGeom>
          <a:solidFill>
            <a:srgbClr val="059669"/>
          </a:solidFill>
          <a:ln/>
        </p:spPr>
      </p:sp>
      <p:sp>
        <p:nvSpPr>
          <p:cNvPr id="25" name="Shape 23"/>
          <p:cNvSpPr/>
          <p:nvPr/>
        </p:nvSpPr>
        <p:spPr>
          <a:xfrm>
            <a:off x="4846320" y="2084832"/>
            <a:ext cx="3840480" cy="109728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6" name="Text 24"/>
          <p:cNvSpPr/>
          <p:nvPr/>
        </p:nvSpPr>
        <p:spPr>
          <a:xfrm>
            <a:off x="5029200" y="17830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315200" y="1810512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A7F3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 33%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0" y="2377440"/>
            <a:ext cx="3474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5166360" y="237744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수당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132320" y="2377440"/>
            <a:ext cx="1234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029200" y="2971800"/>
            <a:ext cx="3474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5166360" y="29718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 수당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132320" y="2971800"/>
            <a:ext cx="1234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029200" y="3566160"/>
            <a:ext cx="3474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5166360" y="356616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 수당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132320" y="3566160"/>
            <a:ext cx="1234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첫 달 구독료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계산 예시 — 개인 가입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 기본 패키지 (개발비 2,000만원) 기준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수당 체계 | (주)코드브릿지엑스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0058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기준액 = 최종 개발비 2,000만원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4937760" cy="731520"/>
          </a:xfrm>
          <a:prstGeom prst="roundRect">
            <a:avLst>
              <a:gd name="adj" fmla="val 12500"/>
            </a:avLst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164592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BBDE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 수당 20%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0" y="1645920"/>
            <a:ext cx="1554480" cy="731520"/>
          </a:xfrm>
          <a:prstGeom prst="roundRect">
            <a:avLst>
              <a:gd name="adj" fmla="val 12500"/>
            </a:avLst>
          </a:prstGeom>
          <a:solidFill>
            <a:srgbClr val="8B5CF6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0" y="164592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100만원</a:t>
            </a:r>
            <a:pPr algn="ctr" indent="0" marL="0">
              <a:buNone/>
            </a:pPr>
            <a:endParaRPr lang="en-US" sz="16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DDD6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 5%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132320" y="1645920"/>
            <a:ext cx="1554480" cy="731520"/>
          </a:xfrm>
          <a:prstGeom prst="roundRect">
            <a:avLst>
              <a:gd name="adj" fmla="val 12500"/>
            </a:avLst>
          </a:prstGeom>
          <a:solidFill>
            <a:srgbClr val="D1D5DB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0" y="164592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1,500만원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본사 75%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265176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265176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 수당 (별도 지급)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29200" y="2651760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첫 달 구독료 50만원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3832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0F1B2D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34747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 수당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31520" y="37490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474720" y="34747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 수당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474720" y="37490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100만원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217920" y="34747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 수당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217920" y="37490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 (첫 달 구독료)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57200" y="4160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수당 합계: 550만원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계산 예시 — 단체 가입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 기본 패키지 (개발비 2,000만원) 기준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수당 체계 | (주)코드브릿지엑스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FEF3C7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0058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기준액 = 최종 개발비 2,000만원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5212080" cy="731520"/>
          </a:xfrm>
          <a:prstGeom prst="roundRect">
            <a:avLst>
              <a:gd name="adj" fmla="val 12500"/>
            </a:avLst>
          </a:prstGeom>
          <a:solidFill>
            <a:srgbClr val="059669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1645920"/>
            <a:ext cx="5212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A7F3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수당 30%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760720" y="1645920"/>
            <a:ext cx="1097280" cy="731520"/>
          </a:xfrm>
          <a:prstGeom prst="roundRect">
            <a:avLst>
              <a:gd name="adj" fmla="val 12500"/>
            </a:avLst>
          </a:prstGeom>
          <a:solidFill>
            <a:srgbClr val="8B5CF6"/>
          </a:solidFill>
          <a:ln/>
        </p:spPr>
      </p:sp>
      <p:sp>
        <p:nvSpPr>
          <p:cNvPr id="12" name="Text 10"/>
          <p:cNvSpPr/>
          <p:nvPr/>
        </p:nvSpPr>
        <p:spPr>
          <a:xfrm>
            <a:off x="5760720" y="1645920"/>
            <a:ext cx="1097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60만원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DDD6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3%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949440" y="1645920"/>
            <a:ext cx="1737360" cy="731520"/>
          </a:xfrm>
          <a:prstGeom prst="roundRect">
            <a:avLst>
              <a:gd name="adj" fmla="val 12500"/>
            </a:avLst>
          </a:prstGeom>
          <a:solidFill>
            <a:srgbClr val="D1D5DB"/>
          </a:solidFill>
          <a:ln/>
        </p:spPr>
      </p:sp>
      <p:sp>
        <p:nvSpPr>
          <p:cNvPr id="14" name="Text 12"/>
          <p:cNvSpPr/>
          <p:nvPr/>
        </p:nvSpPr>
        <p:spPr>
          <a:xfrm>
            <a:off x="6949440" y="16459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1,340만원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본사 67%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265176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265176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 수당 (별도 지급)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29200" y="2651760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첫 달 구독료 50만원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3832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0F1B2D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34747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수당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31520" y="37490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474720" y="34747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 수당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474720" y="37490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60만원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217920" y="34747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 수당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217920" y="37490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 (첫 달 구독료)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57200" y="4160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수당 합계: 710만원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할인과 수당 영향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어떤 할인이 수당에 영향을 주는지 확인하세요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수당 체계 | (주)코드브릿지엑스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2651760" cy="3474720"/>
          </a:xfrm>
          <a:prstGeom prst="roundRect">
            <a:avLst>
              <a:gd name="adj" fmla="val 4138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28016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할인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74520"/>
            <a:ext cx="22860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745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영향: 수당 감소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46888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= 최종 개발비 기준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개발비를 10% 할인하면 수당도 10% 감소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91840" y="1097280"/>
            <a:ext cx="2651760" cy="3474720"/>
          </a:xfrm>
          <a:prstGeom prst="roundRect">
            <a:avLst>
              <a:gd name="adj" fmla="val 4138"/>
            </a:avLst>
          </a:prstGeom>
          <a:solidFill>
            <a:srgbClr val="E8F9F3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74720" y="128016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474720" y="1874520"/>
            <a:ext cx="22860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3474720" y="18745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영향: 영향 없음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474720" y="246888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수당은 개발비에서만 계산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할인은 수당에 영향 없음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126480" y="1097280"/>
            <a:ext cx="2651760" cy="3474720"/>
          </a:xfrm>
          <a:prstGeom prst="roundRect">
            <a:avLst>
              <a:gd name="adj" fmla="val 4138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128016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개발비-구독료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반비례 연동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309360" y="1874520"/>
            <a:ext cx="22860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6309360" y="18745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영향: 간접 영향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309360" y="246888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UP → 구독료 DOWN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DOWN → 구독료 UP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지급 프로세스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납입에 맞춰 수당을 분할 지급합니다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수당 체계 | (주)코드브릿지엑스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548640" y="1188720"/>
            <a:ext cx="822960" cy="82296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1887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4320" y="210312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 납입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(계약금)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74320" y="26517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계약금을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납부합니다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993392" y="1280160"/>
            <a:ext cx="822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719072" y="219456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익월 10일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3438144" y="1188720"/>
            <a:ext cx="822960" cy="8229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3438144" y="11887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3163824" y="210312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지급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163824" y="26517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파트너/유치 파트너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 지급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882896" y="1188720"/>
            <a:ext cx="822960" cy="82296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8" name="Text 16"/>
          <p:cNvSpPr/>
          <p:nvPr/>
        </p:nvSpPr>
        <p:spPr>
          <a:xfrm>
            <a:off x="4882896" y="11887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608576" y="210312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2차 납입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(잔금)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608576" y="26517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잔금을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납부합니다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6327648" y="1280160"/>
            <a:ext cx="822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6053328" y="219456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익월 10일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7772400" y="1188720"/>
            <a:ext cx="822960" cy="8229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4" name="Text 22"/>
          <p:cNvSpPr/>
          <p:nvPr/>
        </p:nvSpPr>
        <p:spPr>
          <a:xfrm>
            <a:off x="7772400" y="11887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498080" y="210312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지급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498080" y="26517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파트너/유치 파트너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나머지 50% 지급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57200" y="347472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F0FDFA"/>
          </a:solidFill>
          <a:ln w="19050">
            <a:solidFill>
              <a:srgbClr val="99F6E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347472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매니저 수당</a:t>
            </a:r>
            <a:pPr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|  첫 달 구독료 입금 확인 후 별도 지급  |  개발비 수당과 별개 프로세스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가격 시뮬레이터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MNG에서 할인 조합별 수당을 미리 확인하세요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수당 체계 | (주)코드브릿지엑스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965960" cy="1828800"/>
          </a:xfrm>
          <a:prstGeom prst="roundRect">
            <a:avLst>
              <a:gd name="adj" fmla="val 5000"/>
            </a:avLst>
          </a:prstGeom>
          <a:solidFill>
            <a:srgbClr val="F3F4F6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7280" y="1280160"/>
            <a:ext cx="640080" cy="6400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1097280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2011680"/>
            <a:ext cx="1783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상품 선택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228600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카테고리별 상품 체크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필수/재량권/선택 구분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606040" y="1097280"/>
            <a:ext cx="1965960" cy="1828800"/>
          </a:xfrm>
          <a:prstGeom prst="roundRect">
            <a:avLst>
              <a:gd name="adj" fmla="val 5000"/>
            </a:avLst>
          </a:prstGeom>
          <a:solidFill>
            <a:srgbClr val="F3F4F6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46120" y="1280160"/>
            <a:ext cx="640080" cy="64008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3246120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697480" y="2011680"/>
            <a:ext cx="1783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조정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697480" y="228600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슬라이더 + 직접 입력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콤마 포맷 금액 입력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754880" y="1097280"/>
            <a:ext cx="1965960" cy="1828800"/>
          </a:xfrm>
          <a:prstGeom prst="roundRect">
            <a:avLst>
              <a:gd name="adj" fmla="val 5000"/>
            </a:avLst>
          </a:prstGeom>
          <a:solidFill>
            <a:srgbClr val="F3F4F6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94960" y="1280160"/>
            <a:ext cx="640080" cy="64008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9" name="Text 17"/>
          <p:cNvSpPr/>
          <p:nvPr/>
        </p:nvSpPr>
        <p:spPr>
          <a:xfrm>
            <a:off x="5394960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846320" y="2011680"/>
            <a:ext cx="1783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가입 유형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846320" y="228600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개인/단체 전환 시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수당률 자동 반영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903720" y="1097280"/>
            <a:ext cx="1965960" cy="1828800"/>
          </a:xfrm>
          <a:prstGeom prst="roundRect">
            <a:avLst>
              <a:gd name="adj" fmla="val 5000"/>
            </a:avLst>
          </a:prstGeom>
          <a:solidFill>
            <a:srgbClr val="F3F4F6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43800" y="1280160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7543800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995160" y="2011680"/>
            <a:ext cx="1783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프로모션 3종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995160" y="228600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할인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전액 면제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57200" y="3200400"/>
            <a:ext cx="8229600" cy="1188720"/>
          </a:xfrm>
          <a:prstGeom prst="roundRect">
            <a:avLst>
              <a:gd name="adj" fmla="val 7692"/>
            </a:avLst>
          </a:prstGeom>
          <a:solidFill>
            <a:srgbClr val="0F1B2D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2918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개발비-구독료 반비례 연동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40080" y="361188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공식: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조정 구독료 = (기준 개발비 x 기준 구독료) / 조정 개발비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393192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1,000만원 → 구독료 100만원/월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0080" y="411480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2,000만원 → 구독료  50만원/월 (기본)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40080" y="429768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4,000만원 → 구독료  25만원/월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572000" y="41148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시뮬레이터 결과는 참고용이며, 실제 계약은 별도 협의에 따릅니다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0B981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1097280"/>
            <a:ext cx="274320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1031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감사합니다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3200400" y="2926080"/>
            <a:ext cx="2743200" cy="1828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3"/>
          <p:cNvSpPr/>
          <p:nvPr/>
        </p:nvSpPr>
        <p:spPr>
          <a:xfrm>
            <a:off x="914400" y="3200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14400" y="36576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영업파트너 수당 체계에 대한 문의사항은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담당 매니저에게 연락해 주세요.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2026-03-16T08:19:11Z</dcterms:created>
  <dcterms:modified xsi:type="dcterms:W3CDTF">2026-03-16T08:19:11Z</dcterms:modified>
</cp:coreProperties>
</file>