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1097280"/>
            <a:ext cx="1280160" cy="457200"/>
          </a:xfrm>
          <a:prstGeom prst="roundRect">
            <a:avLst>
              <a:gd name="adj" fmla="val 16000"/>
            </a:avLst>
          </a:prstGeom>
          <a:solidFill>
            <a:srgbClr val="4CAF50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0972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7863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가격정책 쉬운 안내서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256032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영업파트너를 위한 SAM 서비스 요금 및 수당 가이드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3474720"/>
            <a:ext cx="7863840" cy="9144"/>
          </a:xfrm>
          <a:prstGeom prst="rect">
            <a:avLst/>
          </a:prstGeom>
          <a:solidFill>
            <a:srgbClr val="2A3A4A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365760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7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  |  Smart Automation Management  |  2026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40080" y="416052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+ 구독료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651760" y="416052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5176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체계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63440" y="416052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6344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할인 정책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675120" y="416052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7512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시뮬레이터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요금 구조 한눈에 보기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고객이 내는 돈은 딱 2가지뿐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731520" y="1280160"/>
            <a:ext cx="3657600" cy="2926080"/>
          </a:xfrm>
          <a:prstGeom prst="roundRect">
            <a:avLst>
              <a:gd name="adj" fmla="val 4688"/>
            </a:avLst>
          </a:prstGeom>
          <a:solidFill>
            <a:srgbClr val="E8F5E9"/>
          </a:solidFill>
          <a:ln w="19050">
            <a:solidFill>
              <a:srgbClr val="C8E6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103120" y="1554480"/>
            <a:ext cx="914400" cy="91440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2103120" y="155448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731520" y="26060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31520" y="30175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처음 한 번만 내는 돈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1280160" y="3520440"/>
            <a:ext cx="256032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1280160" y="3520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집을 짓는 비용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754880" y="1280160"/>
            <a:ext cx="3657600" cy="2926080"/>
          </a:xfrm>
          <a:prstGeom prst="roundRect">
            <a:avLst>
              <a:gd name="adj" fmla="val 4688"/>
            </a:avLst>
          </a:prstGeom>
          <a:solidFill>
            <a:srgbClr val="E3F2FD"/>
          </a:solidFill>
          <a:ln w="19050">
            <a:solidFill>
              <a:srgbClr val="BBDEF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26480" y="1554480"/>
            <a:ext cx="914400" cy="91440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17" name="Text 15"/>
          <p:cNvSpPr/>
          <p:nvPr/>
        </p:nvSpPr>
        <p:spPr>
          <a:xfrm>
            <a:off x="6126480" y="155448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4754880" y="26060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4754880" y="30175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매달 내는 돈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303520" y="3520440"/>
            <a:ext cx="256032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5303520" y="3520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매달 내는 관리비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31520" y="438912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모든 금액은 부가세(VAT) 별도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기본 상품 가격표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13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8229600" cy="1371600"/>
          </a:xfrm>
          <a:prstGeom prst="roundRect">
            <a:avLst>
              <a:gd name="adj" fmla="val 8000"/>
            </a:avLst>
          </a:prstGeom>
          <a:solidFill>
            <a:srgbClr val="2E7D32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14300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 </a:t>
            </a:r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제조업 기본 패키지</a:t>
            </a:r>
            <a:pPr indent="0" marL="0">
              <a:buNone/>
            </a:pPr>
            <a:r>
              <a:rPr lang="en-US" sz="1100" dirty="0">
                <a:solidFill>
                  <a:srgbClr val="B9F6C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(가장 많이 팔리는 상품)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155448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8E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품목관리 → 견적 → 수주 → 생산 → 출하 + ERP(인사/회계) 무료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943600" y="1234440"/>
            <a:ext cx="2468880" cy="1005840"/>
          </a:xfrm>
          <a:prstGeom prst="roundRect">
            <a:avLst>
              <a:gd name="adj" fmla="val 7273"/>
            </a:avLst>
          </a:prstGeom>
          <a:solidFill>
            <a:srgbClr val="1B5E20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0" y="1234440"/>
            <a:ext cx="24688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</a:t>
            </a:r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2,000만원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</a:t>
            </a:r>
            <a:endParaRPr lang="en-US" sz="9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B9F6C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50만원/월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" y="26517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개별 모듈 (필요한 것만 추가)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017520"/>
            <a:ext cx="8229600" cy="320040"/>
          </a:xfrm>
          <a:prstGeom prst="roundRect">
            <a:avLst>
              <a:gd name="adj" fmla="val 17143"/>
            </a:avLst>
          </a:prstGeom>
          <a:solidFill>
            <a:srgbClr val="EEEEE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0175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모듈명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114800" y="3017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400800" y="3017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구독료/월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57200" y="3383280"/>
            <a:ext cx="8229600" cy="347472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383280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QR코드 관리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114800" y="338328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1,020만원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0" y="338328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5만원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40080" y="3730752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사진/출하 관리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114800" y="3730752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1,920만원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400800" y="3730752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10만원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4078224"/>
            <a:ext cx="8229600" cy="347472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4078224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검사/토큰 적용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114800" y="4078224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1,020만원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400800" y="4078224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5만원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대형 패키지 &amp; 추가 옵션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13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대형 패키지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17320"/>
            <a:ext cx="3931920" cy="1188720"/>
          </a:xfrm>
          <a:prstGeom prst="roundRect">
            <a:avLst>
              <a:gd name="adj" fmla="val 7692"/>
            </a:avLst>
          </a:prstGeom>
          <a:solidFill>
            <a:srgbClr val="1B2838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4630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공사관리 패키지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1737360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시공 현장 관리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057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</a:t>
            </a:r>
            <a:pPr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4,000만원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2468880" y="2057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</a:t>
            </a:r>
            <a:pPr indent="0" marL="0">
              <a:buNone/>
            </a:pPr>
            <a:r>
              <a:rPr lang="en-US" sz="12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20만원/월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63440" y="1417320"/>
            <a:ext cx="3931920" cy="1188720"/>
          </a:xfrm>
          <a:prstGeom prst="roundRect">
            <a:avLst>
              <a:gd name="adj" fmla="val 7692"/>
            </a:avLst>
          </a:prstGeom>
          <a:solidFill>
            <a:srgbClr val="1B2838"/>
          </a:solidFill>
          <a:ln/>
        </p:spPr>
      </p:sp>
      <p:sp>
        <p:nvSpPr>
          <p:cNvPr id="14" name="Text 12"/>
          <p:cNvSpPr/>
          <p:nvPr/>
        </p:nvSpPr>
        <p:spPr>
          <a:xfrm>
            <a:off x="4846320" y="14630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공정/정부지원사업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846320" y="1737360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정부지원 + 전체 공정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46320" y="2057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</a:t>
            </a:r>
            <a:pPr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8,000만원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675120" y="2057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</a:t>
            </a:r>
            <a:pPr indent="0" marL="0">
              <a:buNone/>
            </a:pPr>
            <a:r>
              <a:rPr lang="en-US" sz="12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40만원/월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57200" y="28346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옵션 (선택 사항)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200400"/>
            <a:ext cx="8229600" cy="27432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20040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옵션명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4114800" y="32004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추가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6400800" y="32004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추가/월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457200" y="3502152"/>
            <a:ext cx="8229600" cy="27432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350215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생산공정 1개 추가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114800" y="35021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+500만원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400800" y="35021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+10만원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40080" y="377647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품질관리 (인정검사)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114800" y="377647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+2,000만원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400800" y="377647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+50만원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57200" y="4050792"/>
            <a:ext cx="8229600" cy="27432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1" name="Text 29"/>
          <p:cNvSpPr/>
          <p:nvPr/>
        </p:nvSpPr>
        <p:spPr>
          <a:xfrm>
            <a:off x="640080" y="405079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사진 등록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4114800" y="405079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400800" y="405079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+10만원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640080" y="432511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챗봇 / 녹음 / 업무일지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114800" y="432511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6400800" y="432511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각 +20만원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457200" y="4599432"/>
            <a:ext cx="8229600" cy="27432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8" name="Text 36"/>
          <p:cNvSpPr/>
          <p:nvPr/>
        </p:nvSpPr>
        <p:spPr>
          <a:xfrm>
            <a:off x="640080" y="459943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연구소 연구노트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114800" y="459943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6400800" y="459943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+5만원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 수당은 얼마인가?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공식 — 이것만 기억하면 된다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914400" y="1188720"/>
            <a:ext cx="7315200" cy="1097280"/>
          </a:xfrm>
          <a:prstGeom prst="roundRect">
            <a:avLst>
              <a:gd name="adj" fmla="val 12500"/>
            </a:avLst>
          </a:prstGeom>
          <a:solidFill>
            <a:srgbClr val="0D1B2A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2344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 수당</a:t>
            </a:r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=  </a:t>
            </a:r>
            <a:pPr algn="ctr" indent="0" marL="0">
              <a:buNone/>
            </a:pPr>
            <a:r>
              <a:rPr lang="en-US" sz="28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개발비</a:t>
            </a:r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×  </a:t>
            </a:r>
            <a:pPr algn="ctr" indent="0" marL="0">
              <a:buNone/>
            </a:pPr>
            <a:r>
              <a:rPr lang="en-US" sz="2800" b="1" dirty="0">
                <a:solidFill>
                  <a:srgbClr val="FFB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수당률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914400" y="1874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8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구독료는 수당 계산에 포함 안 됨!   </a:t>
            </a:r>
            <a:pPr algn="ctr" indent="0" marL="0">
              <a:buNone/>
            </a:pPr>
            <a:r>
              <a:rPr lang="en-US" sz="1000" dirty="0">
                <a:solidFill>
                  <a:srgbClr val="FF8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할인 적용 후 개발비가 기준!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" y="2606040"/>
            <a:ext cx="3931920" cy="1920240"/>
          </a:xfrm>
          <a:prstGeom prst="roundRect">
            <a:avLst>
              <a:gd name="adj" fmla="val 5714"/>
            </a:avLst>
          </a:prstGeom>
          <a:solidFill>
            <a:srgbClr val="E8F5E9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60604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31520" y="310896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310896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 수당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743200" y="310896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31520" y="352044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35204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파트너 수당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2743200" y="352044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31520" y="3931920"/>
            <a:ext cx="3383280" cy="274320"/>
          </a:xfrm>
          <a:prstGeom prst="roundRect">
            <a:avLst>
              <a:gd name="adj" fmla="val 20000"/>
            </a:avLst>
          </a:prstGeom>
          <a:solidFill>
            <a:srgbClr val="FFF8E1"/>
          </a:solidFill>
          <a:ln/>
        </p:spPr>
      </p:sp>
      <p:sp>
        <p:nvSpPr>
          <p:cNvPr id="20" name="Text 18"/>
          <p:cNvSpPr/>
          <p:nvPr/>
        </p:nvSpPr>
        <p:spPr>
          <a:xfrm>
            <a:off x="868680" y="393192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매니저: 첫달 구독료 (별도)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754880" y="2606040"/>
            <a:ext cx="3931920" cy="1920240"/>
          </a:xfrm>
          <a:prstGeom prst="roundRect">
            <a:avLst>
              <a:gd name="adj" fmla="val 5714"/>
            </a:avLst>
          </a:prstGeom>
          <a:solidFill>
            <a:srgbClr val="FFF3E0"/>
          </a:solidFill>
          <a:ln w="12700">
            <a:solidFill>
              <a:srgbClr val="FFE0B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0" y="260604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029200" y="310896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5166360" y="310896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수당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040880" y="310896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029200" y="352044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5166360" y="35204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파트너 수당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040880" y="352044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5029200" y="3931920"/>
            <a:ext cx="3383280" cy="274320"/>
          </a:xfrm>
          <a:prstGeom prst="roundRect">
            <a:avLst>
              <a:gd name="adj" fmla="val 20000"/>
            </a:avLst>
          </a:prstGeom>
          <a:solidFill>
            <a:srgbClr val="FFF8E1"/>
          </a:solidFill>
          <a:ln/>
        </p:spPr>
      </p:sp>
      <p:sp>
        <p:nvSpPr>
          <p:cNvPr id="30" name="Text 28"/>
          <p:cNvSpPr/>
          <p:nvPr/>
        </p:nvSpPr>
        <p:spPr>
          <a:xfrm>
            <a:off x="5166360" y="393192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매니저: 첫달 구독료 (별도)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371600" y="434340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2E7D32"/>
          </a:solidFill>
          <a:ln/>
        </p:spPr>
      </p:sp>
      <p:sp>
        <p:nvSpPr>
          <p:cNvPr id="32" name="Text 30"/>
          <p:cNvSpPr/>
          <p:nvPr/>
        </p:nvSpPr>
        <p:spPr>
          <a:xfrm>
            <a:off x="1371600" y="4343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 25%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669280" y="434340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E65100"/>
          </a:solidFill>
          <a:ln/>
        </p:spPr>
      </p:sp>
      <p:sp>
        <p:nvSpPr>
          <p:cNvPr id="34" name="Text 32"/>
          <p:cNvSpPr/>
          <p:nvPr/>
        </p:nvSpPr>
        <p:spPr>
          <a:xfrm>
            <a:off x="5669280" y="4343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 33%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계산 예시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제조업 기본 패키지 (개발비 2,000만원) 기준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13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57200" y="1005840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정가(2,000만원) 판매 시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280160"/>
            <a:ext cx="3931920" cy="1234440"/>
          </a:xfrm>
          <a:prstGeom prst="roundRect">
            <a:avLst>
              <a:gd name="adj" fmla="val 7407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325880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920240" y="1325880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3108960" y="1325880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640080" y="1618488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파트너/단체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920240" y="1618488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400만원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108960" y="1618488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600만원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" y="1911096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파트너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920240" y="1911096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100만원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108960" y="1911096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60만원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" y="2203704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920240" y="2203704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500만원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108960" y="2203704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660만원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40080" y="2496312"/>
            <a:ext cx="3474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매니저: 첫달 구독료 50만원 (별도)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4754880" y="1005840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 할인(1,800만원) 판매 시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754880" y="1280160"/>
            <a:ext cx="3931920" cy="1234440"/>
          </a:xfrm>
          <a:prstGeom prst="roundRect">
            <a:avLst>
              <a:gd name="adj" fmla="val 7407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937760" y="1325880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6217920" y="1325880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406640" y="1325880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4937760" y="1618488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파트너/단체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217920" y="1618488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360만원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406640" y="1618488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540만원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937760" y="1911096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파트너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6217920" y="1911096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90만원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406640" y="1911096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54만원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937760" y="2203704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217920" y="2203704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450만원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7406640" y="2203704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594만원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4937760" y="2496312"/>
            <a:ext cx="3474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매니저: 첫달 구독료 50만원 (별도)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457200" y="2651760"/>
            <a:ext cx="8229600" cy="347472"/>
          </a:xfrm>
          <a:prstGeom prst="roundRect">
            <a:avLst>
              <a:gd name="adj" fmla="val 21053"/>
            </a:avLst>
          </a:prstGeom>
          <a:solidFill>
            <a:srgbClr val="FFF8E1"/>
          </a:solidFill>
          <a:ln w="6350">
            <a:solidFill>
              <a:srgbClr val="FFE08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40080" y="2651760"/>
            <a:ext cx="7863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💡 할인하면 내 수당도 줄어든다. 정가에 가깝게 팔수록 수당이 크다!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457200" y="310896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빠른 조견표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457200" y="3337560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개발비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2926080" y="3337560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개인(20%)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4754880" y="3337560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단체(30%)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640080" y="3547872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2,000만원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2926080" y="3547872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400만원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4754880" y="3547872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600만원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640080" y="3749040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1,800만원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2926080" y="3749040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360만원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4754880" y="3749040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540만원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640080" y="3950208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1,500만원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2926080" y="3950208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300만원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754880" y="3950208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450만원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640080" y="4151376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1,000만원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2926080" y="4151376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200만원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4754880" y="4151376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300만원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수당은 언제 받나?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고객이 2번에 나눠 내면, 수당도 2번에 나눠 받는다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731520" y="1371600"/>
            <a:ext cx="3200400" cy="1463040"/>
          </a:xfrm>
          <a:prstGeom prst="roundRect">
            <a:avLst>
              <a:gd name="adj" fmla="val 7500"/>
            </a:avLst>
          </a:prstGeom>
          <a:solidFill>
            <a:srgbClr val="E8F5E9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14400" y="1463040"/>
            <a:ext cx="457200" cy="45720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1463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463040" y="14630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1차 납입 (계약금)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914400" y="2011680"/>
            <a:ext cx="2834640" cy="9144"/>
          </a:xfrm>
          <a:prstGeom prst="rect">
            <a:avLst/>
          </a:prstGeom>
          <a:solidFill>
            <a:srgbClr val="C8E6C9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1031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익월 10일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103120" y="210312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50% 지급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14400" y="242316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예) 200만원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023360" y="18288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4754880" y="1371600"/>
            <a:ext cx="3200400" cy="1463040"/>
          </a:xfrm>
          <a:prstGeom prst="roundRect">
            <a:avLst>
              <a:gd name="adj" fmla="val 7500"/>
            </a:avLst>
          </a:prstGeom>
          <a:solidFill>
            <a:srgbClr val="E3F2FD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937760" y="1463040"/>
            <a:ext cx="457200" cy="45720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19" name="Text 17"/>
          <p:cNvSpPr/>
          <p:nvPr/>
        </p:nvSpPr>
        <p:spPr>
          <a:xfrm>
            <a:off x="4937760" y="1463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486400" y="14630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2차 납입 (잔금)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937760" y="2011680"/>
            <a:ext cx="2834640" cy="9144"/>
          </a:xfrm>
          <a:prstGeom prst="rect">
            <a:avLst/>
          </a:prstGeom>
          <a:solidFill>
            <a:srgbClr val="BBDEFB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21031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익월 10일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126480" y="210312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50% 지급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937760" y="242316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예) 200만원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1828800" y="3200400"/>
            <a:ext cx="5486400" cy="731520"/>
          </a:xfrm>
          <a:prstGeom prst="roundRect">
            <a:avLst>
              <a:gd name="adj" fmla="val 12500"/>
            </a:avLst>
          </a:prstGeom>
          <a:solidFill>
            <a:srgbClr val="0D1B2A"/>
          </a:solidFill>
          <a:ln/>
        </p:spPr>
      </p:sp>
      <p:sp>
        <p:nvSpPr>
          <p:cNvPr id="26" name="Text 24"/>
          <p:cNvSpPr/>
          <p:nvPr/>
        </p:nvSpPr>
        <p:spPr>
          <a:xfrm>
            <a:off x="1828800" y="3200400"/>
            <a:ext cx="5486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예시: 파트너 수당 400만원  →  </a:t>
            </a:r>
            <a:pPr algn="ctr"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200만원</a:t>
            </a:r>
            <a:pPr algn="ctr" indent="0" marL="0">
              <a:buNone/>
            </a:pPr>
            <a:r>
              <a:rPr lang="en-US" sz="12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</a:t>
            </a:r>
            <a:pPr algn="ctr" indent="0" marL="0">
              <a:buNone/>
            </a:pPr>
            <a:r>
              <a:rPr lang="en-US" sz="14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200만원</a:t>
            </a:r>
            <a:pPr algn="ctr" indent="0" marL="0">
              <a:buNone/>
            </a:pPr>
            <a:r>
              <a:rPr lang="en-US" sz="12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</a:t>
            </a:r>
            <a:pPr algn="ctr" indent="0" marL="0">
              <a:buNone/>
            </a:pPr>
            <a:r>
              <a:rPr lang="en-US" sz="1600" b="1" dirty="0">
                <a:solidFill>
                  <a:srgbClr val="FFB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400만원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고객에게 제안할 수 있는 할인 3가지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13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1938528" cy="2560320"/>
          </a:xfrm>
          <a:prstGeom prst="roundRect">
            <a:avLst>
              <a:gd name="adj" fmla="val 4717"/>
            </a:avLst>
          </a:prstGeom>
          <a:solidFill>
            <a:srgbClr val="FFEBEE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3000" y="1234440"/>
            <a:ext cx="502920" cy="502920"/>
          </a:xfrm>
          <a:prstGeom prst="ellipse">
            <a:avLst/>
          </a:prstGeom>
          <a:solidFill>
            <a:srgbClr val="C62828"/>
          </a:solidFill>
          <a:ln/>
        </p:spPr>
      </p:sp>
      <p:sp>
        <p:nvSpPr>
          <p:cNvPr id="9" name="Text 7"/>
          <p:cNvSpPr/>
          <p:nvPr/>
        </p:nvSpPr>
        <p:spPr>
          <a:xfrm>
            <a:off x="1143000" y="12344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1828800"/>
            <a:ext cx="17556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할인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2194560"/>
            <a:ext cx="17556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%, 정액, 전액면제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4360" y="2834640"/>
            <a:ext cx="1664208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834640"/>
            <a:ext cx="1664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94360" y="3063240"/>
            <a:ext cx="16642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 있음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578608" y="1097280"/>
            <a:ext cx="1938528" cy="2560320"/>
          </a:xfrm>
          <a:prstGeom prst="roundRect">
            <a:avLst>
              <a:gd name="adj" fmla="val 4717"/>
            </a:avLst>
          </a:prstGeom>
          <a:solidFill>
            <a:srgbClr val="E8F5E9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64408" y="1234440"/>
            <a:ext cx="502920" cy="50292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7" name="Text 15"/>
          <p:cNvSpPr/>
          <p:nvPr/>
        </p:nvSpPr>
        <p:spPr>
          <a:xfrm>
            <a:off x="3264408" y="12344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670048" y="1828800"/>
            <a:ext cx="17556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할인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670048" y="2194560"/>
            <a:ext cx="17556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최대 50%까지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15768" y="2834640"/>
            <a:ext cx="1664208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2715768" y="2834640"/>
            <a:ext cx="1664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2715768" y="3063240"/>
            <a:ext cx="16642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 없음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700016" y="1097280"/>
            <a:ext cx="1938528" cy="2560320"/>
          </a:xfrm>
          <a:prstGeom prst="roundRect">
            <a:avLst>
              <a:gd name="adj" fmla="val 4717"/>
            </a:avLst>
          </a:prstGeom>
          <a:solidFill>
            <a:srgbClr val="FFF3E0"/>
          </a:solidFill>
          <a:ln w="12700">
            <a:solidFill>
              <a:srgbClr val="FFE0B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385816" y="1234440"/>
            <a:ext cx="502920" cy="502920"/>
          </a:xfrm>
          <a:prstGeom prst="ellipse">
            <a:avLst/>
          </a:prstGeom>
          <a:solidFill>
            <a:srgbClr val="E65100"/>
          </a:solidFill>
          <a:ln/>
        </p:spPr>
      </p:sp>
      <p:sp>
        <p:nvSpPr>
          <p:cNvPr id="25" name="Text 23"/>
          <p:cNvSpPr/>
          <p:nvPr/>
        </p:nvSpPr>
        <p:spPr>
          <a:xfrm>
            <a:off x="5385816" y="12344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4791456" y="1828800"/>
            <a:ext cx="17556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개발비-구독료 연동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791456" y="2194560"/>
            <a:ext cx="17556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ON/OFF 선택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837176" y="2834640"/>
            <a:ext cx="1664208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4837176" y="2834640"/>
            <a:ext cx="1664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4837176" y="3063240"/>
            <a:ext cx="16642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변동 시 영향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57200" y="393192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E8F5E9"/>
          </a:solidFill>
          <a:ln w="6350">
            <a:solidFill>
              <a:srgbClr val="A5D6A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0080" y="393192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💡 영업 팁: </a:t>
            </a:r>
            <a:pPr indent="0" marL="0">
              <a:buNone/>
            </a:pPr>
            <a:r>
              <a:rPr lang="en-US" sz="11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할인은 고객에게 혜택을 주면서 내 수당은 안 줄어드는 좋은 전략!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1년차 총 비용 계산법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13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0D1B2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1년차</a:t>
            </a:r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</a:t>
            </a:r>
            <a:pPr algn="ctr" indent="0" marL="0">
              <a:buNone/>
            </a:pPr>
            <a:r>
              <a:rPr lang="en-US" sz="16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</a:t>
            </a:r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( </a:t>
            </a:r>
            <a:pPr algn="ctr" indent="0" marL="0">
              <a:buNone/>
            </a:pPr>
            <a:r>
              <a:rPr lang="en-US" sz="16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구독료</a:t>
            </a:r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× </a:t>
            </a:r>
            <a:pPr algn="ctr" indent="0" marL="0">
              <a:buNone/>
            </a:pPr>
            <a:r>
              <a:rPr lang="en-US" sz="16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유료 개월수</a:t>
            </a:r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9202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실전 예시: 제조업 기본 패키지, 10% 할인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331720"/>
            <a:ext cx="8229600" cy="32004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3317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(정가)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383280" y="23317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943600" y="233172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2,000만원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0080" y="26517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할인 10%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383280" y="265176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 × 10%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943600" y="265176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-200만원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7200" y="2971800"/>
            <a:ext cx="8229600" cy="320040"/>
          </a:xfrm>
          <a:prstGeom prst="roundRect">
            <a:avLst>
              <a:gd name="adj" fmla="val 11429"/>
            </a:avLst>
          </a:prstGeom>
          <a:solidFill>
            <a:srgbClr val="F5F5F5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97180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개발비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383280" y="2971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943600" y="297180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1,800만원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" y="32918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구독료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383280" y="32918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943600" y="329184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50만원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3611880"/>
            <a:ext cx="8229600" cy="32004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36118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유료 개월수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3383280" y="36118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12개월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5943600" y="361188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12개월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40080" y="39319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연간 구독료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383280" y="39319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× 12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943600" y="393192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600만원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57200" y="4251960"/>
            <a:ext cx="8229600" cy="320040"/>
          </a:xfrm>
          <a:prstGeom prst="roundRect">
            <a:avLst>
              <a:gd name="adj" fmla="val 11429"/>
            </a:avLst>
          </a:prstGeom>
          <a:solidFill>
            <a:srgbClr val="0D1B2A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42519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1년차 총 비용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3383280" y="425196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 + 600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5943600" y="425196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B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2,400만원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02336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E3F2FD"/>
          </a:solidFill>
          <a:ln w="6350">
            <a:solidFill>
              <a:srgbClr val="BBDEF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40080" y="40233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2년차부터: </a:t>
            </a:r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50만원 × 12 = </a:t>
            </a:r>
            <a:pPr indent="0" marL="0">
              <a:buNone/>
            </a:pPr>
            <a:r>
              <a:rPr lang="en-US" sz="13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 600만원만</a:t>
            </a:r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내면 된다 (개발비 없음!)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사용량 과금 &amp; 바로빌 부가 서비스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대부분의 중소기업은 기본 제공량으로 충분하다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13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57200" y="10972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기본 제공량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508760"/>
            <a:ext cx="3931920" cy="54864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50876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 저장 공간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011680" y="150876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100GB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011680" y="178308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초과: 100GB당 5만원/월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57200" y="2194560"/>
            <a:ext cx="3931920" cy="54864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219456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토큰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011680" y="219456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100만 개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011680" y="246888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초과: 실비 과금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754880" y="10972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부가 서비스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54880" y="1508760"/>
            <a:ext cx="3931920" cy="41148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37760" y="150876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계좌조회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858000" y="150876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1만원/월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754880" y="2011680"/>
            <a:ext cx="3931920" cy="41148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937760" y="20116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카드내역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858000" y="201168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1만원/월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754880" y="2514600"/>
            <a:ext cx="3931920" cy="411480"/>
          </a:xfrm>
          <a:prstGeom prst="roundRect">
            <a:avLst>
              <a:gd name="adj" fmla="val 13333"/>
            </a:avLst>
          </a:prstGeom>
          <a:solidFill>
            <a:srgbClr val="E8F5E9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937760" y="251460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홈택스 매입/매출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858000" y="251460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무료!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754880" y="3017520"/>
            <a:ext cx="3931920" cy="41148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37760" y="301752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세금계산서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858000" y="301752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100건 기본 무료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57200" y="3200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토큰 100만 개로 할 수 있는 일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57200" y="3566160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F3E5F5"/>
          </a:solidFill>
          <a:ln w="6350">
            <a:solidFill>
              <a:srgbClr val="CE93D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8640" y="35661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회의 녹음 요약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48640" y="37947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약 8시간 30분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3291840" y="3566160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F3E5F5"/>
          </a:solidFill>
          <a:ln w="6350">
            <a:solidFill>
              <a:srgbClr val="CE93D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383280" y="35661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 정리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3383280" y="37947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A4 약 300~400장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126480" y="3566160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F3E5F5"/>
          </a:solidFill>
          <a:ln w="6350">
            <a:solidFill>
              <a:srgbClr val="CE93D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217920" y="35661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이메일/노트 분류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6217920" y="37947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약 1,500~2,000건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가격 시뮬레이터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고객에게 제안하기 전에 미리 비용과 수당을 확인하는 도구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1965960" cy="1645920"/>
          </a:xfrm>
          <a:prstGeom prst="roundRect">
            <a:avLst>
              <a:gd name="adj" fmla="val 5556"/>
            </a:avLst>
          </a:prstGeom>
          <a:solidFill>
            <a:srgbClr val="E8F5E9"/>
          </a:solidFill>
          <a:ln/>
        </p:spPr>
      </p:sp>
      <p:sp>
        <p:nvSpPr>
          <p:cNvPr id="9" name="Shape 7"/>
          <p:cNvSpPr/>
          <p:nvPr/>
        </p:nvSpPr>
        <p:spPr>
          <a:xfrm>
            <a:off x="1143000" y="1188720"/>
            <a:ext cx="548640" cy="54864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114300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48640" y="1828800"/>
            <a:ext cx="1783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상품 고르기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48640" y="214884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 상품 자동체크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상품 선택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377440" y="164592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606040" y="1097280"/>
            <a:ext cx="1965960" cy="1645920"/>
          </a:xfrm>
          <a:prstGeom prst="roundRect">
            <a:avLst>
              <a:gd name="adj" fmla="val 5556"/>
            </a:avLst>
          </a:prstGeom>
          <a:solidFill>
            <a:srgbClr val="E3F2FD"/>
          </a:solidFill>
          <a:ln/>
        </p:spPr>
      </p:sp>
      <p:sp>
        <p:nvSpPr>
          <p:cNvPr id="15" name="Shape 13"/>
          <p:cNvSpPr/>
          <p:nvPr/>
        </p:nvSpPr>
        <p:spPr>
          <a:xfrm>
            <a:off x="3291840" y="1188720"/>
            <a:ext cx="548640" cy="54864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16" name="Text 14"/>
          <p:cNvSpPr/>
          <p:nvPr/>
        </p:nvSpPr>
        <p:spPr>
          <a:xfrm>
            <a:off x="329184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2697480" y="1828800"/>
            <a:ext cx="1783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할인 설정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697480" y="214884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개발비/구독료 할인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연동 ON/OFF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26280" y="164592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4754880" y="1097280"/>
            <a:ext cx="1965960" cy="1645920"/>
          </a:xfrm>
          <a:prstGeom prst="roundRect">
            <a:avLst>
              <a:gd name="adj" fmla="val 5556"/>
            </a:avLst>
          </a:prstGeom>
          <a:solidFill>
            <a:srgbClr val="FFF3E0"/>
          </a:solidFill>
          <a:ln/>
        </p:spPr>
      </p:sp>
      <p:sp>
        <p:nvSpPr>
          <p:cNvPr id="21" name="Shape 19"/>
          <p:cNvSpPr/>
          <p:nvPr/>
        </p:nvSpPr>
        <p:spPr>
          <a:xfrm>
            <a:off x="5440680" y="1188720"/>
            <a:ext cx="548640" cy="548640"/>
          </a:xfrm>
          <a:prstGeom prst="ellipse">
            <a:avLst/>
          </a:prstGeom>
          <a:solidFill>
            <a:srgbClr val="E65100"/>
          </a:solidFill>
          <a:ln/>
        </p:spPr>
      </p:sp>
      <p:sp>
        <p:nvSpPr>
          <p:cNvPr id="22" name="Text 20"/>
          <p:cNvSpPr/>
          <p:nvPr/>
        </p:nvSpPr>
        <p:spPr>
          <a:xfrm>
            <a:off x="544068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4846320" y="1828800"/>
            <a:ext cx="1783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가입유형 선택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46320" y="214884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675120" y="164592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6903720" y="1097280"/>
            <a:ext cx="1965960" cy="1645920"/>
          </a:xfrm>
          <a:prstGeom prst="roundRect">
            <a:avLst>
              <a:gd name="adj" fmla="val 5556"/>
            </a:avLst>
          </a:prstGeom>
          <a:solidFill>
            <a:srgbClr val="F3E5F5"/>
          </a:solidFill>
          <a:ln/>
        </p:spPr>
      </p:sp>
      <p:sp>
        <p:nvSpPr>
          <p:cNvPr id="27" name="Shape 25"/>
          <p:cNvSpPr/>
          <p:nvPr/>
        </p:nvSpPr>
        <p:spPr>
          <a:xfrm>
            <a:off x="7589520" y="1188720"/>
            <a:ext cx="548640" cy="548640"/>
          </a:xfrm>
          <a:prstGeom prst="ellipse">
            <a:avLst/>
          </a:prstGeom>
          <a:solidFill>
            <a:srgbClr val="7B1FA2"/>
          </a:solidFill>
          <a:ln/>
        </p:spPr>
      </p:sp>
      <p:sp>
        <p:nvSpPr>
          <p:cNvPr id="28" name="Text 26"/>
          <p:cNvSpPr/>
          <p:nvPr/>
        </p:nvSpPr>
        <p:spPr>
          <a:xfrm>
            <a:off x="758952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6995160" y="1828800"/>
            <a:ext cx="1783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결과 확인!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995160" y="214884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비용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 수당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457200" y="30175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상품 선택 화면에서 알아야 할 것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" y="3429000"/>
            <a:ext cx="2651760" cy="640080"/>
          </a:xfrm>
          <a:prstGeom prst="roundRect">
            <a:avLst>
              <a:gd name="adj" fmla="val 11429"/>
            </a:avLst>
          </a:prstGeom>
          <a:solidFill>
            <a:srgbClr val="FFEBEE"/>
          </a:solidFill>
          <a:ln/>
        </p:spPr>
      </p:sp>
      <p:sp>
        <p:nvSpPr>
          <p:cNvPr id="33" name="Shape 31"/>
          <p:cNvSpPr/>
          <p:nvPr/>
        </p:nvSpPr>
        <p:spPr>
          <a:xfrm>
            <a:off x="594360" y="3520440"/>
            <a:ext cx="731520" cy="228600"/>
          </a:xfrm>
          <a:prstGeom prst="roundRect">
            <a:avLst>
              <a:gd name="adj" fmla="val 16000"/>
            </a:avLst>
          </a:prstGeom>
          <a:solidFill>
            <a:srgbClr val="C62828"/>
          </a:solidFill>
          <a:ln/>
        </p:spPr>
      </p:sp>
      <p:sp>
        <p:nvSpPr>
          <p:cNvPr id="34" name="Text 32"/>
          <p:cNvSpPr/>
          <p:nvPr/>
        </p:nvSpPr>
        <p:spPr>
          <a:xfrm>
            <a:off x="594360" y="35204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594360" y="37947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기본 포함, 해제 불가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3291840" y="3429000"/>
            <a:ext cx="2651760" cy="640080"/>
          </a:xfrm>
          <a:prstGeom prst="roundRect">
            <a:avLst>
              <a:gd name="adj" fmla="val 11429"/>
            </a:avLst>
          </a:prstGeom>
          <a:solidFill>
            <a:srgbClr val="FFF3E0"/>
          </a:solidFill>
          <a:ln/>
        </p:spPr>
      </p:sp>
      <p:sp>
        <p:nvSpPr>
          <p:cNvPr id="37" name="Shape 35"/>
          <p:cNvSpPr/>
          <p:nvPr/>
        </p:nvSpPr>
        <p:spPr>
          <a:xfrm>
            <a:off x="3429000" y="3520440"/>
            <a:ext cx="731520" cy="228600"/>
          </a:xfrm>
          <a:prstGeom prst="roundRect">
            <a:avLst>
              <a:gd name="adj" fmla="val 16000"/>
            </a:avLst>
          </a:prstGeom>
          <a:solidFill>
            <a:srgbClr val="E65100"/>
          </a:solidFill>
          <a:ln/>
        </p:spPr>
      </p:sp>
      <p:sp>
        <p:nvSpPr>
          <p:cNvPr id="38" name="Text 36"/>
          <p:cNvSpPr/>
          <p:nvPr/>
        </p:nvSpPr>
        <p:spPr>
          <a:xfrm>
            <a:off x="3429000" y="35204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재량권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3429000" y="37947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슬라이더로 개발비 조정 가능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6126480" y="3429000"/>
            <a:ext cx="2651760" cy="640080"/>
          </a:xfrm>
          <a:prstGeom prst="roundRect">
            <a:avLst>
              <a:gd name="adj" fmla="val 11429"/>
            </a:avLst>
          </a:prstGeom>
          <a:solidFill>
            <a:srgbClr val="E8F5E9"/>
          </a:solidFill>
          <a:ln/>
        </p:spPr>
      </p:sp>
      <p:sp>
        <p:nvSpPr>
          <p:cNvPr id="41" name="Shape 39"/>
          <p:cNvSpPr/>
          <p:nvPr/>
        </p:nvSpPr>
        <p:spPr>
          <a:xfrm>
            <a:off x="6263640" y="3520440"/>
            <a:ext cx="731520" cy="228600"/>
          </a:xfrm>
          <a:prstGeom prst="roundRect">
            <a:avLst>
              <a:gd name="adj" fmla="val 16000"/>
            </a:avLst>
          </a:prstGeom>
          <a:solidFill>
            <a:srgbClr val="2E7D32"/>
          </a:solidFill>
          <a:ln/>
        </p:spPr>
      </p:sp>
      <p:sp>
        <p:nvSpPr>
          <p:cNvPr id="42" name="Text 40"/>
          <p:cNvSpPr/>
          <p:nvPr/>
        </p:nvSpPr>
        <p:spPr>
          <a:xfrm>
            <a:off x="6263640" y="35204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선택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6263640" y="37947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자유롭게 체크/해제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457200" y="42976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시뮬레이터 결과는 참고용이다. 실제 계약 금액은 고객과 별도 협의한다.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 실전 팁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 유형별 추천 전략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E8F5E9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1097280"/>
            <a:ext cx="73152" cy="4572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109728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초기 비용 부담이 클 때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114800" y="109728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개발비 할인 + 구독료 할인 조합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57200" y="164592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E3F2FD"/>
          </a:solidFill>
          <a:ln/>
        </p:spPr>
      </p:sp>
      <p:sp>
        <p:nvSpPr>
          <p:cNvPr id="13" name="Shape 11"/>
          <p:cNvSpPr/>
          <p:nvPr/>
        </p:nvSpPr>
        <p:spPr>
          <a:xfrm>
            <a:off x="457200" y="1645920"/>
            <a:ext cx="73152" cy="45720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164592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매달 비용이 부담될 때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114800" y="164592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구독료 할인 (최대 50%)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7200" y="219456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FFF3E0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2194560"/>
            <a:ext cx="73152" cy="457200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219456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세금계산서·카드 관리 필요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114800" y="219456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바로빌 부가 서비스 안내 (기본 포함)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57200" y="274320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F3E5F5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2743200"/>
            <a:ext cx="73152" cy="457200"/>
          </a:xfrm>
          <a:prstGeom prst="rect">
            <a:avLst/>
          </a:prstGeom>
          <a:solidFill>
            <a:srgbClr val="7B1FA2"/>
          </a:solidFill>
          <a:ln/>
        </p:spPr>
      </p:sp>
      <p:sp>
        <p:nvSpPr>
          <p:cNvPr id="22" name="Text 20"/>
          <p:cNvSpPr/>
          <p:nvPr/>
        </p:nvSpPr>
        <p:spPr>
          <a:xfrm>
            <a:off x="731520" y="274320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대형 제조업체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114800" y="274320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기본 패키지 + 공정관리 + 품질관리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329184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FFEBEE"/>
          </a:solidFill>
          <a:ln/>
        </p:spPr>
      </p:sp>
      <p:sp>
        <p:nvSpPr>
          <p:cNvPr id="25" name="Shape 23"/>
          <p:cNvSpPr/>
          <p:nvPr/>
        </p:nvSpPr>
        <p:spPr>
          <a:xfrm>
            <a:off x="457200" y="3291840"/>
            <a:ext cx="73152" cy="457200"/>
          </a:xfrm>
          <a:prstGeom prst="rect">
            <a:avLst/>
          </a:prstGeom>
          <a:solidFill>
            <a:srgbClr val="C62828"/>
          </a:solidFill>
          <a:ln/>
        </p:spPr>
      </p:sp>
      <p:sp>
        <p:nvSpPr>
          <p:cNvPr id="26" name="Text 24"/>
          <p:cNvSpPr/>
          <p:nvPr/>
        </p:nvSpPr>
        <p:spPr>
          <a:xfrm>
            <a:off x="731520" y="32918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여러 업체를 묶을 수 있을 때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114800" y="329184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단체 가입 (수당률 30%로 UP!)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57200" y="3794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고객이 자주 하는 질문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40080" y="411480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"왜 비싸요?"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2926080" y="4114800"/>
            <a:ext cx="5760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ERP 5천만~1억 vs SAM 2천만원 + AI 포함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40080" y="438912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"구독료가 아까운데?"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2926080" y="4389120"/>
            <a:ext cx="5760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자체 서버 월 200만+ vs SAM 월 50만원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40080" y="466344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"추가 할인 안 돼요?"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2926080" y="4663440"/>
            <a:ext cx="5760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최대 50%까지 할인 가능!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Shape 1"/>
          <p:cNvSpPr/>
          <p:nvPr/>
        </p:nvSpPr>
        <p:spPr>
          <a:xfrm>
            <a:off x="3474720" y="1097280"/>
            <a:ext cx="2194560" cy="594360"/>
          </a:xfrm>
          <a:prstGeom prst="roundRect">
            <a:avLst>
              <a:gd name="adj" fmla="val 15385"/>
            </a:avLst>
          </a:prstGeom>
          <a:solidFill>
            <a:srgbClr val="4CAF50"/>
          </a:solidFill>
          <a:ln/>
        </p:spPr>
      </p:sp>
      <p:sp>
        <p:nvSpPr>
          <p:cNvPr id="4" name="Text 2"/>
          <p:cNvSpPr/>
          <p:nvPr/>
        </p:nvSpPr>
        <p:spPr>
          <a:xfrm>
            <a:off x="3474720" y="1097280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914400" y="19202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Automation Management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0" y="2651760"/>
            <a:ext cx="3657600" cy="9144"/>
          </a:xfrm>
          <a:prstGeom prst="rect">
            <a:avLst/>
          </a:prstGeom>
          <a:solidFill>
            <a:srgbClr val="2A3A4A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28346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828800" y="3520440"/>
            <a:ext cx="54864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11680" y="3520440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</a:t>
            </a:r>
            <a:pPr indent="0" marL="0">
              <a:buNone/>
            </a:pPr>
            <a:r>
              <a:rPr lang="en-US" sz="1000" dirty="0">
                <a:solidFill>
                  <a:srgbClr val="AABB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= 한 번 | 구독료 = 매달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828800" y="3904488"/>
            <a:ext cx="54864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011680" y="3904488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</a:t>
            </a:r>
            <a:pPr indent="0" marL="0">
              <a:buNone/>
            </a:pPr>
            <a:r>
              <a:rPr lang="en-US" sz="1000" dirty="0">
                <a:solidFill>
                  <a:srgbClr val="AABB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= 최종 개발비 × 수당률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828800" y="4288536"/>
            <a:ext cx="54864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011680" y="4288536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</a:t>
            </a:r>
            <a:pPr indent="0" marL="0">
              <a:buNone/>
            </a:pPr>
            <a:r>
              <a:rPr lang="en-US" sz="1000" dirty="0">
                <a:solidFill>
                  <a:srgbClr val="AABB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할인 → 수당 영향 없음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2026-03-16T09:07:25Z</dcterms:created>
  <dcterms:modified xsi:type="dcterms:W3CDTF">2026-03-16T09:07:25Z</dcterms:modified>
</cp:coreProperties>
</file>