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" y="457200"/>
            <a:ext cx="36576" cy="4114800"/>
          </a:xfrm>
          <a:prstGeom prst="rect">
            <a:avLst/>
          </a:prstGeom>
          <a:solidFill>
            <a:srgbClr val="1C3254"/>
          </a:solidFill>
          <a:ln/>
        </p:spPr>
      </p:sp>
      <p:pic>
        <p:nvPicPr>
          <p:cNvPr id="4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731520"/>
            <a:ext cx="164592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164592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후보 기술 브리핑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1097280" y="2606040"/>
            <a:ext cx="2743200" cy="2743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Text 4"/>
          <p:cNvSpPr/>
          <p:nvPr/>
        </p:nvSpPr>
        <p:spPr>
          <a:xfrm>
            <a:off x="1097280" y="2743200"/>
            <a:ext cx="6858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제조업 특화 ERP/MES 통합 SaaS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097280" y="3383280"/>
            <a:ext cx="3657600" cy="1280160"/>
          </a:xfrm>
          <a:prstGeom prst="roundRect">
            <a:avLst>
              <a:gd name="adj" fmla="val 5714"/>
            </a:avLst>
          </a:prstGeom>
          <a:solidFill>
            <a:srgbClr val="162640"/>
          </a:solidFill>
          <a:ln w="6350">
            <a:solidFill>
              <a:srgbClr val="1C325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25880" y="35204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출원인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2423160" y="352044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325880" y="379476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대상 시스템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2423160" y="379476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(Smart Automation Management)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325880" y="406908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작성일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2423160" y="406908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2026-03-11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325880" y="43434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상태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2423160" y="434340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중 (2개 제조업체 실 사용)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5943600" y="3383280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162640"/>
          </a:solidFill>
          <a:ln w="6350">
            <a:solidFill>
              <a:srgbClr val="1C325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26480" y="35661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6126480" y="406908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후보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6995160" y="35661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dirty="0"/>
          </a:p>
        </p:txBody>
      </p:sp>
      <p:sp>
        <p:nvSpPr>
          <p:cNvPr id="21" name="Text 18"/>
          <p:cNvSpPr/>
          <p:nvPr/>
        </p:nvSpPr>
        <p:spPr>
          <a:xfrm>
            <a:off x="6995160" y="406908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그룹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863840" y="35661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7863840" y="406908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검증 사례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7589520" y="137160"/>
            <a:ext cx="1280160" cy="320040"/>
          </a:xfrm>
          <a:prstGeom prst="roundRect">
            <a:avLst>
              <a:gd name="adj" fmla="val 11429"/>
            </a:avLst>
          </a:prstGeom>
          <a:solidFill>
            <a:srgbClr val="EF4444"/>
          </a:solidFill>
          <a:ln/>
        </p:spPr>
      </p:sp>
      <p:sp>
        <p:nvSpPr>
          <p:cNvPr id="25" name="Text 22"/>
          <p:cNvSpPr/>
          <p:nvPr/>
        </p:nvSpPr>
        <p:spPr>
          <a:xfrm>
            <a:off x="7589520" y="109728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26" name="Text 23"/>
          <p:cNvSpPr/>
          <p:nvPr/>
        </p:nvSpPr>
        <p:spPr>
          <a:xfrm>
            <a:off x="7589520" y="256032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 외 비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of Contents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31520" y="1188720"/>
            <a:ext cx="7680960" cy="594360"/>
          </a:xfrm>
          <a:prstGeom prst="roundRect">
            <a:avLst>
              <a:gd name="adj" fmla="val 12308"/>
            </a:avLst>
          </a:prstGeom>
          <a:solidFill>
            <a:srgbClr val="F9FAFB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28016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374151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28016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600200" y="12344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시스템 개요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600200" y="15087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비즈니스 배경, 기술 스택, 경쟁 환경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31520" y="1920240"/>
            <a:ext cx="7680960" cy="594360"/>
          </a:xfrm>
          <a:prstGeom prst="roundRect">
            <a:avLst>
              <a:gd name="adj" fmla="val 12308"/>
            </a:avLst>
          </a:prstGeom>
          <a:solidFill>
            <a:srgbClr val="EFF6FF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201168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01168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600200" y="1965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신규성 — 발명 A/B/C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600200" y="224028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자동 생성, 절곡 공정, 동적 필드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731520" y="2651760"/>
            <a:ext cx="7680960" cy="594360"/>
          </a:xfrm>
          <a:prstGeom prst="roundRect">
            <a:avLst>
              <a:gd name="adj" fmla="val 12308"/>
            </a:avLst>
          </a:prstGeom>
          <a:solidFill>
            <a:srgbClr val="ECFDF5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14400" y="274320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274320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600200" y="26974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진보성 — 발명 D~G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600200" y="297180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엔진, 문서번호, 통계, 하이브리드 DB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31520" y="3383280"/>
            <a:ext cx="7680960" cy="594360"/>
          </a:xfrm>
          <a:prstGeom prst="roundRect">
            <a:avLst>
              <a:gd name="adj" fmla="val 12308"/>
            </a:avLst>
          </a:prstGeom>
          <a:solidFill>
            <a:srgbClr val="FFFBEB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14400" y="34747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59E0B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347472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600200" y="34290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산업상 이용 가능성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600200" y="3703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경동기업 검증, 품질관리, 급여, SaaS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731520" y="4114800"/>
            <a:ext cx="7680960" cy="594360"/>
          </a:xfrm>
          <a:prstGeom prst="roundRect">
            <a:avLst>
              <a:gd name="adj" fmla="val 12308"/>
            </a:avLst>
          </a:prstGeom>
          <a:solidFill>
            <a:srgbClr val="F5F3FF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4400" y="420624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/>
        </p:spPr>
      </p:sp>
      <p:sp>
        <p:nvSpPr>
          <p:cNvPr id="27" name="Text 25"/>
          <p:cNvSpPr/>
          <p:nvPr/>
        </p:nvSpPr>
        <p:spPr>
          <a:xfrm>
            <a:off x="914400" y="42062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600200" y="41605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출원 전략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600200" y="44348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그룹 출원 제안, 청구항 수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13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시스템 개요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비즈니스 배경 · 기술 스택 · 경쟁 환경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3931920" cy="3383280"/>
          </a:xfrm>
          <a:prstGeom prst="roundRect">
            <a:avLst>
              <a:gd name="adj" fmla="val 2703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3258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비즈니스 배경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3566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1801368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777240" y="198424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블라인드/스크린/셔터 제조 및 시공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377440"/>
            <a:ext cx="3566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2395728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고객사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77240" y="257860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경동기업, 주일기업 (2개사 운영 중)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40080" y="2971800"/>
            <a:ext cx="3566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2990088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레거시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77240" y="317296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5130.co.kr (20년+ 운영, 순수 PHP)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0080" y="3566160"/>
            <a:ext cx="3566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3584448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문제점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77240" y="376732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3~5시간, BOM 수기, 엑셀 단가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1188720"/>
            <a:ext cx="4023360" cy="1463040"/>
          </a:xfrm>
          <a:prstGeom prst="roundRect">
            <a:avLst>
              <a:gd name="adj" fmla="val 6250"/>
            </a:avLst>
          </a:prstGeom>
          <a:solidFill>
            <a:srgbClr val="EFF6FF"/>
          </a:solidFill>
          <a:ln w="6350">
            <a:solidFill>
              <a:srgbClr val="BFDBF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46320" y="12801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기술 스택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892040" y="160020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Laravel 12 (PHP 8.4) + Next.js + HTMX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892040" y="1847088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MySQL 8.0 (samdb + sam_stat 분리)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892040" y="2093976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Multi-tenant SaaS (tenant_id Row-Level)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4892040" y="2340864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220 모델 / 459 마이그레이션 / 1,027 API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663440" y="2834640"/>
            <a:ext cx="4023360" cy="1737360"/>
          </a:xfrm>
          <a:prstGeom prst="roundRect">
            <a:avLst>
              <a:gd name="adj" fmla="val 5263"/>
            </a:avLst>
          </a:prstGeom>
          <a:solidFill>
            <a:srgbClr val="0F1B2D"/>
          </a:solidFill>
          <a:ln/>
        </p:spPr>
      </p:sp>
      <p:sp>
        <p:nvSpPr>
          <p:cNvPr id="28" name="Text 26"/>
          <p:cNvSpPr/>
          <p:nvPr/>
        </p:nvSpPr>
        <p:spPr>
          <a:xfrm>
            <a:off x="484632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경쟁 환경 비교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846320" y="3246120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기능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5943600" y="3246120"/>
            <a:ext cx="594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6583680" y="3246120"/>
            <a:ext cx="594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7223760" y="3246120"/>
            <a:ext cx="594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국산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7863840" y="3246120"/>
            <a:ext cx="594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4846320" y="3429000"/>
            <a:ext cx="3657600" cy="4572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35" name="Text 33"/>
          <p:cNvSpPr/>
          <p:nvPr/>
        </p:nvSpPr>
        <p:spPr>
          <a:xfrm>
            <a:off x="4846320" y="3493008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특화 BOM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943600" y="3493008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583680" y="3493008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7223760" y="3493008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7863840" y="3493008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846320" y="373989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943600" y="3739896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583680" y="3739896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7223760" y="3739896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7863840" y="3739896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846320" y="3986784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5943600" y="3986784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6583680" y="3986784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7223760" y="3986784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7863840" y="3986784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4846320" y="423367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견적→생산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5943600" y="4233672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6583680" y="4233672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7223760" y="4233672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7863840" y="4233672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56" name="Text 54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A: 동적 BOM 자동 생성 및 수식 엔진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개구부 치수 입력 → 10단계 자동 계산 → 견적 완성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4114800" cy="3474720"/>
          </a:xfrm>
          <a:prstGeom prst="roundRect">
            <a:avLst>
              <a:gd name="adj" fmla="val 2632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 자동 계산 파이프라인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85800" y="1572768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1572768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1005840" y="15544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입력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645920" y="15544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개구부(W0,H0), 수량, 설치유형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685800" y="1865376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1865376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005840" y="1847088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변환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645920" y="184708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제작규격 자동(W1=W0+마진)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85800" y="2157984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15798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005840" y="2139696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파생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645920" y="21396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면적(M), 중량(K) 변수 계산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85800" y="2450592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2450592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05840" y="2432304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645920" y="2432304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완제품 코드 → BOM 자동 전개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85800" y="2743200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2743200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1005840" y="2724912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645920" y="272491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 캐시 단가 조회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685800" y="3035808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0" name="Text 28"/>
          <p:cNvSpPr/>
          <p:nvPr/>
        </p:nvSpPr>
        <p:spPr>
          <a:xfrm>
            <a:off x="685800" y="3035808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1005840" y="301752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수량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645920" y="30175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기반 수량 계산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685800" y="3328416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4" name="Text 32"/>
          <p:cNvSpPr/>
          <p:nvPr/>
        </p:nvSpPr>
        <p:spPr>
          <a:xfrm>
            <a:off x="685800" y="3328416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05840" y="3310128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금액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1645920" y="331012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항목별 금액 산출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685800" y="3621024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8" name="Text 36"/>
          <p:cNvSpPr/>
          <p:nvPr/>
        </p:nvSpPr>
        <p:spPr>
          <a:xfrm>
            <a:off x="685800" y="362102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05840" y="3602736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645920" y="360273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 그룹화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685800" y="3913632"/>
            <a:ext cx="201168" cy="20116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42" name="Text 40"/>
          <p:cNvSpPr/>
          <p:nvPr/>
        </p:nvSpPr>
        <p:spPr>
          <a:xfrm>
            <a:off x="685800" y="3913632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1005840" y="3895344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소계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1645920" y="3895344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카테고리별 소계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685800" y="4206240"/>
            <a:ext cx="201168" cy="201168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6" name="Text 44"/>
          <p:cNvSpPr/>
          <p:nvPr/>
        </p:nvSpPr>
        <p:spPr>
          <a:xfrm>
            <a:off x="685800" y="4206240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1005840" y="4187952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1645920" y="418795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최종 견적 금액 산출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4754880" y="1097280"/>
            <a:ext cx="3931920" cy="1371600"/>
          </a:xfrm>
          <a:prstGeom prst="roundRect">
            <a:avLst>
              <a:gd name="adj" fmla="val 6667"/>
            </a:avLst>
          </a:prstGeom>
          <a:solidFill>
            <a:srgbClr val="EFF6FF"/>
          </a:solidFill>
          <a:ln w="6350">
            <a:solidFill>
              <a:srgbClr val="BFDBFE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937760" y="1188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혁신 포인트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4983480" y="155448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Zero-Config 테넌트 라우팅 (DB 조회 불필요)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4983480" y="182880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수식 기반 동적 수량 계산 (formula_category)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4983480" y="210312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10단계 디버그 추적 (감사 기록)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4754880" y="2651760"/>
            <a:ext cx="3931920" cy="1920240"/>
          </a:xfrm>
          <a:prstGeom prst="roundRect">
            <a:avLst>
              <a:gd name="adj" fmla="val 4762"/>
            </a:avLst>
          </a:prstGeom>
          <a:solidFill>
            <a:srgbClr val="0F1B2D"/>
          </a:solidFill>
          <a:ln/>
        </p:spPr>
      </p:sp>
      <p:sp>
        <p:nvSpPr>
          <p:cNvPr id="55" name="Text 53"/>
          <p:cNvSpPr/>
          <p:nvPr/>
        </p:nvSpPr>
        <p:spPr>
          <a:xfrm>
            <a:off x="4937760" y="27432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선행기술 대비 차별성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4983480" y="3063240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구분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6263640" y="3063240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ERP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7360920" y="3063240"/>
            <a:ext cx="1234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700" dirty="0"/>
          </a:p>
        </p:txBody>
      </p:sp>
      <p:sp>
        <p:nvSpPr>
          <p:cNvPr id="59" name="Shape 57"/>
          <p:cNvSpPr/>
          <p:nvPr/>
        </p:nvSpPr>
        <p:spPr>
          <a:xfrm>
            <a:off x="4983480" y="3319272"/>
            <a:ext cx="3474720" cy="4572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60" name="Text 58"/>
          <p:cNvSpPr/>
          <p:nvPr/>
        </p:nvSpPr>
        <p:spPr>
          <a:xfrm>
            <a:off x="4983480" y="3355848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구조</a:t>
            </a:r>
            <a:endParaRPr lang="en-US" sz="800" dirty="0"/>
          </a:p>
        </p:txBody>
      </p:sp>
      <p:sp>
        <p:nvSpPr>
          <p:cNvPr id="61" name="Text 59"/>
          <p:cNvSpPr/>
          <p:nvPr/>
        </p:nvSpPr>
        <p:spPr>
          <a:xfrm>
            <a:off x="6263640" y="3355848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스키마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7360920" y="3355848"/>
            <a:ext cx="1234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수식 엔진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4983480" y="3648456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제품별 계산</a:t>
            </a:r>
            <a:endParaRPr lang="en-US" sz="800" dirty="0"/>
          </a:p>
        </p:txBody>
      </p:sp>
      <p:sp>
        <p:nvSpPr>
          <p:cNvPr id="64" name="Text 62"/>
          <p:cNvSpPr/>
          <p:nvPr/>
        </p:nvSpPr>
        <p:spPr>
          <a:xfrm>
            <a:off x="6263640" y="3648456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수작업 분기</a:t>
            </a:r>
            <a:endParaRPr lang="en-US" sz="800" dirty="0"/>
          </a:p>
        </p:txBody>
      </p:sp>
      <p:sp>
        <p:nvSpPr>
          <p:cNvPr id="65" name="Text 63"/>
          <p:cNvSpPr/>
          <p:nvPr/>
        </p:nvSpPr>
        <p:spPr>
          <a:xfrm>
            <a:off x="7360920" y="3648456"/>
            <a:ext cx="1234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핸들러</a:t>
            </a:r>
            <a:endParaRPr lang="en-US" sz="800" dirty="0"/>
          </a:p>
        </p:txBody>
      </p:sp>
      <p:sp>
        <p:nvSpPr>
          <p:cNvPr id="66" name="Text 64"/>
          <p:cNvSpPr/>
          <p:nvPr/>
        </p:nvSpPr>
        <p:spPr>
          <a:xfrm>
            <a:off x="4983480" y="3941064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 업체</a:t>
            </a:r>
            <a:endParaRPr lang="en-US" sz="800" dirty="0"/>
          </a:p>
        </p:txBody>
      </p:sp>
      <p:sp>
        <p:nvSpPr>
          <p:cNvPr id="67" name="Text 65"/>
          <p:cNvSpPr/>
          <p:nvPr/>
        </p:nvSpPr>
        <p:spPr>
          <a:xfrm>
            <a:off x="6263640" y="3941064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전면 수정</a:t>
            </a:r>
            <a:endParaRPr lang="en-US" sz="800" dirty="0"/>
          </a:p>
        </p:txBody>
      </p:sp>
      <p:sp>
        <p:nvSpPr>
          <p:cNvPr id="68" name="Text 66"/>
          <p:cNvSpPr/>
          <p:nvPr/>
        </p:nvSpPr>
        <p:spPr>
          <a:xfrm>
            <a:off x="7360920" y="3941064"/>
            <a:ext cx="1234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1개 추가</a:t>
            </a:r>
            <a:endParaRPr lang="en-US" sz="800" dirty="0"/>
          </a:p>
        </p:txBody>
      </p:sp>
      <p:sp>
        <p:nvSpPr>
          <p:cNvPr id="69" name="Text 67"/>
          <p:cNvSpPr/>
          <p:nvPr/>
        </p:nvSpPr>
        <p:spPr>
          <a:xfrm>
            <a:off x="4983480" y="4233672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계산 추적</a:t>
            </a:r>
            <a:endParaRPr lang="en-US" sz="800" dirty="0"/>
          </a:p>
        </p:txBody>
      </p:sp>
      <p:sp>
        <p:nvSpPr>
          <p:cNvPr id="70" name="Text 68"/>
          <p:cNvSpPr/>
          <p:nvPr/>
        </p:nvSpPr>
        <p:spPr>
          <a:xfrm>
            <a:off x="6263640" y="4233672"/>
            <a:ext cx="1051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불가능</a:t>
            </a:r>
            <a:endParaRPr lang="en-US" sz="800" dirty="0"/>
          </a:p>
        </p:txBody>
      </p:sp>
      <p:sp>
        <p:nvSpPr>
          <p:cNvPr id="71" name="Text 69"/>
          <p:cNvSpPr/>
          <p:nvPr/>
        </p:nvSpPr>
        <p:spPr>
          <a:xfrm>
            <a:off x="7360920" y="4233672"/>
            <a:ext cx="1234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 디버그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73" name="Text 71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74" name="Text 72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75" name="Text 73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B: 절곡 공정 BOM 자동 해석 및 원자재 배분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BOM → 절곡품 10종 + 부자재 3종 자동 계산 + 원자재 최적 배분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4114800" cy="2011680"/>
          </a:xfrm>
          <a:prstGeom prst="roundRect">
            <a:avLst>
              <a:gd name="adj" fmla="val 4545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188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변환 흐름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40080" y="1600200"/>
            <a:ext cx="374904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1600200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가이드레일 사양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1965960" y="1600200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148840" y="1600200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완성도 양쪽 2배 적용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3383280" y="1600200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566160" y="1600200"/>
            <a:ext cx="777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절곡품 수량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640080" y="1947672"/>
            <a:ext cx="374904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1947672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하단마감재 규격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1965960" y="1947672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148840" y="1947672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3000/4000mm 최적 배분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3383280" y="1947672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566160" y="1947672"/>
            <a:ext cx="777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발주량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640080" y="2295144"/>
            <a:ext cx="374904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2295144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셔터박스 치수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1965960" y="2295144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2148840" y="2295144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표준 원자재 조합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3383280" y="2295144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566160" y="2295144"/>
            <a:ext cx="777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절단 지시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640080" y="2642616"/>
            <a:ext cx="374904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264261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연기차단재 스펙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1965960" y="2642616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2148840" y="264261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W50/W80 자동 산출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3383280" y="2642616"/>
            <a:ext cx="182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566160" y="2642616"/>
            <a:ext cx="777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부자재 준비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4754880" y="1097280"/>
            <a:ext cx="3931920" cy="2011680"/>
          </a:xfrm>
          <a:prstGeom prst="roundRect">
            <a:avLst>
              <a:gd name="adj" fmla="val 4545"/>
            </a:avLst>
          </a:prstGeom>
          <a:solidFill>
            <a:srgbClr val="0F1B2D"/>
          </a:solidFill>
          <a:ln/>
        </p:spPr>
      </p:sp>
      <p:sp>
        <p:nvSpPr>
          <p:cNvPr id="34" name="Text 32"/>
          <p:cNvSpPr/>
          <p:nvPr/>
        </p:nvSpPr>
        <p:spPr>
          <a:xfrm>
            <a:off x="4937760" y="1188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알고리즘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937760" y="146304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BendingInfoBuilder  (1,271줄)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029200" y="17830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조인트바 = (2 + floor((제작가로-500)/1000)) x 셔터수량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5029200" y="20848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하단바: 3000/4000mm 최적 조합 배분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5029200" y="2386584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셔터박스: 850줄 매핑 → 알고리즘화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5029200" y="2688336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모터: 3차원 조건표(제품x인치x중량)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457200" y="333756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FEF2F2"/>
          </a:solidFill>
          <a:ln w="6350">
            <a:solidFill>
              <a:srgbClr val="FECAC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0080" y="34290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레거시 (5130)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40080" y="37033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850줄 if-elseif 체인 + 수기 검증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오류율: 월 50건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754880" y="3337560"/>
            <a:ext cx="3931920" cy="1188720"/>
          </a:xfrm>
          <a:prstGeom prst="roundRect">
            <a:avLst>
              <a:gd name="adj" fmla="val 7692"/>
            </a:avLst>
          </a:prstGeom>
          <a:solidFill>
            <a:srgbClr val="ECFDF5"/>
          </a:solidFill>
          <a:ln w="6350">
            <a:solidFill>
              <a:srgbClr val="A7F3D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937760" y="34290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4937760" y="37033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알고리즘화된 자동 배분 + 디지털 트레이싱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오류율: 0건 (100% 개선)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7" name="Text 45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49" name="Text 47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13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C: 동적 필드 시스템 + 자동 부트스트래핑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환경에서 테넌트별 커스터마이징을 코드 변경 없이 실현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EFF6FF"/>
          </a:solidFill>
          <a:ln w="6350">
            <a:solidFill>
              <a:srgbClr val="BFDBF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1234440"/>
            <a:ext cx="2423160" cy="365760"/>
          </a:xfrm>
          <a:prstGeom prst="roundRect">
            <a:avLst>
              <a:gd name="adj" fmla="val 15000"/>
            </a:avLst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234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ItemMaster 중앙화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" y="178308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178308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item_pages → sections → fields 계층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594360" y="22860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28600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field_type: textbox, dropdown, number...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94360" y="27889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278892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group_id로 엔티티별 분리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594360" y="32918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29184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검증 규칙 중앙화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33756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ECFDF5"/>
          </a:solidFill>
          <a:ln w="6350">
            <a:solidFill>
              <a:srgbClr val="A7F3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474720" y="1234440"/>
            <a:ext cx="2423160" cy="365760"/>
          </a:xfrm>
          <a:prstGeom prst="roundRect">
            <a:avLst>
              <a:gd name="adj" fmla="val 15000"/>
            </a:avLst>
          </a:pr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3474720" y="1234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74720" y="178308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566160" y="178308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bootstrap(tenantId, recipe)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3474720" y="22860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3566160" y="228600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→ Menus → Capabilities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3474720" y="27889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566160" y="278892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진행상황 로깅 + rollback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3474720" y="32918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3566160" y="329184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온보딩: 2주 → 1일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621792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F5F3FF"/>
          </a:solidFill>
          <a:ln w="6350">
            <a:solidFill>
              <a:srgbClr val="DDD6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55080" y="1234440"/>
            <a:ext cx="2423160" cy="365760"/>
          </a:xfrm>
          <a:prstGeom prst="roundRect">
            <a:avLst>
              <a:gd name="adj" fmla="val 15000"/>
            </a:avLst>
          </a:prstGeom>
          <a:solidFill>
            <a:srgbClr val="8B5CF6"/>
          </a:solidFill>
          <a:ln/>
        </p:spPr>
      </p:sp>
      <p:sp>
        <p:nvSpPr>
          <p:cNvPr id="31" name="Text 29"/>
          <p:cNvSpPr/>
          <p:nvPr/>
        </p:nvSpPr>
        <p:spPr>
          <a:xfrm>
            <a:off x="6355080" y="1234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코드 생성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355080" y="178308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178308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추출 (Unicode)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6355080" y="22860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6446520" y="228600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36진수 시퀀스 (4자리)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6355080" y="27889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6446520" y="278892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예: "경동기업" → "GD0001"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6355080" y="32918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6446520" y="329184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최대 1,679,616개 지원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57200" y="411480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0F1B2D"/>
          </a:solidFill>
          <a:ln/>
        </p:spPr>
      </p:sp>
      <p:sp>
        <p:nvSpPr>
          <p:cNvPr id="41" name="Text 39"/>
          <p:cNvSpPr/>
          <p:nvPr/>
        </p:nvSpPr>
        <p:spPr>
          <a:xfrm>
            <a:off x="640080" y="4114800"/>
            <a:ext cx="7863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핵심: SettingFieldDef (글로벌, 불변) + TenantFieldSetting (테넌트별, 가변) → buildEffectiveRow() 병합 → 테넌트별 맞춤형 화면 생성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3" name="Text 41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13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D: 시간-시점 기반 다층 원가 계산 엔진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입고단가 → 표준원가 → LOSS율 → 마진율 → 반올림 규칙 자동 처리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진보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40080" y="10972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 우선순위 원가 조회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2606040" cy="731520"/>
          </a:xfrm>
          <a:prstGeom prst="roundRect">
            <a:avLst>
              <a:gd name="adj" fmla="val 10000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572768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1536192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수입검사 입고단가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005840" y="178308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입고 데이터 기반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246120" y="1463040"/>
            <a:ext cx="2606040" cy="731520"/>
          </a:xfrm>
          <a:prstGeom prst="roundRect">
            <a:avLst>
              <a:gd name="adj" fmla="val 10000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83280" y="1572768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5" name="Text 13"/>
          <p:cNvSpPr/>
          <p:nvPr/>
        </p:nvSpPr>
        <p:spPr>
          <a:xfrm>
            <a:off x="338328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794760" y="1536192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표준원가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794760" y="178308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유효 날짜 범위 검증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035040" y="1463040"/>
            <a:ext cx="2606040" cy="731520"/>
          </a:xfrm>
          <a:prstGeom prst="roundRect">
            <a:avLst>
              <a:gd name="adj" fmla="val 10000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72200" y="1572768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6172200" y="157276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583680" y="1536192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NULL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583680" y="178308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경고 메시지 반환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457200" y="237744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0F1B2D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" y="24231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총원가</a:t>
            </a:r>
            <a:pPr indent="0" marL="0">
              <a:buNone/>
            </a:pPr>
            <a:r>
              <a:rPr lang="en-US" sz="9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(매입단가 + 가공비) x (1 + LOSS율/100)        </a:t>
            </a:r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판매단가</a:t>
            </a:r>
            <a:pPr indent="0" marL="0">
              <a:buNone/>
            </a:pPr>
            <a:r>
              <a:rPr lang="en-US" sz="9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반올림(총원가 x (1 + 마진율/100), 단위, 규칙)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57200" y="3200400"/>
            <a:ext cx="3931920" cy="1371600"/>
          </a:xfrm>
          <a:prstGeom prst="roundRect">
            <a:avLst>
              <a:gd name="adj" fmla="val 6667"/>
            </a:avLst>
          </a:prstGeom>
          <a:solidFill>
            <a:srgbClr val="FFFBEB"/>
          </a:solidFill>
          <a:ln w="6350">
            <a:solidFill>
              <a:srgbClr val="FDE6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3291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기간 중복 자동 해결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" y="361188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기존: 2025-01-01 ~ NULL (무기한)</a:t>
            </a:r>
            <a:endParaRPr lang="en-US" sz="8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신규: 2025-06-01 ~ NULL</a:t>
            </a:r>
            <a:endParaRPr lang="en-US" sz="8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자동: 기존 effective_to → 2025-05-31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663440" y="320040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CFDF5"/>
          </a:solidFill>
          <a:ln w="6350">
            <a:solidFill>
              <a:srgbClr val="A7F3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846320" y="3291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정량적 개선 효과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892040" y="361188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지표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5852160" y="3611880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629400" y="3611880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7406640" y="3611880"/>
            <a:ext cx="7315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4892040" y="3840480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조회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5852160" y="38404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5~10분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6629400" y="38404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0.1초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7406640" y="38404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3,000배+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4892040" y="4069080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이력 추적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5852160" y="40690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불가능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6629400" y="40690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완전 추적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406640" y="40690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4892040" y="4297680"/>
            <a:ext cx="914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기간 충돌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5852160" y="42976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10건+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6629400" y="42976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7406640" y="429768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7" name="Text 45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49" name="Text 47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13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E / F / G 요약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문서번호 생성 · 실시간 통계 · 하이브리드 DB 모델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진보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EFF6FF"/>
          </a:solidFill>
          <a:ln w="6350">
            <a:solidFill>
              <a:srgbClr val="BFDBF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1234440"/>
            <a:ext cx="2423160" cy="365760"/>
          </a:xfrm>
          <a:prstGeom prst="roundRect">
            <a:avLst>
              <a:gd name="adj" fmla="val 15000"/>
            </a:avLst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234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E: 문서번호 생성 엔진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94360" y="178308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178308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6가지 세그먼트 유형 조합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594360" y="22860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28600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 UPSERT 기반 동시성 안전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94360" y="27889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278892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리셋 주기(daily/monthly/yearly)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594360" y="32918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29184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결과: KD-PR-260227-0001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33756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ECFDF5"/>
          </a:solidFill>
          <a:ln w="6350">
            <a:solidFill>
              <a:srgbClr val="A7F3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474720" y="1234440"/>
            <a:ext cx="2423160" cy="365760"/>
          </a:xfrm>
          <a:prstGeom prst="roundRect">
            <a:avLst>
              <a:gd name="adj" fmla="val 15000"/>
            </a:avLst>
          </a:pr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3474720" y="1234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 OLTP/OLAP 분리 통계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474720" y="178308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566160" y="178308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DB(samdb) + 분석 DB(sam_stat)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3474720" y="22860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3566160" y="228600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기반 동기식 집계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3474720" y="27889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566160" y="278892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7개 도메인 병렬 처리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3474720" y="32918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3566160" y="329184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정합성 검증 + Slack 알림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621792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F5F3FF"/>
          </a:solidFill>
          <a:ln w="6350">
            <a:solidFill>
              <a:srgbClr val="DDD6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55080" y="1234440"/>
            <a:ext cx="2423160" cy="365760"/>
          </a:xfrm>
          <a:prstGeom prst="roundRect">
            <a:avLst>
              <a:gd name="adj" fmla="val 15000"/>
            </a:avLst>
          </a:prstGeom>
          <a:solidFill>
            <a:srgbClr val="8B5CF6"/>
          </a:solidFill>
          <a:ln/>
        </p:spPr>
      </p:sp>
      <p:sp>
        <p:nvSpPr>
          <p:cNvPr id="31" name="Text 29"/>
          <p:cNvSpPr/>
          <p:nvPr/>
        </p:nvSpPr>
        <p:spPr>
          <a:xfrm>
            <a:off x="6355080" y="1234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G: JSON 하이브리드 모델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355080" y="178308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178308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FK/조인 → 전용 컬럼, 나머지 → JSON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6355080" y="22860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6446520" y="228600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160개 모델 BelongsToTenant 자동 격리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6355080" y="27889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6446520" y="278892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getOption()/setOption() 안전 접근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6355080" y="32918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6446520" y="3291840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스키마 변경 없이 확장 가능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1" name="Text 39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13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사례 1: 경동기업 견적 자동화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운영 환경에서 검증된 정량적 개선 효과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검증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965960" cy="2103120"/>
          </a:xfrm>
          <a:prstGeom prst="roundRect">
            <a:avLst>
              <a:gd name="adj" fmla="val 4651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1234440"/>
            <a:ext cx="1691640" cy="548640"/>
          </a:xfrm>
          <a:prstGeom prst="roundRect">
            <a:avLst>
              <a:gd name="adj" fmla="val 10000"/>
            </a:avLst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18872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1,800배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94360" y="1554480"/>
            <a:ext cx="1691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94360" y="19202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소요 시간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94360" y="2240280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FEF2F2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240280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기존: 3~5시간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94360" y="2624328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ECFDF5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2624328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5~10초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606040" y="1097280"/>
            <a:ext cx="1965960" cy="2103120"/>
          </a:xfrm>
          <a:prstGeom prst="roundRect">
            <a:avLst>
              <a:gd name="adj" fmla="val 4651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43200" y="1234440"/>
            <a:ext cx="1691640" cy="548640"/>
          </a:xfrm>
          <a:prstGeom prst="roundRect">
            <a:avLst>
              <a:gd name="adj" fmla="val 10000"/>
            </a:avLst>
          </a:pr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0" y="118872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2743200" y="1554480"/>
            <a:ext cx="1691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743200" y="19202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오류율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743200" y="2240280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FEF2F2"/>
          </a:solidFill>
          <a:ln/>
        </p:spPr>
      </p:sp>
      <p:sp>
        <p:nvSpPr>
          <p:cNvPr id="22" name="Text 20"/>
          <p:cNvSpPr/>
          <p:nvPr/>
        </p:nvSpPr>
        <p:spPr>
          <a:xfrm>
            <a:off x="2834640" y="2240280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기존: 월 15건+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2743200" y="2624328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ECFDF5"/>
          </a:solidFill>
          <a:ln/>
        </p:spPr>
      </p:sp>
      <p:sp>
        <p:nvSpPr>
          <p:cNvPr id="24" name="Text 22"/>
          <p:cNvSpPr/>
          <p:nvPr/>
        </p:nvSpPr>
        <p:spPr>
          <a:xfrm>
            <a:off x="2834640" y="2624328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0건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4754880" y="1097280"/>
            <a:ext cx="1965960" cy="2103120"/>
          </a:xfrm>
          <a:prstGeom prst="roundRect">
            <a:avLst>
              <a:gd name="adj" fmla="val 4651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92040" y="1234440"/>
            <a:ext cx="1691640" cy="548640"/>
          </a:xfrm>
          <a:prstGeom prst="roundRect">
            <a:avLst>
              <a:gd name="adj" fmla="val 10000"/>
            </a:avLst>
          </a:prstGeom>
          <a:solidFill>
            <a:srgbClr val="8B5CF6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18872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4892040" y="1554480"/>
            <a:ext cx="1691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892040" y="19202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수기 입력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892040" y="2240280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FEF2F2"/>
          </a:solidFill>
          <a:ln/>
        </p:spPr>
      </p:sp>
      <p:sp>
        <p:nvSpPr>
          <p:cNvPr id="31" name="Text 29"/>
          <p:cNvSpPr/>
          <p:nvPr/>
        </p:nvSpPr>
        <p:spPr>
          <a:xfrm>
            <a:off x="4983480" y="2240280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기존: 항목당 30분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892040" y="2624328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ECFDF5"/>
          </a:solidFill>
          <a:ln/>
        </p:spPr>
      </p:sp>
      <p:sp>
        <p:nvSpPr>
          <p:cNvPr id="33" name="Text 31"/>
          <p:cNvSpPr/>
          <p:nvPr/>
        </p:nvSpPr>
        <p:spPr>
          <a:xfrm>
            <a:off x="4983480" y="2624328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자동 생성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6903720" y="1097280"/>
            <a:ext cx="1965960" cy="2103120"/>
          </a:xfrm>
          <a:prstGeom prst="roundRect">
            <a:avLst>
              <a:gd name="adj" fmla="val 4651"/>
            </a:avLst>
          </a:prstGeom>
          <a:solidFill>
            <a:srgbClr val="F9FAF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040880" y="1234440"/>
            <a:ext cx="1691640" cy="54864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7040880" y="118872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7040880" y="1554480"/>
            <a:ext cx="1691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040880" y="19202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절곡품 계산 오류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7040880" y="2240280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FEF2F2"/>
          </a:solidFill>
          <a:ln/>
        </p:spPr>
      </p:sp>
      <p:sp>
        <p:nvSpPr>
          <p:cNvPr id="40" name="Text 38"/>
          <p:cNvSpPr/>
          <p:nvPr/>
        </p:nvSpPr>
        <p:spPr>
          <a:xfrm>
            <a:off x="7132320" y="2240280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기존: 월 50건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7040880" y="2624328"/>
            <a:ext cx="1691640" cy="320040"/>
          </a:xfrm>
          <a:prstGeom prst="roundRect">
            <a:avLst>
              <a:gd name="adj" fmla="val 11429"/>
            </a:avLst>
          </a:prstGeom>
          <a:solidFill>
            <a:srgbClr val="ECFDF5"/>
          </a:solidFill>
          <a:ln/>
        </p:spPr>
      </p:sp>
      <p:sp>
        <p:nvSpPr>
          <p:cNvPr id="42" name="Text 40"/>
          <p:cNvSpPr/>
          <p:nvPr/>
        </p:nvSpPr>
        <p:spPr>
          <a:xfrm>
            <a:off x="7132320" y="2624328"/>
            <a:ext cx="1508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SAM: 0건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57200" y="342900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0F1B2D"/>
          </a:solidFill>
          <a:ln/>
        </p:spPr>
      </p:sp>
      <p:sp>
        <p:nvSpPr>
          <p:cNvPr id="44" name="Text 42"/>
          <p:cNvSpPr/>
          <p:nvPr/>
        </p:nvSpPr>
        <p:spPr>
          <a:xfrm>
            <a:off x="640080" y="35204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구현 내용 (경동기업 Tenant 287)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685800" y="38404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모터 용량 3차원 조건표 자동 결정 (제품타입 x 인치 x 중량)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685800" y="4096512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브라켓 크기 자동 결정 (중량 기준 5"/6"/7")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4800600" y="38404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10종 절곡품 + 3종 부자재 자동 계산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4800600" y="4096512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셔터박스 원자재 최적 배분 (3000/4000mm)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50" name="Text 48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13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사례 2~5: 품질관리 · 급여 · 은행 · SaaS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다양한 영역에서 실제 검증된 산업 적용성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검증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4023360" cy="1645920"/>
          </a:xfrm>
          <a:prstGeom prst="roundRect">
            <a:avLst>
              <a:gd name="adj" fmla="val 5556"/>
            </a:avLst>
          </a:prstGeom>
          <a:solidFill>
            <a:srgbClr val="EFF6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097280"/>
            <a:ext cx="54864" cy="16459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11887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품질관리법 준수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1554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15개 검사항목 자동 워크플로우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31520" y="18745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분기별 실적신고 자동 생성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31520" y="2194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필수정보 누락 자동 검증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709160" y="1097280"/>
            <a:ext cx="4023360" cy="1645920"/>
          </a:xfrm>
          <a:prstGeom prst="roundRect">
            <a:avLst>
              <a:gd name="adj" fmla="val 5556"/>
            </a:avLst>
          </a:prstGeom>
          <a:solidFill>
            <a:srgbClr val="ECFDF5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09160" y="1097280"/>
            <a:ext cx="54864" cy="16459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5" name="Text 13"/>
          <p:cNvSpPr/>
          <p:nvPr/>
        </p:nvSpPr>
        <p:spPr>
          <a:xfrm>
            <a:off x="4937760" y="11887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급여 → 전표 자동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983480" y="1554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법정공제 6종 자동 계산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983480" y="18745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1클릭 일반전표 생성 (120배)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83480" y="2194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거래처 자동 매핑 + 환급 처리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2926080"/>
            <a:ext cx="4023360" cy="1645920"/>
          </a:xfrm>
          <a:prstGeom prst="roundRect">
            <a:avLst>
              <a:gd name="adj" fmla="val 5556"/>
            </a:avLst>
          </a:prstGeom>
          <a:solidFill>
            <a:srgbClr val="FFFBEB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2926080"/>
            <a:ext cx="54864" cy="16459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30175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연동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31520" y="33832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실시간 계좌 거래 자동 조회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31520" y="37033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계정과목 자동 매핑 → 분개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31520" y="40233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거래 분할 (1건 → N건) 지원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709160" y="2926080"/>
            <a:ext cx="4023360" cy="1645920"/>
          </a:xfrm>
          <a:prstGeom prst="roundRect">
            <a:avLst>
              <a:gd name="adj" fmla="val 5556"/>
            </a:avLst>
          </a:prstGeom>
          <a:solidFill>
            <a:srgbClr val="F5F3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09160" y="2926080"/>
            <a:ext cx="54864" cy="16459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27" name="Text 25"/>
          <p:cNvSpPr/>
          <p:nvPr/>
        </p:nvSpPr>
        <p:spPr>
          <a:xfrm>
            <a:off x="4937760" y="30175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SaaS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983480" y="33832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단일 DB, 행 수준 격리 (비용 50% 절감)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983480" y="37033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온보딩 2주 → 1일 (14배 단축)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983480" y="40233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설정만 변경으로 커스터마이징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2" name="Text 30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출원 전략 제안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그룹으로 묶어 출원 권장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전략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EFF6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123444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126187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1: 제조 특화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4360" y="1737360"/>
            <a:ext cx="2423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A + B 통합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594360" y="1965960"/>
            <a:ext cx="242316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011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제조업의</a:t>
            </a:r>
            <a:endParaRPr lang="en-US" sz="8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견적-BOM-공정 자동화 시스템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94360" y="27432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276148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685800" y="292608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26~38개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94360" y="32461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326440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출원국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685800" y="342900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 + 미국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94360" y="37490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376732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강점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685800" y="393192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 특화형, 선행기술 회피 용이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333756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ECFDF5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474720" y="1234440"/>
            <a:ext cx="411480" cy="41148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3474720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977640" y="126187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2: SaaS 아키텍처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474720" y="1737360"/>
            <a:ext cx="2423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C + G 통합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3474720" y="1965960"/>
            <a:ext cx="242316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3566160" y="2011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SaaS의 동적 필드 및</a:t>
            </a:r>
            <a:endParaRPr lang="en-US" sz="8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하이브리드 데이터 격리 시스템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3474720" y="27432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3566160" y="276148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3566160" y="292608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23~32개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3474720" y="32461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3566160" y="326440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출원국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3566160" y="342900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 + 미국 + 일본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3474720" y="37490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3566160" y="376732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강점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566160" y="393192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ERP 전반 적용 (넓은 권리범위)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6217920" y="1097280"/>
            <a:ext cx="2697480" cy="3383280"/>
          </a:xfrm>
          <a:prstGeom prst="roundRect">
            <a:avLst>
              <a:gd name="adj" fmla="val 3390"/>
            </a:avLst>
          </a:prstGeom>
          <a:solidFill>
            <a:srgbClr val="F5F3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55080" y="1234440"/>
            <a:ext cx="411480" cy="41148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41" name="Text 39"/>
          <p:cNvSpPr/>
          <p:nvPr/>
        </p:nvSpPr>
        <p:spPr>
          <a:xfrm>
            <a:off x="6355080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858000" y="126187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3: 재무/데이터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355080" y="1737360"/>
            <a:ext cx="2423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 D + F 통합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6355080" y="1965960"/>
            <a:ext cx="242316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6446520" y="2011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시간-시점 기반 원가 관리 및</a:t>
            </a:r>
            <a:endParaRPr lang="en-US" sz="8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실시간 통계 시스템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6355080" y="274320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6446520" y="276148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6446520" y="292608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19~26개</a:t>
            </a:r>
            <a:endParaRPr lang="en-US" sz="850" dirty="0"/>
          </a:p>
        </p:txBody>
      </p:sp>
      <p:sp>
        <p:nvSpPr>
          <p:cNvPr id="49" name="Shape 47"/>
          <p:cNvSpPr/>
          <p:nvPr/>
        </p:nvSpPr>
        <p:spPr>
          <a:xfrm>
            <a:off x="6355080" y="324612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446520" y="326440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출원국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6446520" y="342900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6355080" y="37490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6446520" y="3767328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강점</a:t>
            </a:r>
            <a:endParaRPr lang="en-US" sz="700" dirty="0"/>
          </a:p>
        </p:txBody>
      </p:sp>
      <p:sp>
        <p:nvSpPr>
          <p:cNvPr id="54" name="Text 52"/>
          <p:cNvSpPr/>
          <p:nvPr/>
        </p:nvSpPr>
        <p:spPr>
          <a:xfrm>
            <a:off x="6446520" y="3931920"/>
            <a:ext cx="2240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회계/ERP 영역 진보성 입증 용이</a:t>
            </a: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56" name="Text 54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증빙 파일 목록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731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명세서 작성 시 참조할 코드 및 문서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046720" y="365760"/>
            <a:ext cx="640080" cy="320040"/>
          </a:xfrm>
          <a:prstGeom prst="roundRect">
            <a:avLst>
              <a:gd name="adj" fmla="val 11429"/>
            </a:avLst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0" y="36576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증빙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40080" y="10515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(핵심 알고리즘)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325880"/>
            <a:ext cx="8229600" cy="274320"/>
          </a:xfrm>
          <a:prstGeom prst="roundRect">
            <a:avLst>
              <a:gd name="adj" fmla="val 13333"/>
            </a:avLst>
          </a:prstGeom>
          <a:solidFill>
            <a:srgbClr val="F3F4F6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3258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파일명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3383280" y="1325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규모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297680" y="132588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대상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457200" y="1645920"/>
            <a:ext cx="8229600" cy="27432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16459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QuoteCalculationService.php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383280" y="16459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489줄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297680" y="164592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자동 산출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40080" y="193852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FormulaEvaluatorService.php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3383280" y="193852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2,000+줄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4297680" y="193852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평가 엔진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57200" y="2231136"/>
            <a:ext cx="8229600" cy="27432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223113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BendingInfoBuilder.php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383280" y="223113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1,271줄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297680" y="2231136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자동화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640080" y="2523744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FormulaHandlerFactory.php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3383280" y="25237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297680" y="2523744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팩토리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7200" y="2816352"/>
            <a:ext cx="8229600" cy="27432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28163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EstimatePriceService.php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3383280" y="28163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389줄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297680" y="28163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이력 기반 단가 조회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40080" y="31089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StatAggregatorService.php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383280" y="31089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212줄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297680" y="310896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도메인별 병렬 집계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457200" y="3401568"/>
            <a:ext cx="8229600" cy="27432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340156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TenantBootstrapper.php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383280" y="34015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4297680" y="340156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자동 초기화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640080" y="3794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(비즈니스 규칙 증빙)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640080" y="4114800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견적 시스템 (quotes/README.md)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40080" y="4343400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품목 정책 (item-policy.md)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640080" y="4572000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단가 정책 (pricing-policy.md)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4754880" y="4114800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채번 규칙 (numbering-rules.md)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4754880" y="4343400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품질관리 (quality-management)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57200" y="4800600"/>
            <a:ext cx="82296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4" name="Text 42"/>
          <p:cNvSpPr/>
          <p:nvPr/>
        </p:nvSpPr>
        <p:spPr>
          <a:xfrm>
            <a:off x="457200" y="4846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후보 기술 브리핑  |  (주)코드브릿지엑스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59436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7315200" y="48463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9040" y="1097280"/>
            <a:ext cx="164592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&amp; A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3200400" y="2834640"/>
            <a:ext cx="2743200" cy="2743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ext 3"/>
          <p:cNvSpPr/>
          <p:nvPr/>
        </p:nvSpPr>
        <p:spPr>
          <a:xfrm>
            <a:off x="914400" y="30175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감사합니다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2286000" y="3657600"/>
            <a:ext cx="4572000" cy="914400"/>
          </a:xfrm>
          <a:prstGeom prst="roundRect">
            <a:avLst>
              <a:gd name="adj" fmla="val 8000"/>
            </a:avLst>
          </a:prstGeom>
          <a:solidFill>
            <a:srgbClr val="162640"/>
          </a:solidFill>
          <a:ln w="6350">
            <a:solidFill>
              <a:srgbClr val="1C325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286000" y="37490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286000" y="406908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(Smart Automation Management)  |  블라인드/스크린 제조업 특화 ERP/MES SaaS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2286000" y="429768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2026-03-11  |  CONFIDENTIAL</a:t>
            </a:r>
            <a:endParaRPr lang="en-US" sz="700" dirty="0"/>
          </a:p>
        </p:txBody>
      </p:sp>
      <p:sp>
        <p:nvSpPr>
          <p:cNvPr id="11" name="Shape 8"/>
          <p:cNvSpPr/>
          <p:nvPr/>
        </p:nvSpPr>
        <p:spPr>
          <a:xfrm>
            <a:off x="7589520" y="137160"/>
            <a:ext cx="1280160" cy="320040"/>
          </a:xfrm>
          <a:prstGeom prst="roundRect">
            <a:avLst>
              <a:gd name="adj" fmla="val 11429"/>
            </a:avLst>
          </a:prstGeom>
          <a:solidFill>
            <a:srgbClr val="EF4444"/>
          </a:solidFill>
          <a:ln/>
        </p:spPr>
      </p:sp>
      <p:sp>
        <p:nvSpPr>
          <p:cNvPr id="12" name="Text 9"/>
          <p:cNvSpPr/>
          <p:nvPr/>
        </p:nvSpPr>
        <p:spPr>
          <a:xfrm>
            <a:off x="7589520" y="109728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13" name="Text 10"/>
          <p:cNvSpPr/>
          <p:nvPr/>
        </p:nvSpPr>
        <p:spPr>
          <a:xfrm>
            <a:off x="7589520" y="256032"/>
            <a:ext cx="1280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 외 비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SAM 특허 후보 기술 브리핑</dc:subject>
  <dc:creator>(주)코드브릿지엑스</dc:creator>
  <cp:lastModifiedBy>(주)코드브릿지엑스</cp:lastModifiedBy>
  <cp:revision>1</cp:revision>
  <dcterms:created xsi:type="dcterms:W3CDTF">2026-03-11T11:00:02Z</dcterms:created>
  <dcterms:modified xsi:type="dcterms:W3CDTF">2026-03-11T11:00:02Z</dcterms:modified>
</cp:coreProperties>
</file>