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645920" cy="6217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14630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V2</a:t>
            </a:r>
            <a:endParaRPr lang="en-US" sz="4400" dirty="0"/>
          </a:p>
        </p:txBody>
      </p:sp>
      <p:sp>
        <p:nvSpPr>
          <p:cNvPr id="5" name="Text 2"/>
          <p:cNvSpPr/>
          <p:nvPr/>
        </p:nvSpPr>
        <p:spPr>
          <a:xfrm>
            <a:off x="548640" y="21945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 Multi-Tenant Architecture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48640" y="2834640"/>
            <a:ext cx="1828800" cy="36576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7" name="Text 4"/>
          <p:cNvSpPr/>
          <p:nvPr/>
        </p:nvSpPr>
        <p:spPr>
          <a:xfrm>
            <a:off x="548640" y="30632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범용 멀티테넌트 BOM 아키텍처 설계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48640" y="33832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모든 업종의 상품/서비스 구성을 하나의 엔진으로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393192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개발팀 회의</a:t>
            </a:r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2026. 03. 22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(주)코드브릿지엑스 R&amp;D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217920" y="1097280"/>
            <a:ext cx="2560320" cy="347472"/>
          </a:xfrm>
          <a:prstGeom prst="roundRect">
            <a:avLst>
              <a:gd name="adj" fmla="val 15789"/>
            </a:avLst>
          </a:prstGeom>
          <a:solidFill>
            <a:srgbClr val="1E293B"/>
          </a:solidFill>
          <a:ln/>
        </p:spPr>
      </p:sp>
      <p:sp>
        <p:nvSpPr>
          <p:cNvPr id="11" name="Text 8"/>
          <p:cNvSpPr/>
          <p:nvPr/>
        </p:nvSpPr>
        <p:spPr>
          <a:xfrm>
            <a:off x="6217920" y="1097280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6217920" y="1572768"/>
            <a:ext cx="2560320" cy="347472"/>
          </a:xfrm>
          <a:prstGeom prst="roundRect">
            <a:avLst>
              <a:gd name="adj" fmla="val 15789"/>
            </a:avLst>
          </a:prstGeom>
          <a:solidFill>
            <a:srgbClr val="1E293B"/>
          </a:solidFill>
          <a:ln/>
        </p:spPr>
      </p:sp>
      <p:sp>
        <p:nvSpPr>
          <p:cNvPr id="13" name="Text 10"/>
          <p:cNvSpPr/>
          <p:nvPr/>
        </p:nvSpPr>
        <p:spPr>
          <a:xfrm>
            <a:off x="6217920" y="157276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17920" y="2048256"/>
            <a:ext cx="2560320" cy="347472"/>
          </a:xfrm>
          <a:prstGeom prst="roundRect">
            <a:avLst>
              <a:gd name="adj" fmla="val 15789"/>
            </a:avLst>
          </a:prstGeom>
          <a:solidFill>
            <a:srgbClr val="1E293B"/>
          </a:solidFill>
          <a:ln/>
        </p:spPr>
      </p:sp>
      <p:sp>
        <p:nvSpPr>
          <p:cNvPr id="15" name="Text 12"/>
          <p:cNvSpPr/>
          <p:nvPr/>
        </p:nvSpPr>
        <p:spPr>
          <a:xfrm>
            <a:off x="6217920" y="2048256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CONFIGURABLE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6217920" y="2523744"/>
            <a:ext cx="2560320" cy="347472"/>
          </a:xfrm>
          <a:prstGeom prst="roundRect">
            <a:avLst>
              <a:gd name="adj" fmla="val 15789"/>
            </a:avLst>
          </a:prstGeom>
          <a:solidFill>
            <a:srgbClr val="1E293B"/>
          </a:solidFill>
          <a:ln/>
        </p:spPr>
      </p:sp>
      <p:sp>
        <p:nvSpPr>
          <p:cNvPr id="17" name="Text 14"/>
          <p:cNvSpPr/>
          <p:nvPr/>
        </p:nvSpPr>
        <p:spPr>
          <a:xfrm>
            <a:off x="6217920" y="2523744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217920" y="2999232"/>
            <a:ext cx="2560320" cy="347472"/>
          </a:xfrm>
          <a:prstGeom prst="roundRect">
            <a:avLst>
              <a:gd name="adj" fmla="val 15789"/>
            </a:avLst>
          </a:prstGeom>
          <a:solidFill>
            <a:srgbClr val="1E293B"/>
          </a:solidFill>
          <a:ln/>
        </p:spPr>
      </p:sp>
      <p:sp>
        <p:nvSpPr>
          <p:cNvPr id="19" name="Text 16"/>
          <p:cNvSpPr/>
          <p:nvPr/>
        </p:nvSpPr>
        <p:spPr>
          <a:xfrm>
            <a:off x="6217920" y="2999232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6217920" y="3474720"/>
            <a:ext cx="2560320" cy="347472"/>
          </a:xfrm>
          <a:prstGeom prst="roundRect">
            <a:avLst>
              <a:gd name="adj" fmla="val 15789"/>
            </a:avLst>
          </a:prstGeom>
          <a:solidFill>
            <a:srgbClr val="1E293B"/>
          </a:solidFill>
          <a:ln/>
        </p:spPr>
      </p:sp>
      <p:sp>
        <p:nvSpPr>
          <p:cNvPr id="21" name="Text 18"/>
          <p:cNvSpPr/>
          <p:nvPr/>
        </p:nvSpPr>
        <p:spPr>
          <a:xfrm>
            <a:off x="6217920" y="3474720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6217920" y="3950208"/>
            <a:ext cx="2560320" cy="347472"/>
          </a:xfrm>
          <a:prstGeom prst="roundRect">
            <a:avLst>
              <a:gd name="adj" fmla="val 15789"/>
            </a:avLst>
          </a:prstGeom>
          <a:solidFill>
            <a:srgbClr val="1E293B"/>
          </a:solidFill>
          <a:ln/>
        </p:spPr>
      </p:sp>
      <p:sp>
        <p:nvSpPr>
          <p:cNvPr id="23" name="Text 20"/>
          <p:cNvSpPr/>
          <p:nvPr/>
        </p:nvSpPr>
        <p:spPr>
          <a:xfrm>
            <a:off x="6217920" y="395020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5" name="Text 22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V2 Architecture  |  (주)코드브릿지엑스</a:t>
            </a:r>
            <a:endParaRPr lang="en-US" sz="700" dirty="0"/>
          </a:p>
        </p:txBody>
      </p:sp>
      <p:sp>
        <p:nvSpPr>
          <p:cNvPr id="26" name="Text 23"/>
          <p:cNvSpPr/>
          <p:nvPr/>
        </p:nvSpPr>
        <p:spPr>
          <a:xfrm>
            <a:off x="6400800" y="4800600"/>
            <a:ext cx="2286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9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77240"/>
            <a:ext cx="9144000" cy="914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182880"/>
            <a:ext cx="411480" cy="4114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1828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14400" y="13716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왜 V2가 필요한가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43891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BOM 시스템의 구조적 한계</a:t>
            </a:r>
            <a:endParaRPr lang="en-US" sz="1000" dirty="0"/>
          </a:p>
        </p:txBody>
      </p:sp>
      <p:pic>
        <p:nvPicPr>
          <p:cNvPr id="8" name="Image 0" descr="/home/aweso/sam/docs/assets/bi/sam_bi_bla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182880"/>
            <a:ext cx="10972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1005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현재: 3중 BOM 병렬 운영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57200" y="13716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EE2E2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146304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BOM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57200" y="1737360"/>
            <a:ext cx="2651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product_components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1097280" y="2103120"/>
            <a:ext cx="1371600" cy="274320"/>
          </a:xfrm>
          <a:prstGeom prst="roundRect">
            <a:avLst>
              <a:gd name="adj" fmla="val 13333"/>
            </a:avLst>
          </a:prstGeom>
          <a:solidFill>
            <a:srgbClr val="EF4444"/>
          </a:solidFill>
          <a:ln/>
        </p:spPr>
      </p:sp>
      <p:sp>
        <p:nvSpPr>
          <p:cNvPr id="14" name="Text 11"/>
          <p:cNvSpPr/>
          <p:nvPr/>
        </p:nvSpPr>
        <p:spPr>
          <a:xfrm>
            <a:off x="1097280" y="21031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폐기 중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3291840" y="13716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FEF3C7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291840" y="146304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BOM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291840" y="1737360"/>
            <a:ext cx="2651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bom_templates</a:t>
            </a:r>
            <a:endParaRPr lang="en-US" sz="800" dirty="0"/>
          </a:p>
        </p:txBody>
      </p:sp>
      <p:sp>
        <p:nvSpPr>
          <p:cNvPr id="18" name="Shape 15"/>
          <p:cNvSpPr/>
          <p:nvPr/>
        </p:nvSpPr>
        <p:spPr>
          <a:xfrm>
            <a:off x="3931920" y="2103120"/>
            <a:ext cx="1371600" cy="274320"/>
          </a:xfrm>
          <a:prstGeom prst="roundRect">
            <a:avLst>
              <a:gd name="adj" fmla="val 13333"/>
            </a:avLst>
          </a:prstGeom>
          <a:solidFill>
            <a:srgbClr val="F59E0B"/>
          </a:solidFill>
          <a:ln/>
        </p:spPr>
      </p:sp>
      <p:sp>
        <p:nvSpPr>
          <p:cNvPr id="19" name="Text 16"/>
          <p:cNvSpPr/>
          <p:nvPr/>
        </p:nvSpPr>
        <p:spPr>
          <a:xfrm>
            <a:off x="3931920" y="21031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수식 전용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6126480" y="137160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DBEAFE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126480" y="146304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 BOM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6126480" y="1737360"/>
            <a:ext cx="2651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items.bom JSON</a:t>
            </a:r>
            <a:endParaRPr lang="en-US" sz="800" dirty="0"/>
          </a:p>
        </p:txBody>
      </p:sp>
      <p:sp>
        <p:nvSpPr>
          <p:cNvPr id="23" name="Shape 20"/>
          <p:cNvSpPr/>
          <p:nvPr/>
        </p:nvSpPr>
        <p:spPr>
          <a:xfrm>
            <a:off x="6766560" y="2103120"/>
            <a:ext cx="1371600" cy="274320"/>
          </a:xfrm>
          <a:prstGeom prst="roundRect">
            <a:avLst>
              <a:gd name="adj" fmla="val 13333"/>
            </a:avLst>
          </a:prstGeom>
          <a:solidFill>
            <a:srgbClr val="3B82F6"/>
          </a:solidFill>
          <a:ln/>
        </p:spPr>
      </p:sp>
      <p:sp>
        <p:nvSpPr>
          <p:cNvPr id="24" name="Text 21"/>
          <p:cNvSpPr/>
          <p:nvPr/>
        </p:nvSpPr>
        <p:spPr>
          <a:xfrm>
            <a:off x="6766560" y="210312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현재 표준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457200" y="2834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한계점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57200" y="3200400"/>
            <a:ext cx="39319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94360" y="3310128"/>
            <a:ext cx="329184" cy="329184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28" name="Text 25"/>
          <p:cNvSpPr/>
          <p:nvPr/>
        </p:nvSpPr>
        <p:spPr>
          <a:xfrm>
            <a:off x="594360" y="3310128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1051560" y="3246120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버전 관리 없음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1051560" y="3474720"/>
            <a:ext cx="3108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덮어쓰기, 이력 추적 불가</a:t>
            </a:r>
            <a:endParaRPr lang="en-US" sz="800" dirty="0"/>
          </a:p>
        </p:txBody>
      </p:sp>
      <p:sp>
        <p:nvSpPr>
          <p:cNvPr id="31" name="Shape 28"/>
          <p:cNvSpPr/>
          <p:nvPr/>
        </p:nvSpPr>
        <p:spPr>
          <a:xfrm>
            <a:off x="4663440" y="3200400"/>
            <a:ext cx="39319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800600" y="3310128"/>
            <a:ext cx="329184" cy="329184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33" name="Text 30"/>
          <p:cNvSpPr/>
          <p:nvPr/>
        </p:nvSpPr>
        <p:spPr>
          <a:xfrm>
            <a:off x="4800600" y="3310128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5257800" y="3246120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업종 종속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5257800" y="3474720"/>
            <a:ext cx="3108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경동기업 수식 하드코딩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457200" y="3886200"/>
            <a:ext cx="39319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594360" y="3995928"/>
            <a:ext cx="329184" cy="329184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38" name="Text 35"/>
          <p:cNvSpPr/>
          <p:nvPr/>
        </p:nvSpPr>
        <p:spPr>
          <a:xfrm>
            <a:off x="594360" y="3995928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1051560" y="3931920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기능 부재</a:t>
            </a:r>
            <a:endParaRPr lang="en-US" sz="1100" dirty="0"/>
          </a:p>
        </p:txBody>
      </p:sp>
      <p:sp>
        <p:nvSpPr>
          <p:cNvPr id="40" name="Text 37"/>
          <p:cNvSpPr/>
          <p:nvPr/>
        </p:nvSpPr>
        <p:spPr>
          <a:xfrm>
            <a:off x="1051560" y="4160520"/>
            <a:ext cx="3108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대체품목, 유효기간, 팬텀, 승인 없음</a:t>
            </a:r>
            <a:endParaRPr lang="en-US" sz="800" dirty="0"/>
          </a:p>
        </p:txBody>
      </p:sp>
      <p:sp>
        <p:nvSpPr>
          <p:cNvPr id="41" name="Shape 38"/>
          <p:cNvSpPr/>
          <p:nvPr/>
        </p:nvSpPr>
        <p:spPr>
          <a:xfrm>
            <a:off x="4663440" y="3886200"/>
            <a:ext cx="39319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800600" y="3995928"/>
            <a:ext cx="329184" cy="329184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43" name="Text 40"/>
          <p:cNvSpPr/>
          <p:nvPr/>
        </p:nvSpPr>
        <p:spPr>
          <a:xfrm>
            <a:off x="4800600" y="3995928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endParaRPr lang="en-US" sz="1200" dirty="0"/>
          </a:p>
        </p:txBody>
      </p:sp>
      <p:sp>
        <p:nvSpPr>
          <p:cNvPr id="44" name="Text 41"/>
          <p:cNvSpPr/>
          <p:nvPr/>
        </p:nvSpPr>
        <p:spPr>
          <a:xfrm>
            <a:off x="5257800" y="3931920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비제조 미지원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5257800" y="4160520"/>
            <a:ext cx="3108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서비스/구독/프로젝트형 BOM 불가</a:t>
            </a:r>
            <a:endParaRPr lang="en-US" sz="800" dirty="0"/>
          </a:p>
        </p:txBody>
      </p:sp>
      <p:sp>
        <p:nvSpPr>
          <p:cNvPr id="46" name="Shape 4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47" name="Text 44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V2 Architecture  |  (주)코드브릿지엑스</a:t>
            </a:r>
            <a:endParaRPr lang="en-US" sz="700" dirty="0"/>
          </a:p>
        </p:txBody>
      </p:sp>
      <p:sp>
        <p:nvSpPr>
          <p:cNvPr id="48" name="Text 45"/>
          <p:cNvSpPr/>
          <p:nvPr/>
        </p:nvSpPr>
        <p:spPr>
          <a:xfrm>
            <a:off x="6400800" y="4800600"/>
            <a:ext cx="2286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9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77240"/>
            <a:ext cx="9144000" cy="914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182880"/>
            <a:ext cx="411480" cy="4114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1828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14400" y="13716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핵심 변경점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43891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3중 병렬 → 단일 BOM 엔진으로 통합</a:t>
            </a:r>
            <a:endParaRPr lang="en-US" sz="1000" dirty="0"/>
          </a:p>
        </p:txBody>
      </p:sp>
      <p:pic>
        <p:nvPicPr>
          <p:cNvPr id="8" name="Image 0" descr="/home/aweso/sam/docs/assets/bi/sam_bi_bla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182880"/>
            <a:ext cx="10972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9601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테이블 구조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57200" y="137160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DBEAFE"/>
          </a:solidFill>
          <a:ln w="19050">
            <a:solidFill>
              <a:srgbClr val="3B82F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137160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4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items</a:t>
            </a:r>
            <a:pPr algn="ctr" indent="0" marL="0">
              <a:buNone/>
            </a:pPr>
            <a:endParaRPr lang="en-US" sz="12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유지 + bom 컬럼 제거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2926080" y="1371600"/>
            <a:ext cx="2286000" cy="640080"/>
          </a:xfrm>
          <a:prstGeom prst="roundRect">
            <a:avLst>
              <a:gd name="adj" fmla="val 11429"/>
            </a:avLst>
          </a:prstGeom>
          <a:solidFill>
            <a:srgbClr val="D1FAE5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926080" y="137160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bom_headers</a:t>
            </a:r>
            <a:pPr algn="ctr" indent="0" marL="0">
              <a:buNone/>
            </a:pPr>
            <a:endParaRPr lang="en-US" sz="12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버전, 상태, 유효기간, BOM유형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2926080" y="2286000"/>
            <a:ext cx="2286000" cy="640080"/>
          </a:xfrm>
          <a:prstGeom prst="roundRect">
            <a:avLst>
              <a:gd name="adj" fmla="val 11429"/>
            </a:avLst>
          </a:prstGeom>
          <a:solidFill>
            <a:srgbClr val="D1FAE5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926080" y="228600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bom_lines</a:t>
            </a:r>
            <a:pPr algn="ctr" indent="0" marL="0">
              <a:buNone/>
            </a:pPr>
            <a:endParaRPr lang="en-US" sz="12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구성품, 수량, 수식, 로스율, 공정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669280" y="2286000"/>
            <a:ext cx="2103120" cy="640080"/>
          </a:xfrm>
          <a:prstGeom prst="roundRect">
            <a:avLst>
              <a:gd name="adj" fmla="val 11429"/>
            </a:avLst>
          </a:prstGeom>
          <a:solidFill>
            <a:srgbClr val="FEF3C7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669280" y="2286000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240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bom_substitutes</a:t>
            </a:r>
            <a:pPr algn="ctr" indent="0" marL="0">
              <a:buNone/>
            </a:pPr>
            <a:endParaRPr lang="en-US" sz="10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대체품목, 우선순위, 환산계수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5669280" y="1371600"/>
            <a:ext cx="2103120" cy="640080"/>
          </a:xfrm>
          <a:prstGeom prst="roundRect">
            <a:avLst>
              <a:gd name="adj" fmla="val 11429"/>
            </a:avLst>
          </a:prstGeom>
          <a:solidFill>
            <a:srgbClr val="EDE9FE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669280" y="1371600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pPr algn="ctr" indent="0" marL="0">
              <a:buNone/>
            </a:pPr>
            <a:endParaRPr lang="en-US" sz="10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 라우팅, 작업시간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457200" y="228600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F1F5F9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228600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tenant_bom_settings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테넌트별 BOM 설정/프리셋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2468880" y="1664208"/>
            <a:ext cx="457200" cy="18288"/>
          </a:xfrm>
          <a:prstGeom prst="rect">
            <a:avLst/>
          </a:prstGeom>
          <a:solidFill>
            <a:srgbClr val="94A3B8"/>
          </a:solidFill>
          <a:ln/>
        </p:spPr>
      </p:sp>
      <p:sp>
        <p:nvSpPr>
          <p:cNvPr id="23" name="Shape 20"/>
          <p:cNvSpPr/>
          <p:nvPr/>
        </p:nvSpPr>
        <p:spPr>
          <a:xfrm>
            <a:off x="4069080" y="2011680"/>
            <a:ext cx="18288" cy="274320"/>
          </a:xfrm>
          <a:prstGeom prst="rect">
            <a:avLst/>
          </a:prstGeom>
          <a:solidFill>
            <a:srgbClr val="94A3B8"/>
          </a:solidFill>
          <a:ln/>
        </p:spPr>
      </p:sp>
      <p:sp>
        <p:nvSpPr>
          <p:cNvPr id="24" name="Shape 21"/>
          <p:cNvSpPr/>
          <p:nvPr/>
        </p:nvSpPr>
        <p:spPr>
          <a:xfrm>
            <a:off x="5212080" y="2578608"/>
            <a:ext cx="457200" cy="18288"/>
          </a:xfrm>
          <a:prstGeom prst="rect">
            <a:avLst/>
          </a:prstGeom>
          <a:solidFill>
            <a:srgbClr val="94A3B8"/>
          </a:solidFill>
          <a:ln/>
        </p:spPr>
      </p:sp>
      <p:sp>
        <p:nvSpPr>
          <p:cNvPr id="25" name="Shape 22"/>
          <p:cNvSpPr/>
          <p:nvPr/>
        </p:nvSpPr>
        <p:spPr>
          <a:xfrm>
            <a:off x="457200" y="3291840"/>
            <a:ext cx="82296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6" name="Shape 23"/>
          <p:cNvSpPr/>
          <p:nvPr/>
        </p:nvSpPr>
        <p:spPr>
          <a:xfrm>
            <a:off x="457200" y="3520440"/>
            <a:ext cx="19659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57200" y="356616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유형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457200" y="384048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4종</a:t>
            </a:r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→  </a:t>
            </a:r>
            <a:pPr algn="ctr" indent="0" marL="0">
              <a:buNone/>
            </a:pPr>
            <a:r>
              <a:rPr lang="en-US" sz="18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7종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2606040" y="3520440"/>
            <a:ext cx="19659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2606040" y="356616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품목유형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2606040" y="384048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5종</a:t>
            </a:r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→  </a:t>
            </a:r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15종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4754880" y="3520440"/>
            <a:ext cx="19659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754880" y="356616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 테이블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4754880" y="384048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→  </a:t>
            </a:r>
            <a:pPr algn="ctr" indent="0" marL="0">
              <a:buNone/>
            </a:pPr>
            <a:r>
              <a:rPr lang="en-US" sz="18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5개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6903720" y="3520440"/>
            <a:ext cx="19659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903720" y="356616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업종 프리셋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6903720" y="384048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→  </a:t>
            </a:r>
            <a:pPr algn="ctr" indent="0" marL="0">
              <a:buNone/>
            </a:pPr>
            <a:r>
              <a:rPr lang="en-US" sz="18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12개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39" name="Text 36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V2 Architecture  |  (주)코드브릿지엑스</a:t>
            </a:r>
            <a:endParaRPr lang="en-US" sz="700" dirty="0"/>
          </a:p>
        </p:txBody>
      </p:sp>
      <p:sp>
        <p:nvSpPr>
          <p:cNvPr id="40" name="Text 37"/>
          <p:cNvSpPr/>
          <p:nvPr/>
        </p:nvSpPr>
        <p:spPr>
          <a:xfrm>
            <a:off x="6400800" y="4800600"/>
            <a:ext cx="2286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9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77240"/>
            <a:ext cx="9144000" cy="914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182880"/>
            <a:ext cx="411480" cy="4114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1828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14400" y="13716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7종 유형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43891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모든 업종의 상품/서비스 구성을 하나의 엔진으로</a:t>
            </a:r>
            <a:endParaRPr lang="en-US" sz="1000" dirty="0"/>
          </a:p>
        </p:txBody>
      </p:sp>
      <p:pic>
        <p:nvPicPr>
          <p:cNvPr id="8" name="Image 0" descr="/home/aweso/sam/docs/assets/bi/sam_bi_bla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182880"/>
            <a:ext cx="1097280" cy="4114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65760" y="1005840"/>
            <a:ext cx="201168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74904" y="1014984"/>
            <a:ext cx="1993392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1234440"/>
            <a:ext cx="1645920" cy="320040"/>
          </a:xfrm>
          <a:prstGeom prst="roundRect">
            <a:avLst>
              <a:gd name="adj" fmla="val 14286"/>
            </a:avLst>
          </a:prstGeom>
          <a:solidFill>
            <a:srgbClr val="DBEAFE"/>
          </a:solidFill>
          <a:ln/>
        </p:spPr>
      </p:sp>
      <p:sp>
        <p:nvSpPr>
          <p:cNvPr id="12" name="Text 9"/>
          <p:cNvSpPr/>
          <p:nvPr/>
        </p:nvSpPr>
        <p:spPr>
          <a:xfrm>
            <a:off x="548640" y="12344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502920" y="16916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고정 자재 구성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502920" y="20116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제조, 유통 세트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2514600" y="1005840"/>
            <a:ext cx="201168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523744" y="1014984"/>
            <a:ext cx="1993392" cy="54864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7" name="Shape 14"/>
          <p:cNvSpPr/>
          <p:nvPr/>
        </p:nvSpPr>
        <p:spPr>
          <a:xfrm>
            <a:off x="2697480" y="1234440"/>
            <a:ext cx="1645920" cy="320040"/>
          </a:xfrm>
          <a:prstGeom prst="roundRect">
            <a:avLst>
              <a:gd name="adj" fmla="val 14286"/>
            </a:avLst>
          </a:prstGeom>
          <a:solidFill>
            <a:srgbClr val="D1FAE5"/>
          </a:solidFill>
          <a:ln/>
        </p:spPr>
      </p:sp>
      <p:sp>
        <p:nvSpPr>
          <p:cNvPr id="18" name="Text 15"/>
          <p:cNvSpPr/>
          <p:nvPr/>
        </p:nvSpPr>
        <p:spPr>
          <a:xfrm>
            <a:off x="2697480" y="12344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2651760" y="16916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수식/배합비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2651760" y="20116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블라인드, 식품, 화장품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4663440" y="1005840"/>
            <a:ext cx="201168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672584" y="1014984"/>
            <a:ext cx="1993392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3" name="Shape 20"/>
          <p:cNvSpPr/>
          <p:nvPr/>
        </p:nvSpPr>
        <p:spPr>
          <a:xfrm>
            <a:off x="4846320" y="1234440"/>
            <a:ext cx="1645920" cy="320040"/>
          </a:xfrm>
          <a:prstGeom prst="roundRect">
            <a:avLst>
              <a:gd name="adj" fmla="val 14286"/>
            </a:avLst>
          </a:prstGeom>
          <a:solidFill>
            <a:srgbClr val="FEF3C7"/>
          </a:solidFill>
          <a:ln/>
        </p:spPr>
      </p:sp>
      <p:sp>
        <p:nvSpPr>
          <p:cNvPr id="24" name="Text 21"/>
          <p:cNvSpPr/>
          <p:nvPr/>
        </p:nvSpPr>
        <p:spPr>
          <a:xfrm>
            <a:off x="4846320" y="12344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CONFIGURABLE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800600" y="16916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옵션 선택형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800600" y="20116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보험, 호텔, 가구</a:t>
            </a:r>
            <a:endParaRPr lang="en-US" sz="800" dirty="0"/>
          </a:p>
        </p:txBody>
      </p:sp>
      <p:sp>
        <p:nvSpPr>
          <p:cNvPr id="27" name="Shape 24"/>
          <p:cNvSpPr/>
          <p:nvPr/>
        </p:nvSpPr>
        <p:spPr>
          <a:xfrm>
            <a:off x="6812280" y="1005840"/>
            <a:ext cx="201168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821424" y="1014984"/>
            <a:ext cx="1993392" cy="54864"/>
          </a:xfrm>
          <a:prstGeom prst="rect">
            <a:avLst/>
          </a:prstGeom>
          <a:solidFill>
            <a:srgbClr val="475569"/>
          </a:solidFill>
          <a:ln/>
        </p:spPr>
      </p:sp>
      <p:sp>
        <p:nvSpPr>
          <p:cNvPr id="29" name="Shape 26"/>
          <p:cNvSpPr/>
          <p:nvPr/>
        </p:nvSpPr>
        <p:spPr>
          <a:xfrm>
            <a:off x="6995160" y="1234440"/>
            <a:ext cx="1645920" cy="320040"/>
          </a:xfrm>
          <a:prstGeom prst="roundRect">
            <a:avLst>
              <a:gd name="adj" fmla="val 14286"/>
            </a:avLst>
          </a:prstGeom>
          <a:solidFill>
            <a:srgbClr val="F1F5F9"/>
          </a:solidFill>
          <a:ln/>
        </p:spPr>
      </p:sp>
      <p:sp>
        <p:nvSpPr>
          <p:cNvPr id="30" name="Text 27"/>
          <p:cNvSpPr/>
          <p:nvPr/>
        </p:nvSpPr>
        <p:spPr>
          <a:xfrm>
            <a:off x="6995160" y="12344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6949440" y="16916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설계용 (승인 후 전환)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6949440" y="20116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전자, 자동차</a:t>
            </a:r>
            <a:endParaRPr lang="en-US" sz="800" dirty="0"/>
          </a:p>
        </p:txBody>
      </p:sp>
      <p:sp>
        <p:nvSpPr>
          <p:cNvPr id="33" name="Shape 30"/>
          <p:cNvSpPr/>
          <p:nvPr/>
        </p:nvSpPr>
        <p:spPr>
          <a:xfrm>
            <a:off x="365760" y="2926080"/>
            <a:ext cx="201168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374904" y="2935224"/>
            <a:ext cx="1993392" cy="54864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5" name="Shape 32"/>
          <p:cNvSpPr/>
          <p:nvPr/>
        </p:nvSpPr>
        <p:spPr>
          <a:xfrm>
            <a:off x="548640" y="3154680"/>
            <a:ext cx="1645920" cy="320040"/>
          </a:xfrm>
          <a:prstGeom prst="roundRect">
            <a:avLst>
              <a:gd name="adj" fmla="val 14286"/>
            </a:avLst>
          </a:prstGeom>
          <a:solidFill>
            <a:srgbClr val="EDE9FE"/>
          </a:solidFill>
          <a:ln/>
        </p:spPr>
      </p:sp>
      <p:sp>
        <p:nvSpPr>
          <p:cNvPr id="36" name="Text 33"/>
          <p:cNvSpPr/>
          <p:nvPr/>
        </p:nvSpPr>
        <p:spPr>
          <a:xfrm>
            <a:off x="548640" y="31546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502920" y="361188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수주형 1회성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502920" y="393192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건설, SI, 광고</a:t>
            </a:r>
            <a:endParaRPr lang="en-US" sz="800" dirty="0"/>
          </a:p>
        </p:txBody>
      </p:sp>
      <p:sp>
        <p:nvSpPr>
          <p:cNvPr id="39" name="Shape 36"/>
          <p:cNvSpPr/>
          <p:nvPr/>
        </p:nvSpPr>
        <p:spPr>
          <a:xfrm>
            <a:off x="2514600" y="2926080"/>
            <a:ext cx="201168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2523744" y="2935224"/>
            <a:ext cx="1993392" cy="54864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41" name="Shape 38"/>
          <p:cNvSpPr/>
          <p:nvPr/>
        </p:nvSpPr>
        <p:spPr>
          <a:xfrm>
            <a:off x="2697480" y="3154680"/>
            <a:ext cx="1645920" cy="320040"/>
          </a:xfrm>
          <a:prstGeom prst="roundRect">
            <a:avLst>
              <a:gd name="adj" fmla="val 14286"/>
            </a:avLst>
          </a:prstGeom>
          <a:solidFill>
            <a:srgbClr val="FEE2E2"/>
          </a:solidFill>
          <a:ln/>
        </p:spPr>
      </p:sp>
      <p:sp>
        <p:nvSpPr>
          <p:cNvPr id="42" name="Text 39"/>
          <p:cNvSpPr/>
          <p:nvPr/>
        </p:nvSpPr>
        <p:spPr>
          <a:xfrm>
            <a:off x="2697480" y="31546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</a:t>
            </a:r>
            <a:endParaRPr lang="en-US" sz="1100" dirty="0"/>
          </a:p>
        </p:txBody>
      </p:sp>
      <p:sp>
        <p:nvSpPr>
          <p:cNvPr id="43" name="Text 40"/>
          <p:cNvSpPr/>
          <p:nvPr/>
        </p:nvSpPr>
        <p:spPr>
          <a:xfrm>
            <a:off x="2651760" y="361188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인력공수 + 실비</a:t>
            </a:r>
            <a:endParaRPr lang="en-US" sz="1000" dirty="0"/>
          </a:p>
        </p:txBody>
      </p:sp>
      <p:sp>
        <p:nvSpPr>
          <p:cNvPr id="44" name="Text 41"/>
          <p:cNvSpPr/>
          <p:nvPr/>
        </p:nvSpPr>
        <p:spPr>
          <a:xfrm>
            <a:off x="2651760" y="393192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컨설팅, 물류, 정비</a:t>
            </a:r>
            <a:endParaRPr lang="en-US" sz="800" dirty="0"/>
          </a:p>
        </p:txBody>
      </p:sp>
      <p:sp>
        <p:nvSpPr>
          <p:cNvPr id="45" name="Shape 42"/>
          <p:cNvSpPr/>
          <p:nvPr/>
        </p:nvSpPr>
        <p:spPr>
          <a:xfrm>
            <a:off x="4663440" y="2926080"/>
            <a:ext cx="201168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4672584" y="2935224"/>
            <a:ext cx="1993392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47" name="Shape 44"/>
          <p:cNvSpPr/>
          <p:nvPr/>
        </p:nvSpPr>
        <p:spPr>
          <a:xfrm>
            <a:off x="4846320" y="3154680"/>
            <a:ext cx="1645920" cy="320040"/>
          </a:xfrm>
          <a:prstGeom prst="roundRect">
            <a:avLst>
              <a:gd name="adj" fmla="val 14286"/>
            </a:avLst>
          </a:prstGeom>
          <a:solidFill>
            <a:srgbClr val="ECFEFF"/>
          </a:solidFill>
          <a:ln/>
        </p:spPr>
      </p:sp>
      <p:sp>
        <p:nvSpPr>
          <p:cNvPr id="48" name="Text 45"/>
          <p:cNvSpPr/>
          <p:nvPr/>
        </p:nvSpPr>
        <p:spPr>
          <a:xfrm>
            <a:off x="4846320" y="31546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</a:t>
            </a:r>
            <a:endParaRPr lang="en-US" sz="1100" dirty="0"/>
          </a:p>
        </p:txBody>
      </p:sp>
      <p:sp>
        <p:nvSpPr>
          <p:cNvPr id="49" name="Text 46"/>
          <p:cNvSpPr/>
          <p:nvPr/>
        </p:nvSpPr>
        <p:spPr>
          <a:xfrm>
            <a:off x="4800600" y="361188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정기 과금/반복</a:t>
            </a:r>
            <a:endParaRPr lang="en-US" sz="1000" dirty="0"/>
          </a:p>
        </p:txBody>
      </p:sp>
      <p:sp>
        <p:nvSpPr>
          <p:cNvPr id="50" name="Text 47"/>
          <p:cNvSpPr/>
          <p:nvPr/>
        </p:nvSpPr>
        <p:spPr>
          <a:xfrm>
            <a:off x="4800600" y="393192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SaaS, 렌탈, 교육</a:t>
            </a:r>
            <a:endParaRPr lang="en-US" sz="800" dirty="0"/>
          </a:p>
        </p:txBody>
      </p:sp>
      <p:sp>
        <p:nvSpPr>
          <p:cNvPr id="51" name="Shape 4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2" name="Text 49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V2 Architecture  |  (주)코드브릿지엑스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6400800" y="4800600"/>
            <a:ext cx="2286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9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77240"/>
            <a:ext cx="9144000" cy="914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182880"/>
            <a:ext cx="411480" cy="4114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1828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14400" y="13716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품목유형 확장 (5 → 15종)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43891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물리적 품목 + 비물리적 품목(서비스/노동/구독)</a:t>
            </a:r>
            <a:endParaRPr lang="en-US" sz="1000" dirty="0"/>
          </a:p>
        </p:txBody>
      </p:sp>
      <p:pic>
        <p:nvPicPr>
          <p:cNvPr id="8" name="Image 0" descr="/home/aweso/sam/docs/assets/bi/sam_bi_bla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182880"/>
            <a:ext cx="10972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100584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물리적 품목 (기존 + 확장)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7200" y="132588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DBEAFE"/>
          </a:solidFill>
          <a:ln w="6350">
            <a:solidFill>
              <a:srgbClr val="3B82F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132588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FG</a:t>
            </a:r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완제품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7200" y="1645920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기존</a:t>
            </a:r>
            <a:endParaRPr lang="en-US" sz="700" dirty="0"/>
          </a:p>
        </p:txBody>
      </p:sp>
      <p:sp>
        <p:nvSpPr>
          <p:cNvPr id="13" name="Shape 10"/>
          <p:cNvSpPr/>
          <p:nvPr/>
        </p:nvSpPr>
        <p:spPr>
          <a:xfrm>
            <a:off x="2148840" y="132588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DBEAFE"/>
          </a:solidFill>
          <a:ln w="6350">
            <a:solidFill>
              <a:srgbClr val="3B82F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148840" y="132588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</a:t>
            </a:r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부품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2148840" y="1645920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기존</a:t>
            </a:r>
            <a:endParaRPr lang="en-US" sz="700" dirty="0"/>
          </a:p>
        </p:txBody>
      </p:sp>
      <p:sp>
        <p:nvSpPr>
          <p:cNvPr id="16" name="Shape 13"/>
          <p:cNvSpPr/>
          <p:nvPr/>
        </p:nvSpPr>
        <p:spPr>
          <a:xfrm>
            <a:off x="3840480" y="132588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DBEAFE"/>
          </a:solidFill>
          <a:ln w="6350">
            <a:solidFill>
              <a:srgbClr val="3B82F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840480" y="132588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</a:t>
            </a:r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부자재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840480" y="1645920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기존</a:t>
            </a:r>
            <a:endParaRPr lang="en-US" sz="700" dirty="0"/>
          </a:p>
        </p:txBody>
      </p:sp>
      <p:sp>
        <p:nvSpPr>
          <p:cNvPr id="19" name="Shape 16"/>
          <p:cNvSpPr/>
          <p:nvPr/>
        </p:nvSpPr>
        <p:spPr>
          <a:xfrm>
            <a:off x="5532120" y="132588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DBEAFE"/>
          </a:solidFill>
          <a:ln w="6350">
            <a:solidFill>
              <a:srgbClr val="3B82F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532120" y="132588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RM</a:t>
            </a:r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원자재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5532120" y="1645920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기존</a:t>
            </a:r>
            <a:endParaRPr lang="en-US" sz="700" dirty="0"/>
          </a:p>
        </p:txBody>
      </p:sp>
      <p:sp>
        <p:nvSpPr>
          <p:cNvPr id="22" name="Shape 19"/>
          <p:cNvSpPr/>
          <p:nvPr/>
        </p:nvSpPr>
        <p:spPr>
          <a:xfrm>
            <a:off x="7223760" y="132588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DBEAFE"/>
          </a:solidFill>
          <a:ln w="6350">
            <a:solidFill>
              <a:srgbClr val="3B82F6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223760" y="132588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</a:t>
            </a:r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소모품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7223760" y="1645920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기존</a:t>
            </a:r>
            <a:endParaRPr lang="en-US" sz="700" dirty="0"/>
          </a:p>
        </p:txBody>
      </p:sp>
      <p:sp>
        <p:nvSpPr>
          <p:cNvPr id="25" name="Shape 22"/>
          <p:cNvSpPr/>
          <p:nvPr/>
        </p:nvSpPr>
        <p:spPr>
          <a:xfrm>
            <a:off x="457200" y="201168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D1FAE5"/>
          </a:solidFill>
          <a:ln w="6350">
            <a:solidFill>
              <a:srgbClr val="10B98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201168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</a:t>
            </a:r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반조립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457200" y="2331720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신규</a:t>
            </a:r>
            <a:endParaRPr lang="en-US" sz="700" dirty="0"/>
          </a:p>
        </p:txBody>
      </p:sp>
      <p:sp>
        <p:nvSpPr>
          <p:cNvPr id="28" name="Shape 25"/>
          <p:cNvSpPr/>
          <p:nvPr/>
        </p:nvSpPr>
        <p:spPr>
          <a:xfrm>
            <a:off x="2148840" y="201168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D1FAE5"/>
          </a:solidFill>
          <a:ln w="6350">
            <a:solidFill>
              <a:srgbClr val="10B981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2148840" y="201168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WIP</a:t>
            </a:r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재공품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2148840" y="2331720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신규</a:t>
            </a:r>
            <a:endParaRPr lang="en-US" sz="700" dirty="0"/>
          </a:p>
        </p:txBody>
      </p:sp>
      <p:sp>
        <p:nvSpPr>
          <p:cNvPr id="31" name="Shape 28"/>
          <p:cNvSpPr/>
          <p:nvPr/>
        </p:nvSpPr>
        <p:spPr>
          <a:xfrm>
            <a:off x="3840480" y="201168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D1FAE5"/>
          </a:solidFill>
          <a:ln w="6350">
            <a:solidFill>
              <a:srgbClr val="10B981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3840480" y="201168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</a:t>
            </a:r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팬텀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3840480" y="2331720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신규</a:t>
            </a:r>
            <a:endParaRPr lang="en-US" sz="700" dirty="0"/>
          </a:p>
        </p:txBody>
      </p:sp>
      <p:sp>
        <p:nvSpPr>
          <p:cNvPr id="34" name="Shape 31"/>
          <p:cNvSpPr/>
          <p:nvPr/>
        </p:nvSpPr>
        <p:spPr>
          <a:xfrm>
            <a:off x="5532120" y="2011680"/>
            <a:ext cx="1554480" cy="548640"/>
          </a:xfrm>
          <a:prstGeom prst="roundRect">
            <a:avLst>
              <a:gd name="adj" fmla="val 10000"/>
            </a:avLst>
          </a:prstGeom>
          <a:solidFill>
            <a:srgbClr val="D1FAE5"/>
          </a:solidFill>
          <a:ln w="6350">
            <a:solidFill>
              <a:srgbClr val="10B981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532120" y="201168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</a:t>
            </a:r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부산물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5532120" y="2331720"/>
            <a:ext cx="1554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신규</a:t>
            </a:r>
            <a:endParaRPr lang="en-US" sz="700" dirty="0"/>
          </a:p>
        </p:txBody>
      </p:sp>
      <p:sp>
        <p:nvSpPr>
          <p:cNvPr id="37" name="Text 34"/>
          <p:cNvSpPr/>
          <p:nvPr/>
        </p:nvSpPr>
        <p:spPr>
          <a:xfrm>
            <a:off x="457200" y="274320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비물리적 품목 (V2 신규 — 서비스/유통/금융 업종 핵심)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320040" y="3063240"/>
            <a:ext cx="1325880" cy="868680"/>
          </a:xfrm>
          <a:prstGeom prst="roundRect">
            <a:avLst>
              <a:gd name="adj" fmla="val 6316"/>
            </a:avLst>
          </a:prstGeom>
          <a:solidFill>
            <a:srgbClr val="EDE9FE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320040" y="310896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</a:t>
            </a:r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서비스</a:t>
            </a:r>
            <a:endParaRPr lang="en-US" sz="1400" dirty="0"/>
          </a:p>
        </p:txBody>
      </p:sp>
      <p:sp>
        <p:nvSpPr>
          <p:cNvPr id="40" name="Text 37"/>
          <p:cNvSpPr/>
          <p:nvPr/>
        </p:nvSpPr>
        <p:spPr>
          <a:xfrm>
            <a:off x="320040" y="35661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외주, 검사비, 용역</a:t>
            </a:r>
            <a:endParaRPr lang="en-US" sz="700" dirty="0"/>
          </a:p>
        </p:txBody>
      </p:sp>
      <p:sp>
        <p:nvSpPr>
          <p:cNvPr id="41" name="Shape 38"/>
          <p:cNvSpPr/>
          <p:nvPr/>
        </p:nvSpPr>
        <p:spPr>
          <a:xfrm>
            <a:off x="1764792" y="3063240"/>
            <a:ext cx="1325880" cy="868680"/>
          </a:xfrm>
          <a:prstGeom prst="roundRect">
            <a:avLst>
              <a:gd name="adj" fmla="val 6316"/>
            </a:avLst>
          </a:prstGeom>
          <a:solidFill>
            <a:srgbClr val="EDE9FE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1764792" y="310896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LB</a:t>
            </a:r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노동</a:t>
            </a:r>
            <a:endParaRPr lang="en-US" sz="1400" dirty="0"/>
          </a:p>
        </p:txBody>
      </p:sp>
      <p:sp>
        <p:nvSpPr>
          <p:cNvPr id="43" name="Text 40"/>
          <p:cNvSpPr/>
          <p:nvPr/>
        </p:nvSpPr>
        <p:spPr>
          <a:xfrm>
            <a:off x="1764792" y="35661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M/M, M/D, 시간</a:t>
            </a:r>
            <a:endParaRPr lang="en-US" sz="700" dirty="0"/>
          </a:p>
        </p:txBody>
      </p:sp>
      <p:sp>
        <p:nvSpPr>
          <p:cNvPr id="44" name="Shape 41"/>
          <p:cNvSpPr/>
          <p:nvPr/>
        </p:nvSpPr>
        <p:spPr>
          <a:xfrm>
            <a:off x="3209544" y="3063240"/>
            <a:ext cx="1325880" cy="868680"/>
          </a:xfrm>
          <a:prstGeom prst="roundRect">
            <a:avLst>
              <a:gd name="adj" fmla="val 6316"/>
            </a:avLst>
          </a:prstGeom>
          <a:solidFill>
            <a:srgbClr val="EDE9FE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3209544" y="310896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</a:t>
            </a:r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장비</a:t>
            </a:r>
            <a:endParaRPr lang="en-US" sz="1400" dirty="0"/>
          </a:p>
        </p:txBody>
      </p:sp>
      <p:sp>
        <p:nvSpPr>
          <p:cNvPr id="46" name="Text 43"/>
          <p:cNvSpPr/>
          <p:nvPr/>
        </p:nvSpPr>
        <p:spPr>
          <a:xfrm>
            <a:off x="3209544" y="35661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장비임대, 감가상각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4654296" y="3063240"/>
            <a:ext cx="1325880" cy="868680"/>
          </a:xfrm>
          <a:prstGeom prst="roundRect">
            <a:avLst>
              <a:gd name="adj" fmla="val 6316"/>
            </a:avLst>
          </a:prstGeom>
          <a:solidFill>
            <a:srgbClr val="EDE9FE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4654296" y="310896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</a:t>
            </a:r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라이선스</a:t>
            </a:r>
            <a:endParaRPr lang="en-US" sz="1400" dirty="0"/>
          </a:p>
        </p:txBody>
      </p:sp>
      <p:sp>
        <p:nvSpPr>
          <p:cNvPr id="49" name="Text 46"/>
          <p:cNvSpPr/>
          <p:nvPr/>
        </p:nvSpPr>
        <p:spPr>
          <a:xfrm>
            <a:off x="4654296" y="35661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SW, 저작권, 특허</a:t>
            </a:r>
            <a:endParaRPr lang="en-US" sz="700" dirty="0"/>
          </a:p>
        </p:txBody>
      </p:sp>
      <p:sp>
        <p:nvSpPr>
          <p:cNvPr id="50" name="Shape 47"/>
          <p:cNvSpPr/>
          <p:nvPr/>
        </p:nvSpPr>
        <p:spPr>
          <a:xfrm>
            <a:off x="6099048" y="3063240"/>
            <a:ext cx="1325880" cy="868680"/>
          </a:xfrm>
          <a:prstGeom prst="roundRect">
            <a:avLst>
              <a:gd name="adj" fmla="val 6316"/>
            </a:avLst>
          </a:prstGeom>
          <a:solidFill>
            <a:srgbClr val="EDE9FE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6099048" y="310896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TB</a:t>
            </a:r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시간제</a:t>
            </a:r>
            <a:endParaRPr lang="en-US" sz="1400" dirty="0"/>
          </a:p>
        </p:txBody>
      </p:sp>
      <p:sp>
        <p:nvSpPr>
          <p:cNvPr id="52" name="Text 49"/>
          <p:cNvSpPr/>
          <p:nvPr/>
        </p:nvSpPr>
        <p:spPr>
          <a:xfrm>
            <a:off x="6099048" y="35661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숙박, 구독, 기간</a:t>
            </a:r>
            <a:endParaRPr lang="en-US" sz="700" dirty="0"/>
          </a:p>
        </p:txBody>
      </p:sp>
      <p:sp>
        <p:nvSpPr>
          <p:cNvPr id="53" name="Shape 50"/>
          <p:cNvSpPr/>
          <p:nvPr/>
        </p:nvSpPr>
        <p:spPr>
          <a:xfrm>
            <a:off x="7543800" y="3063240"/>
            <a:ext cx="1325880" cy="868680"/>
          </a:xfrm>
          <a:prstGeom prst="roundRect">
            <a:avLst>
              <a:gd name="adj" fmla="val 6316"/>
            </a:avLst>
          </a:prstGeom>
          <a:solidFill>
            <a:srgbClr val="EDE9FE"/>
          </a:solidFill>
          <a:ln w="6350">
            <a:solidFill>
              <a:srgbClr val="8B5CF6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7543800" y="310896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PK</a:t>
            </a:r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패키지</a:t>
            </a:r>
            <a:endParaRPr lang="en-US" sz="1400" dirty="0"/>
          </a:p>
        </p:txBody>
      </p:sp>
      <p:sp>
        <p:nvSpPr>
          <p:cNvPr id="55" name="Text 52"/>
          <p:cNvSpPr/>
          <p:nvPr/>
        </p:nvSpPr>
        <p:spPr>
          <a:xfrm>
            <a:off x="7543800" y="3566160"/>
            <a:ext cx="1325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보험특약, 번들</a:t>
            </a:r>
            <a:endParaRPr lang="en-US" sz="700" dirty="0"/>
          </a:p>
        </p:txBody>
      </p:sp>
      <p:sp>
        <p:nvSpPr>
          <p:cNvPr id="56" name="Shape 53"/>
          <p:cNvSpPr/>
          <p:nvPr/>
        </p:nvSpPr>
        <p:spPr>
          <a:xfrm>
            <a:off x="6400800" y="2788920"/>
            <a:ext cx="731520" cy="201168"/>
          </a:xfrm>
          <a:prstGeom prst="roundRect">
            <a:avLst>
              <a:gd name="adj" fmla="val 18182"/>
            </a:avLst>
          </a:prstGeom>
          <a:solidFill>
            <a:srgbClr val="8B5CF6"/>
          </a:solidFill>
          <a:ln/>
        </p:spPr>
      </p:sp>
      <p:sp>
        <p:nvSpPr>
          <p:cNvPr id="57" name="Text 54"/>
          <p:cNvSpPr/>
          <p:nvPr/>
        </p:nvSpPr>
        <p:spPr>
          <a:xfrm>
            <a:off x="6400800" y="2788920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신규</a:t>
            </a:r>
            <a:endParaRPr lang="en-US" sz="700" dirty="0"/>
          </a:p>
        </p:txBody>
      </p:sp>
      <p:sp>
        <p:nvSpPr>
          <p:cNvPr id="58" name="Shape 5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9" name="Text 56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V2 Architecture  |  (주)코드브릿지엑스</a:t>
            </a:r>
            <a:endParaRPr lang="en-US" sz="700" dirty="0"/>
          </a:p>
        </p:txBody>
      </p:sp>
      <p:sp>
        <p:nvSpPr>
          <p:cNvPr id="60" name="Text 57"/>
          <p:cNvSpPr/>
          <p:nvPr/>
        </p:nvSpPr>
        <p:spPr>
          <a:xfrm>
            <a:off x="6400800" y="4800600"/>
            <a:ext cx="2286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9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77240"/>
            <a:ext cx="9144000" cy="914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182880"/>
            <a:ext cx="411480" cy="4114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1828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14400" y="13716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버전 관리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43891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모든 BOM 변경은 리비전으로 관리, 승인 워크플로우 지원</a:t>
            </a:r>
            <a:endParaRPr lang="en-US" sz="1000" dirty="0"/>
          </a:p>
        </p:txBody>
      </p:sp>
      <p:pic>
        <p:nvPicPr>
          <p:cNvPr id="8" name="Image 0" descr="/home/aweso/sam/docs/assets/bi/sam_bi_bla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182880"/>
            <a:ext cx="1097280" cy="4114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274320" y="1188720"/>
            <a:ext cx="1600200" cy="777240"/>
          </a:xfrm>
          <a:prstGeom prst="roundRect">
            <a:avLst>
              <a:gd name="adj" fmla="val 11765"/>
            </a:avLst>
          </a:prstGeom>
          <a:solidFill>
            <a:srgbClr val="F1F5F9"/>
          </a:solidFill>
          <a:ln w="19050">
            <a:solidFill>
              <a:srgbClr val="64748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4320" y="1280160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274320" y="1600200"/>
            <a:ext cx="1600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편집 중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783080" y="1371600"/>
            <a:ext cx="365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2057400" y="1188720"/>
            <a:ext cx="1600200" cy="777240"/>
          </a:xfrm>
          <a:prstGeom prst="roundRect">
            <a:avLst>
              <a:gd name="adj" fmla="val 11765"/>
            </a:avLst>
          </a:prstGeom>
          <a:solidFill>
            <a:srgbClr val="FEF3C7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057400" y="1280160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PENDING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2057400" y="1600200"/>
            <a:ext cx="1600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승인 요청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3566160" y="1371600"/>
            <a:ext cx="365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3840480" y="1188720"/>
            <a:ext cx="1600200" cy="777240"/>
          </a:xfrm>
          <a:prstGeom prst="roundRect">
            <a:avLst>
              <a:gd name="adj" fmla="val 11765"/>
            </a:avLst>
          </a:prstGeom>
          <a:solidFill>
            <a:srgbClr val="DBEAFE"/>
          </a:solidFill>
          <a:ln w="19050">
            <a:solidFill>
              <a:srgbClr val="3B82F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840480" y="1280160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3840480" y="1600200"/>
            <a:ext cx="1600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승인 완료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5349240" y="1371600"/>
            <a:ext cx="365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5623560" y="1188720"/>
            <a:ext cx="1600200" cy="777240"/>
          </a:xfrm>
          <a:prstGeom prst="roundRect">
            <a:avLst>
              <a:gd name="adj" fmla="val 11765"/>
            </a:avLst>
          </a:prstGeom>
          <a:solidFill>
            <a:srgbClr val="D1FAE5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623560" y="1280160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5623560" y="1600200"/>
            <a:ext cx="1600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생산에 사용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7132320" y="1371600"/>
            <a:ext cx="365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7406640" y="1188720"/>
            <a:ext cx="1600200" cy="777240"/>
          </a:xfrm>
          <a:prstGeom prst="roundRect">
            <a:avLst>
              <a:gd name="adj" fmla="val 11765"/>
            </a:avLst>
          </a:prstGeom>
          <a:solidFill>
            <a:srgbClr val="F1F5F9"/>
          </a:solidFill>
          <a:ln w="19050">
            <a:solidFill>
              <a:srgbClr val="94A3B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406640" y="1280160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OBSOLETE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7406640" y="1600200"/>
            <a:ext cx="1600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비활성화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457200" y="2286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유효기간 관리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457200" y="2697480"/>
            <a:ext cx="5029200" cy="457200"/>
          </a:xfrm>
          <a:prstGeom prst="roundRect">
            <a:avLst>
              <a:gd name="adj" fmla="val 16000"/>
            </a:avLst>
          </a:prstGeom>
          <a:solidFill>
            <a:srgbClr val="DBEAFE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57200" y="269748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4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REV.01   [2025-01-01 ~ 2026-06-30]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4114800" y="3291840"/>
            <a:ext cx="4572000" cy="457200"/>
          </a:xfrm>
          <a:prstGeom prst="roundRect">
            <a:avLst>
              <a:gd name="adj" fmla="val 16000"/>
            </a:avLst>
          </a:prstGeom>
          <a:solidFill>
            <a:srgbClr val="D1FAE5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114800" y="32918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478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REV.02   [2026-07-01 ~ ]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3200400" y="292608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설계 변경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457200" y="3977640"/>
            <a:ext cx="82296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" y="4160520"/>
            <a:ext cx="192024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57200" y="41605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리비전 복제(Clone)</a:t>
            </a:r>
            <a:endParaRPr lang="en-US" sz="900" dirty="0"/>
          </a:p>
        </p:txBody>
      </p:sp>
      <p:sp>
        <p:nvSpPr>
          <p:cNvPr id="37" name="Shape 34"/>
          <p:cNvSpPr/>
          <p:nvPr/>
        </p:nvSpPr>
        <p:spPr>
          <a:xfrm>
            <a:off x="2560320" y="4160520"/>
            <a:ext cx="192024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2560320" y="41605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비교(Diff)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4663440" y="4160520"/>
            <a:ext cx="192024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4663440" y="41605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라인별 유효기간</a:t>
            </a:r>
            <a:endParaRPr lang="en-US" sz="900" dirty="0"/>
          </a:p>
        </p:txBody>
      </p:sp>
      <p:sp>
        <p:nvSpPr>
          <p:cNvPr id="41" name="Shape 38"/>
          <p:cNvSpPr/>
          <p:nvPr/>
        </p:nvSpPr>
        <p:spPr>
          <a:xfrm>
            <a:off x="6766560" y="4160520"/>
            <a:ext cx="192024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766560" y="41605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승인 워크플로우</a:t>
            </a:r>
            <a:endParaRPr lang="en-US" sz="900" dirty="0"/>
          </a:p>
        </p:txBody>
      </p:sp>
      <p:sp>
        <p:nvSpPr>
          <p:cNvPr id="43" name="Shape 4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44" name="Text 41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V2 Architecture  |  (주)코드브릿지엑스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6400800" y="4800600"/>
            <a:ext cx="2286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9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77240"/>
            <a:ext cx="9144000" cy="914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182880"/>
            <a:ext cx="411480" cy="4114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1828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14400" y="13716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→ V2 마이그레이션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43891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V1 100% 무손실 이관, 점진적 전환</a:t>
            </a:r>
            <a:endParaRPr lang="en-US" sz="1000" dirty="0"/>
          </a:p>
        </p:txBody>
      </p:sp>
      <p:pic>
        <p:nvPicPr>
          <p:cNvPr id="8" name="Image 0" descr="/home/aweso/sam/docs/assets/bi/sam_bi_bla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182880"/>
            <a:ext cx="1097280" cy="4114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274320" y="1188720"/>
            <a:ext cx="1645920" cy="201168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83464" y="1197864"/>
            <a:ext cx="1627632" cy="54864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1" name="Shape 8"/>
          <p:cNvSpPr/>
          <p:nvPr/>
        </p:nvSpPr>
        <p:spPr>
          <a:xfrm>
            <a:off x="868680" y="1417320"/>
            <a:ext cx="457200" cy="4572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2" name="Text 9"/>
          <p:cNvSpPr/>
          <p:nvPr/>
        </p:nvSpPr>
        <p:spPr>
          <a:xfrm>
            <a:off x="868680" y="1417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274320" y="20116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테이블 생성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274320" y="23774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유지한 채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테이블 추가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847088" y="182880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2029968" y="1188720"/>
            <a:ext cx="1645920" cy="201168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039112" y="1197864"/>
            <a:ext cx="1627632" cy="54864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8" name="Shape 15"/>
          <p:cNvSpPr/>
          <p:nvPr/>
        </p:nvSpPr>
        <p:spPr>
          <a:xfrm>
            <a:off x="2624328" y="1417320"/>
            <a:ext cx="457200" cy="45720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9" name="Text 16"/>
          <p:cNvSpPr/>
          <p:nvPr/>
        </p:nvSpPr>
        <p:spPr>
          <a:xfrm>
            <a:off x="2624328" y="1417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2029968" y="20116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데이터 이관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2029968" y="23774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items.bom JSON →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bom_headers + bom_lines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3602736" y="182880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3785616" y="1188720"/>
            <a:ext cx="1645920" cy="201168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794760" y="1197864"/>
            <a:ext cx="1627632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5" name="Shape 22"/>
          <p:cNvSpPr/>
          <p:nvPr/>
        </p:nvSpPr>
        <p:spPr>
          <a:xfrm>
            <a:off x="4379976" y="141732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6" name="Text 23"/>
          <p:cNvSpPr/>
          <p:nvPr/>
        </p:nvSpPr>
        <p:spPr>
          <a:xfrm>
            <a:off x="4379976" y="1417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3785616" y="20116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API 추가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3785616" y="23774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래퍼로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하위호환 유지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5358384" y="182880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5541264" y="1188720"/>
            <a:ext cx="1645920" cy="201168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550408" y="1197864"/>
            <a:ext cx="1627632" cy="54864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2" name="Shape 29"/>
          <p:cNvSpPr/>
          <p:nvPr/>
        </p:nvSpPr>
        <p:spPr>
          <a:xfrm>
            <a:off x="6135624" y="1417320"/>
            <a:ext cx="457200" cy="45720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33" name="Text 30"/>
          <p:cNvSpPr/>
          <p:nvPr/>
        </p:nvSpPr>
        <p:spPr>
          <a:xfrm>
            <a:off x="6135624" y="1417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34" name="Text 31"/>
          <p:cNvSpPr/>
          <p:nvPr/>
        </p:nvSpPr>
        <p:spPr>
          <a:xfrm>
            <a:off x="5541264" y="20116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 전환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5541264" y="23774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MNG/React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UI 연동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7114032" y="1828800"/>
            <a:ext cx="27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37" name="Shape 34"/>
          <p:cNvSpPr/>
          <p:nvPr/>
        </p:nvSpPr>
        <p:spPr>
          <a:xfrm>
            <a:off x="7296912" y="1188720"/>
            <a:ext cx="1645920" cy="201168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7306056" y="1197864"/>
            <a:ext cx="1627632" cy="54864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39" name="Shape 36"/>
          <p:cNvSpPr/>
          <p:nvPr/>
        </p:nvSpPr>
        <p:spPr>
          <a:xfrm>
            <a:off x="7891272" y="1417320"/>
            <a:ext cx="457200" cy="45720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40" name="Text 37"/>
          <p:cNvSpPr/>
          <p:nvPr/>
        </p:nvSpPr>
        <p:spPr>
          <a:xfrm>
            <a:off x="7891272" y="1417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41" name="Text 38"/>
          <p:cNvSpPr/>
          <p:nvPr/>
        </p:nvSpPr>
        <p:spPr>
          <a:xfrm>
            <a:off x="7296912" y="20116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폐기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7296912" y="23774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items.bom 컬럼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V1 API 제거</a:t>
            </a:r>
            <a:endParaRPr lang="en-US" sz="900" dirty="0"/>
          </a:p>
        </p:txBody>
      </p:sp>
      <p:sp>
        <p:nvSpPr>
          <p:cNvPr id="43" name="Shape 40"/>
          <p:cNvSpPr/>
          <p:nvPr/>
        </p:nvSpPr>
        <p:spPr>
          <a:xfrm>
            <a:off x="457200" y="3520440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DBEAFE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40080" y="352044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4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원칙: </a:t>
            </a:r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데이터 100% 무손실 이관  |  V1 API는 래퍼로 유지 (프론트 전환까지)  |  점진적 전환으로 서비스 중단 없음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46" name="Text 43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V2 Architecture  |  (주)코드브릿지엑스</a:t>
            </a:r>
            <a:endParaRPr lang="en-US" sz="700" dirty="0"/>
          </a:p>
        </p:txBody>
      </p:sp>
      <p:sp>
        <p:nvSpPr>
          <p:cNvPr id="47" name="Text 44"/>
          <p:cNvSpPr/>
          <p:nvPr/>
        </p:nvSpPr>
        <p:spPr>
          <a:xfrm>
            <a:off x="6400800" y="4800600"/>
            <a:ext cx="2286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9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77240"/>
            <a:ext cx="9144000" cy="9144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182880"/>
            <a:ext cx="411480" cy="41148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1828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14400" y="13716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구현 로드맵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43891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 9~13주, 4단계 구현</a:t>
            </a:r>
            <a:endParaRPr lang="en-US" sz="1000" dirty="0"/>
          </a:p>
        </p:txBody>
      </p:sp>
      <p:pic>
        <p:nvPicPr>
          <p:cNvPr id="8" name="Image 0" descr="/home/aweso/sam/docs/assets/bi/sam_bi_bla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182880"/>
            <a:ext cx="1097280" cy="4114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20040" y="1005840"/>
            <a:ext cx="2011680" cy="347472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29184" y="1014984"/>
            <a:ext cx="1993392" cy="640080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11" name="Text 8"/>
          <p:cNvSpPr/>
          <p:nvPr/>
        </p:nvSpPr>
        <p:spPr>
          <a:xfrm>
            <a:off x="320040" y="105156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1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320040" y="1261872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기반 구축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822960" y="1508760"/>
            <a:ext cx="1005840" cy="201168"/>
          </a:xfrm>
          <a:prstGeom prst="roundRect">
            <a:avLst>
              <a:gd name="adj" fmla="val 18182"/>
            </a:avLst>
          </a:prstGeom>
          <a:solidFill>
            <a:srgbClr val="3B82F6"/>
          </a:solidFill>
          <a:ln/>
        </p:spPr>
      </p:sp>
      <p:sp>
        <p:nvSpPr>
          <p:cNvPr id="14" name="Text 11"/>
          <p:cNvSpPr/>
          <p:nvPr/>
        </p:nvSpPr>
        <p:spPr>
          <a:xfrm>
            <a:off x="822960" y="1508760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2~3주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411480" y="192024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16" name="Shape 13"/>
          <p:cNvSpPr/>
          <p:nvPr/>
        </p:nvSpPr>
        <p:spPr>
          <a:xfrm>
            <a:off x="502920" y="2057400"/>
            <a:ext cx="228600" cy="228600"/>
          </a:xfrm>
          <a:prstGeom prst="ellipse">
            <a:avLst/>
          </a:prstGeom>
          <a:solidFill>
            <a:srgbClr val="DBEAFE"/>
          </a:solidFill>
          <a:ln/>
        </p:spPr>
      </p:sp>
      <p:sp>
        <p:nvSpPr>
          <p:cNvPr id="17" name="Text 14"/>
          <p:cNvSpPr/>
          <p:nvPr/>
        </p:nvSpPr>
        <p:spPr>
          <a:xfrm>
            <a:off x="502920" y="20574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822960" y="196596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 마이그레이션 5개 테이블</a:t>
            </a:r>
            <a:endParaRPr lang="en-US" sz="800" dirty="0"/>
          </a:p>
        </p:txBody>
      </p:sp>
      <p:sp>
        <p:nvSpPr>
          <p:cNvPr id="19" name="Shape 16"/>
          <p:cNvSpPr/>
          <p:nvPr/>
        </p:nvSpPr>
        <p:spPr>
          <a:xfrm>
            <a:off x="411480" y="256032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20" name="Shape 17"/>
          <p:cNvSpPr/>
          <p:nvPr/>
        </p:nvSpPr>
        <p:spPr>
          <a:xfrm>
            <a:off x="502920" y="2697480"/>
            <a:ext cx="228600" cy="228600"/>
          </a:xfrm>
          <a:prstGeom prst="ellipse">
            <a:avLst/>
          </a:prstGeom>
          <a:solidFill>
            <a:srgbClr val="DBEAFE"/>
          </a:solidFill>
          <a:ln/>
        </p:spPr>
      </p:sp>
      <p:sp>
        <p:nvSpPr>
          <p:cNvPr id="21" name="Text 18"/>
          <p:cNvSpPr/>
          <p:nvPr/>
        </p:nvSpPr>
        <p:spPr>
          <a:xfrm>
            <a:off x="502920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822960" y="260604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Eloquent 모델 생성</a:t>
            </a:r>
            <a:endParaRPr lang="en-US" sz="800" dirty="0"/>
          </a:p>
        </p:txBody>
      </p:sp>
      <p:sp>
        <p:nvSpPr>
          <p:cNvPr id="23" name="Shape 20"/>
          <p:cNvSpPr/>
          <p:nvPr/>
        </p:nvSpPr>
        <p:spPr>
          <a:xfrm>
            <a:off x="411480" y="320040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24" name="Shape 21"/>
          <p:cNvSpPr/>
          <p:nvPr/>
        </p:nvSpPr>
        <p:spPr>
          <a:xfrm>
            <a:off x="502920" y="3337560"/>
            <a:ext cx="228600" cy="228600"/>
          </a:xfrm>
          <a:prstGeom prst="ellipse">
            <a:avLst/>
          </a:prstGeom>
          <a:solidFill>
            <a:srgbClr val="DBEAFE"/>
          </a:solidFill>
          <a:ln/>
        </p:spPr>
      </p:sp>
      <p:sp>
        <p:nvSpPr>
          <p:cNvPr id="25" name="Text 22"/>
          <p:cNvSpPr/>
          <p:nvPr/>
        </p:nvSpPr>
        <p:spPr>
          <a:xfrm>
            <a:off x="502920" y="33375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822960" y="324612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기본 CRUD API</a:t>
            </a:r>
            <a:endParaRPr lang="en-US" sz="800" dirty="0"/>
          </a:p>
        </p:txBody>
      </p:sp>
      <p:sp>
        <p:nvSpPr>
          <p:cNvPr id="27" name="Shape 24"/>
          <p:cNvSpPr/>
          <p:nvPr/>
        </p:nvSpPr>
        <p:spPr>
          <a:xfrm>
            <a:off x="411480" y="384048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28" name="Shape 25"/>
          <p:cNvSpPr/>
          <p:nvPr/>
        </p:nvSpPr>
        <p:spPr>
          <a:xfrm>
            <a:off x="502920" y="3977640"/>
            <a:ext cx="228600" cy="228600"/>
          </a:xfrm>
          <a:prstGeom prst="ellipse">
            <a:avLst/>
          </a:prstGeom>
          <a:solidFill>
            <a:srgbClr val="DBEAFE"/>
          </a:solidFill>
          <a:ln/>
        </p:spPr>
      </p:sp>
      <p:sp>
        <p:nvSpPr>
          <p:cNvPr id="29" name="Text 26"/>
          <p:cNvSpPr/>
          <p:nvPr/>
        </p:nvSpPr>
        <p:spPr>
          <a:xfrm>
            <a:off x="502920" y="39776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30" name="Text 27"/>
          <p:cNvSpPr/>
          <p:nvPr/>
        </p:nvSpPr>
        <p:spPr>
          <a:xfrm>
            <a:off x="822960" y="388620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V1→V2 데이터 이관 스크립트</a:t>
            </a:r>
            <a:endParaRPr lang="en-US" sz="800" dirty="0"/>
          </a:p>
        </p:txBody>
      </p:sp>
      <p:sp>
        <p:nvSpPr>
          <p:cNvPr id="31" name="Shape 28"/>
          <p:cNvSpPr/>
          <p:nvPr/>
        </p:nvSpPr>
        <p:spPr>
          <a:xfrm>
            <a:off x="2496312" y="1005840"/>
            <a:ext cx="2011680" cy="347472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2505456" y="1014984"/>
            <a:ext cx="1993392" cy="640080"/>
          </a:xfrm>
          <a:prstGeom prst="rect">
            <a:avLst/>
          </a:prstGeom>
          <a:solidFill>
            <a:srgbClr val="D1FAE5"/>
          </a:solidFill>
          <a:ln/>
        </p:spPr>
      </p:sp>
      <p:sp>
        <p:nvSpPr>
          <p:cNvPr id="33" name="Text 30"/>
          <p:cNvSpPr/>
          <p:nvPr/>
        </p:nvSpPr>
        <p:spPr>
          <a:xfrm>
            <a:off x="2496312" y="105156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2496312" y="1261872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핵심 기능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2999232" y="1508760"/>
            <a:ext cx="1005840" cy="201168"/>
          </a:xfrm>
          <a:prstGeom prst="roundRect">
            <a:avLst>
              <a:gd name="adj" fmla="val 18182"/>
            </a:avLst>
          </a:prstGeom>
          <a:solidFill>
            <a:srgbClr val="10B981"/>
          </a:solidFill>
          <a:ln/>
        </p:spPr>
      </p:sp>
      <p:sp>
        <p:nvSpPr>
          <p:cNvPr id="36" name="Text 33"/>
          <p:cNvSpPr/>
          <p:nvPr/>
        </p:nvSpPr>
        <p:spPr>
          <a:xfrm>
            <a:off x="2999232" y="1508760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2~3주</a:t>
            </a:r>
            <a:endParaRPr lang="en-US" sz="800" dirty="0"/>
          </a:p>
        </p:txBody>
      </p:sp>
      <p:sp>
        <p:nvSpPr>
          <p:cNvPr id="37" name="Shape 34"/>
          <p:cNvSpPr/>
          <p:nvPr/>
        </p:nvSpPr>
        <p:spPr>
          <a:xfrm>
            <a:off x="2587752" y="192024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38" name="Shape 35"/>
          <p:cNvSpPr/>
          <p:nvPr/>
        </p:nvSpPr>
        <p:spPr>
          <a:xfrm>
            <a:off x="2679192" y="2057400"/>
            <a:ext cx="228600" cy="228600"/>
          </a:xfrm>
          <a:prstGeom prst="ellipse">
            <a:avLst/>
          </a:prstGeom>
          <a:solidFill>
            <a:srgbClr val="D1FAE5"/>
          </a:solidFill>
          <a:ln/>
        </p:spPr>
      </p:sp>
      <p:sp>
        <p:nvSpPr>
          <p:cNvPr id="39" name="Text 36"/>
          <p:cNvSpPr/>
          <p:nvPr/>
        </p:nvSpPr>
        <p:spPr>
          <a:xfrm>
            <a:off x="2679192" y="20574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40" name="Text 37"/>
          <p:cNvSpPr/>
          <p:nvPr/>
        </p:nvSpPr>
        <p:spPr>
          <a:xfrm>
            <a:off x="2999232" y="196596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트리/전개/역전개</a:t>
            </a:r>
            <a:endParaRPr lang="en-US" sz="800" dirty="0"/>
          </a:p>
        </p:txBody>
      </p:sp>
      <p:sp>
        <p:nvSpPr>
          <p:cNvPr id="41" name="Shape 38"/>
          <p:cNvSpPr/>
          <p:nvPr/>
        </p:nvSpPr>
        <p:spPr>
          <a:xfrm>
            <a:off x="2587752" y="256032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42" name="Shape 39"/>
          <p:cNvSpPr/>
          <p:nvPr/>
        </p:nvSpPr>
        <p:spPr>
          <a:xfrm>
            <a:off x="2679192" y="2697480"/>
            <a:ext cx="228600" cy="228600"/>
          </a:xfrm>
          <a:prstGeom prst="ellipse">
            <a:avLst/>
          </a:prstGeom>
          <a:solidFill>
            <a:srgbClr val="D1FAE5"/>
          </a:solidFill>
          <a:ln/>
        </p:spPr>
      </p:sp>
      <p:sp>
        <p:nvSpPr>
          <p:cNvPr id="43" name="Text 40"/>
          <p:cNvSpPr/>
          <p:nvPr/>
        </p:nvSpPr>
        <p:spPr>
          <a:xfrm>
            <a:off x="2679192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44" name="Text 41"/>
          <p:cNvSpPr/>
          <p:nvPr/>
        </p:nvSpPr>
        <p:spPr>
          <a:xfrm>
            <a:off x="2999232" y="260604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버전 관리 + Diff</a:t>
            </a:r>
            <a:endParaRPr lang="en-US" sz="800" dirty="0"/>
          </a:p>
        </p:txBody>
      </p:sp>
      <p:sp>
        <p:nvSpPr>
          <p:cNvPr id="45" name="Shape 42"/>
          <p:cNvSpPr/>
          <p:nvPr/>
        </p:nvSpPr>
        <p:spPr>
          <a:xfrm>
            <a:off x="2587752" y="320040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46" name="Shape 43"/>
          <p:cNvSpPr/>
          <p:nvPr/>
        </p:nvSpPr>
        <p:spPr>
          <a:xfrm>
            <a:off x="2679192" y="3337560"/>
            <a:ext cx="228600" cy="228600"/>
          </a:xfrm>
          <a:prstGeom prst="ellipse">
            <a:avLst/>
          </a:prstGeom>
          <a:solidFill>
            <a:srgbClr val="D1FAE5"/>
          </a:solidFill>
          <a:ln/>
        </p:spPr>
      </p:sp>
      <p:sp>
        <p:nvSpPr>
          <p:cNvPr id="47" name="Text 44"/>
          <p:cNvSpPr/>
          <p:nvPr/>
        </p:nvSpPr>
        <p:spPr>
          <a:xfrm>
            <a:off x="2679192" y="33375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8" name="Text 45"/>
          <p:cNvSpPr/>
          <p:nvPr/>
        </p:nvSpPr>
        <p:spPr>
          <a:xfrm>
            <a:off x="2999232" y="324612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item_type 확장 (15종)</a:t>
            </a:r>
            <a:endParaRPr lang="en-US" sz="800" dirty="0"/>
          </a:p>
        </p:txBody>
      </p:sp>
      <p:sp>
        <p:nvSpPr>
          <p:cNvPr id="49" name="Shape 46"/>
          <p:cNvSpPr/>
          <p:nvPr/>
        </p:nvSpPr>
        <p:spPr>
          <a:xfrm>
            <a:off x="2587752" y="384048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50" name="Shape 47"/>
          <p:cNvSpPr/>
          <p:nvPr/>
        </p:nvSpPr>
        <p:spPr>
          <a:xfrm>
            <a:off x="2679192" y="3977640"/>
            <a:ext cx="228600" cy="228600"/>
          </a:xfrm>
          <a:prstGeom prst="ellipse">
            <a:avLst/>
          </a:prstGeom>
          <a:solidFill>
            <a:srgbClr val="D1FAE5"/>
          </a:solidFill>
          <a:ln/>
        </p:spPr>
      </p:sp>
      <p:sp>
        <p:nvSpPr>
          <p:cNvPr id="51" name="Text 48"/>
          <p:cNvSpPr/>
          <p:nvPr/>
        </p:nvSpPr>
        <p:spPr>
          <a:xfrm>
            <a:off x="2679192" y="39776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2" name="Text 49"/>
          <p:cNvSpPr/>
          <p:nvPr/>
        </p:nvSpPr>
        <p:spPr>
          <a:xfrm>
            <a:off x="2999232" y="388620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팬텀 투과 전개</a:t>
            </a:r>
            <a:endParaRPr lang="en-US" sz="800" dirty="0"/>
          </a:p>
        </p:txBody>
      </p:sp>
      <p:sp>
        <p:nvSpPr>
          <p:cNvPr id="53" name="Shape 50"/>
          <p:cNvSpPr/>
          <p:nvPr/>
        </p:nvSpPr>
        <p:spPr>
          <a:xfrm>
            <a:off x="4672584" y="1005840"/>
            <a:ext cx="2011680" cy="347472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4681728" y="1014984"/>
            <a:ext cx="1993392" cy="640080"/>
          </a:xfrm>
          <a:prstGeom prst="rect">
            <a:avLst/>
          </a:prstGeom>
          <a:solidFill>
            <a:srgbClr val="EDE9FE"/>
          </a:solidFill>
          <a:ln/>
        </p:spPr>
      </p:sp>
      <p:sp>
        <p:nvSpPr>
          <p:cNvPr id="55" name="Text 52"/>
          <p:cNvSpPr/>
          <p:nvPr/>
        </p:nvSpPr>
        <p:spPr>
          <a:xfrm>
            <a:off x="4672584" y="105156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3</a:t>
            </a:r>
            <a:endParaRPr lang="en-US" sz="900" dirty="0"/>
          </a:p>
        </p:txBody>
      </p:sp>
      <p:sp>
        <p:nvSpPr>
          <p:cNvPr id="56" name="Text 53"/>
          <p:cNvSpPr/>
          <p:nvPr/>
        </p:nvSpPr>
        <p:spPr>
          <a:xfrm>
            <a:off x="4672584" y="1261872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확장 기능</a:t>
            </a:r>
            <a:endParaRPr lang="en-US" sz="1300" dirty="0"/>
          </a:p>
        </p:txBody>
      </p:sp>
      <p:sp>
        <p:nvSpPr>
          <p:cNvPr id="57" name="Shape 54"/>
          <p:cNvSpPr/>
          <p:nvPr/>
        </p:nvSpPr>
        <p:spPr>
          <a:xfrm>
            <a:off x="5175504" y="1508760"/>
            <a:ext cx="1005840" cy="201168"/>
          </a:xfrm>
          <a:prstGeom prst="roundRect">
            <a:avLst>
              <a:gd name="adj" fmla="val 18182"/>
            </a:avLst>
          </a:prstGeom>
          <a:solidFill>
            <a:srgbClr val="8B5CF6"/>
          </a:solidFill>
          <a:ln/>
        </p:spPr>
      </p:sp>
      <p:sp>
        <p:nvSpPr>
          <p:cNvPr id="58" name="Text 55"/>
          <p:cNvSpPr/>
          <p:nvPr/>
        </p:nvSpPr>
        <p:spPr>
          <a:xfrm>
            <a:off x="5175504" y="1508760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3~4주</a:t>
            </a:r>
            <a:endParaRPr lang="en-US" sz="800" dirty="0"/>
          </a:p>
        </p:txBody>
      </p:sp>
      <p:sp>
        <p:nvSpPr>
          <p:cNvPr id="59" name="Shape 56"/>
          <p:cNvSpPr/>
          <p:nvPr/>
        </p:nvSpPr>
        <p:spPr>
          <a:xfrm>
            <a:off x="4764024" y="192024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60" name="Shape 57"/>
          <p:cNvSpPr/>
          <p:nvPr/>
        </p:nvSpPr>
        <p:spPr>
          <a:xfrm>
            <a:off x="4855464" y="2057400"/>
            <a:ext cx="228600" cy="228600"/>
          </a:xfrm>
          <a:prstGeom prst="ellipse">
            <a:avLst/>
          </a:prstGeom>
          <a:solidFill>
            <a:srgbClr val="EDE9FE"/>
          </a:solidFill>
          <a:ln/>
        </p:spPr>
      </p:sp>
      <p:sp>
        <p:nvSpPr>
          <p:cNvPr id="61" name="Text 58"/>
          <p:cNvSpPr/>
          <p:nvPr/>
        </p:nvSpPr>
        <p:spPr>
          <a:xfrm>
            <a:off x="4855464" y="20574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62" name="Text 59"/>
          <p:cNvSpPr/>
          <p:nvPr/>
        </p:nvSpPr>
        <p:spPr>
          <a:xfrm>
            <a:off x="5175504" y="196596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수식 BOM (FORMULA)</a:t>
            </a:r>
            <a:endParaRPr lang="en-US" sz="800" dirty="0"/>
          </a:p>
        </p:txBody>
      </p:sp>
      <p:sp>
        <p:nvSpPr>
          <p:cNvPr id="63" name="Shape 60"/>
          <p:cNvSpPr/>
          <p:nvPr/>
        </p:nvSpPr>
        <p:spPr>
          <a:xfrm>
            <a:off x="4764024" y="256032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64" name="Shape 61"/>
          <p:cNvSpPr/>
          <p:nvPr/>
        </p:nvSpPr>
        <p:spPr>
          <a:xfrm>
            <a:off x="4855464" y="2697480"/>
            <a:ext cx="228600" cy="228600"/>
          </a:xfrm>
          <a:prstGeom prst="ellipse">
            <a:avLst/>
          </a:prstGeom>
          <a:solidFill>
            <a:srgbClr val="EDE9FE"/>
          </a:solidFill>
          <a:ln/>
        </p:spPr>
      </p:sp>
      <p:sp>
        <p:nvSpPr>
          <p:cNvPr id="65" name="Text 62"/>
          <p:cNvSpPr/>
          <p:nvPr/>
        </p:nvSpPr>
        <p:spPr>
          <a:xfrm>
            <a:off x="4855464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6" name="Text 63"/>
          <p:cNvSpPr/>
          <p:nvPr/>
        </p:nvSpPr>
        <p:spPr>
          <a:xfrm>
            <a:off x="5175504" y="260604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대체품목 + 유효기간</a:t>
            </a:r>
            <a:endParaRPr lang="en-US" sz="800" dirty="0"/>
          </a:p>
        </p:txBody>
      </p:sp>
      <p:sp>
        <p:nvSpPr>
          <p:cNvPr id="67" name="Shape 64"/>
          <p:cNvSpPr/>
          <p:nvPr/>
        </p:nvSpPr>
        <p:spPr>
          <a:xfrm>
            <a:off x="4764024" y="320040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68" name="Shape 65"/>
          <p:cNvSpPr/>
          <p:nvPr/>
        </p:nvSpPr>
        <p:spPr>
          <a:xfrm>
            <a:off x="4855464" y="3337560"/>
            <a:ext cx="228600" cy="228600"/>
          </a:xfrm>
          <a:prstGeom prst="ellipse">
            <a:avLst/>
          </a:prstGeom>
          <a:solidFill>
            <a:srgbClr val="EDE9FE"/>
          </a:solidFill>
          <a:ln/>
        </p:spPr>
      </p:sp>
      <p:sp>
        <p:nvSpPr>
          <p:cNvPr id="69" name="Text 66"/>
          <p:cNvSpPr/>
          <p:nvPr/>
        </p:nvSpPr>
        <p:spPr>
          <a:xfrm>
            <a:off x="4855464" y="33375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0" name="Text 67"/>
          <p:cNvSpPr/>
          <p:nvPr/>
        </p:nvSpPr>
        <p:spPr>
          <a:xfrm>
            <a:off x="5175504" y="324612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공정(Routing) 연동</a:t>
            </a:r>
            <a:endParaRPr lang="en-US" sz="800" dirty="0"/>
          </a:p>
        </p:txBody>
      </p:sp>
      <p:sp>
        <p:nvSpPr>
          <p:cNvPr id="71" name="Shape 68"/>
          <p:cNvSpPr/>
          <p:nvPr/>
        </p:nvSpPr>
        <p:spPr>
          <a:xfrm>
            <a:off x="4764024" y="384048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72" name="Shape 69"/>
          <p:cNvSpPr/>
          <p:nvPr/>
        </p:nvSpPr>
        <p:spPr>
          <a:xfrm>
            <a:off x="4855464" y="3977640"/>
            <a:ext cx="228600" cy="228600"/>
          </a:xfrm>
          <a:prstGeom prst="ellipse">
            <a:avLst/>
          </a:prstGeom>
          <a:solidFill>
            <a:srgbClr val="EDE9FE"/>
          </a:solidFill>
          <a:ln/>
        </p:spPr>
      </p:sp>
      <p:sp>
        <p:nvSpPr>
          <p:cNvPr id="73" name="Text 70"/>
          <p:cNvSpPr/>
          <p:nvPr/>
        </p:nvSpPr>
        <p:spPr>
          <a:xfrm>
            <a:off x="4855464" y="39776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4" name="Text 71"/>
          <p:cNvSpPr/>
          <p:nvPr/>
        </p:nvSpPr>
        <p:spPr>
          <a:xfrm>
            <a:off x="5175504" y="388620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승인 + 원가 계산</a:t>
            </a:r>
            <a:endParaRPr lang="en-US" sz="800" dirty="0"/>
          </a:p>
        </p:txBody>
      </p:sp>
      <p:sp>
        <p:nvSpPr>
          <p:cNvPr id="75" name="Shape 72"/>
          <p:cNvSpPr/>
          <p:nvPr/>
        </p:nvSpPr>
        <p:spPr>
          <a:xfrm>
            <a:off x="6848856" y="1005840"/>
            <a:ext cx="2011680" cy="347472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6" name="Shape 73"/>
          <p:cNvSpPr/>
          <p:nvPr/>
        </p:nvSpPr>
        <p:spPr>
          <a:xfrm>
            <a:off x="6858000" y="1014984"/>
            <a:ext cx="1993392" cy="64008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7" name="Text 74"/>
          <p:cNvSpPr/>
          <p:nvPr/>
        </p:nvSpPr>
        <p:spPr>
          <a:xfrm>
            <a:off x="6848856" y="105156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4</a:t>
            </a:r>
            <a:endParaRPr lang="en-US" sz="900" dirty="0"/>
          </a:p>
        </p:txBody>
      </p:sp>
      <p:sp>
        <p:nvSpPr>
          <p:cNvPr id="78" name="Text 75"/>
          <p:cNvSpPr/>
          <p:nvPr/>
        </p:nvSpPr>
        <p:spPr>
          <a:xfrm>
            <a:off x="6848856" y="1261872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 및 통합</a:t>
            </a:r>
            <a:endParaRPr lang="en-US" sz="1300" dirty="0"/>
          </a:p>
        </p:txBody>
      </p:sp>
      <p:sp>
        <p:nvSpPr>
          <p:cNvPr id="79" name="Shape 76"/>
          <p:cNvSpPr/>
          <p:nvPr/>
        </p:nvSpPr>
        <p:spPr>
          <a:xfrm>
            <a:off x="7351776" y="1508760"/>
            <a:ext cx="1005840" cy="201168"/>
          </a:xfrm>
          <a:prstGeom prst="roundRect">
            <a:avLst>
              <a:gd name="adj" fmla="val 18182"/>
            </a:avLst>
          </a:prstGeom>
          <a:solidFill>
            <a:srgbClr val="F59E0B"/>
          </a:solidFill>
          <a:ln/>
        </p:spPr>
      </p:sp>
      <p:sp>
        <p:nvSpPr>
          <p:cNvPr id="80" name="Text 77"/>
          <p:cNvSpPr/>
          <p:nvPr/>
        </p:nvSpPr>
        <p:spPr>
          <a:xfrm>
            <a:off x="7351776" y="1508760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2~3주</a:t>
            </a:r>
            <a:endParaRPr lang="en-US" sz="800" dirty="0"/>
          </a:p>
        </p:txBody>
      </p:sp>
      <p:sp>
        <p:nvSpPr>
          <p:cNvPr id="81" name="Shape 78"/>
          <p:cNvSpPr/>
          <p:nvPr/>
        </p:nvSpPr>
        <p:spPr>
          <a:xfrm>
            <a:off x="6940296" y="192024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82" name="Shape 79"/>
          <p:cNvSpPr/>
          <p:nvPr/>
        </p:nvSpPr>
        <p:spPr>
          <a:xfrm>
            <a:off x="7031736" y="2057400"/>
            <a:ext cx="228600" cy="228600"/>
          </a:xfrm>
          <a:prstGeom prst="ellipse">
            <a:avLst/>
          </a:prstGeom>
          <a:solidFill>
            <a:srgbClr val="FEF3C7"/>
          </a:solidFill>
          <a:ln/>
        </p:spPr>
      </p:sp>
      <p:sp>
        <p:nvSpPr>
          <p:cNvPr id="83" name="Text 80"/>
          <p:cNvSpPr/>
          <p:nvPr/>
        </p:nvSpPr>
        <p:spPr>
          <a:xfrm>
            <a:off x="7031736" y="205740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84" name="Text 81"/>
          <p:cNvSpPr/>
          <p:nvPr/>
        </p:nvSpPr>
        <p:spPr>
          <a:xfrm>
            <a:off x="7351776" y="196596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BOM UI 전환</a:t>
            </a:r>
            <a:endParaRPr lang="en-US" sz="800" dirty="0"/>
          </a:p>
        </p:txBody>
      </p:sp>
      <p:sp>
        <p:nvSpPr>
          <p:cNvPr id="85" name="Shape 82"/>
          <p:cNvSpPr/>
          <p:nvPr/>
        </p:nvSpPr>
        <p:spPr>
          <a:xfrm>
            <a:off x="6940296" y="256032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86" name="Shape 83"/>
          <p:cNvSpPr/>
          <p:nvPr/>
        </p:nvSpPr>
        <p:spPr>
          <a:xfrm>
            <a:off x="7031736" y="2697480"/>
            <a:ext cx="228600" cy="228600"/>
          </a:xfrm>
          <a:prstGeom prst="ellipse">
            <a:avLst/>
          </a:prstGeom>
          <a:solidFill>
            <a:srgbClr val="FEF3C7"/>
          </a:solidFill>
          <a:ln/>
        </p:spPr>
      </p:sp>
      <p:sp>
        <p:nvSpPr>
          <p:cNvPr id="87" name="Text 84"/>
          <p:cNvSpPr/>
          <p:nvPr/>
        </p:nvSpPr>
        <p:spPr>
          <a:xfrm>
            <a:off x="7031736" y="269748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8" name="Text 85"/>
          <p:cNvSpPr/>
          <p:nvPr/>
        </p:nvSpPr>
        <p:spPr>
          <a:xfrm>
            <a:off x="7351776" y="260604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 BOM 뷰어 V2</a:t>
            </a:r>
            <a:endParaRPr lang="en-US" sz="800" dirty="0"/>
          </a:p>
        </p:txBody>
      </p:sp>
      <p:sp>
        <p:nvSpPr>
          <p:cNvPr id="89" name="Shape 86"/>
          <p:cNvSpPr/>
          <p:nvPr/>
        </p:nvSpPr>
        <p:spPr>
          <a:xfrm>
            <a:off x="6940296" y="320040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90" name="Shape 87"/>
          <p:cNvSpPr/>
          <p:nvPr/>
        </p:nvSpPr>
        <p:spPr>
          <a:xfrm>
            <a:off x="7031736" y="3337560"/>
            <a:ext cx="228600" cy="228600"/>
          </a:xfrm>
          <a:prstGeom prst="ellipse">
            <a:avLst/>
          </a:prstGeom>
          <a:solidFill>
            <a:srgbClr val="FEF3C7"/>
          </a:solidFill>
          <a:ln/>
        </p:spPr>
      </p:sp>
      <p:sp>
        <p:nvSpPr>
          <p:cNvPr id="91" name="Text 88"/>
          <p:cNvSpPr/>
          <p:nvPr/>
        </p:nvSpPr>
        <p:spPr>
          <a:xfrm>
            <a:off x="7031736" y="333756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2" name="Text 89"/>
          <p:cNvSpPr/>
          <p:nvPr/>
        </p:nvSpPr>
        <p:spPr>
          <a:xfrm>
            <a:off x="7351776" y="324612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설정 화면</a:t>
            </a:r>
            <a:endParaRPr lang="en-US" sz="800" dirty="0"/>
          </a:p>
        </p:txBody>
      </p:sp>
      <p:sp>
        <p:nvSpPr>
          <p:cNvPr id="93" name="Shape 90"/>
          <p:cNvSpPr/>
          <p:nvPr/>
        </p:nvSpPr>
        <p:spPr>
          <a:xfrm>
            <a:off x="6940296" y="3840480"/>
            <a:ext cx="182880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</p:sp>
      <p:sp>
        <p:nvSpPr>
          <p:cNvPr id="94" name="Shape 91"/>
          <p:cNvSpPr/>
          <p:nvPr/>
        </p:nvSpPr>
        <p:spPr>
          <a:xfrm>
            <a:off x="7031736" y="3977640"/>
            <a:ext cx="228600" cy="228600"/>
          </a:xfrm>
          <a:prstGeom prst="ellipse">
            <a:avLst/>
          </a:prstGeom>
          <a:solidFill>
            <a:srgbClr val="FEF3C7"/>
          </a:solidFill>
          <a:ln/>
        </p:spPr>
      </p:sp>
      <p:sp>
        <p:nvSpPr>
          <p:cNvPr id="95" name="Text 92"/>
          <p:cNvSpPr/>
          <p:nvPr/>
        </p:nvSpPr>
        <p:spPr>
          <a:xfrm>
            <a:off x="7031736" y="3977640"/>
            <a:ext cx="228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6" name="Text 93"/>
          <p:cNvSpPr/>
          <p:nvPr/>
        </p:nvSpPr>
        <p:spPr>
          <a:xfrm>
            <a:off x="7351776" y="3886200"/>
            <a:ext cx="1325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폐기 완료</a:t>
            </a:r>
            <a:endParaRPr lang="en-US" sz="800" dirty="0"/>
          </a:p>
        </p:txBody>
      </p:sp>
      <p:sp>
        <p:nvSpPr>
          <p:cNvPr id="97" name="Shape 9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98" name="Text 95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V2 Architecture  |  (주)코드브릿지엑스</a:t>
            </a:r>
            <a:endParaRPr lang="en-US" sz="700" dirty="0"/>
          </a:p>
        </p:txBody>
      </p:sp>
      <p:sp>
        <p:nvSpPr>
          <p:cNvPr id="99" name="Text 96"/>
          <p:cNvSpPr/>
          <p:nvPr/>
        </p:nvSpPr>
        <p:spPr>
          <a:xfrm>
            <a:off x="6400800" y="4800600"/>
            <a:ext cx="2286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9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371600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0058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457200" y="14173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논의 사항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1874520"/>
            <a:ext cx="1828800" cy="27432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7" name="Shape 4"/>
          <p:cNvSpPr/>
          <p:nvPr/>
        </p:nvSpPr>
        <p:spPr>
          <a:xfrm>
            <a:off x="457200" y="214884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/>
        </p:spPr>
      </p:sp>
      <p:sp>
        <p:nvSpPr>
          <p:cNvPr id="8" name="Shape 5"/>
          <p:cNvSpPr/>
          <p:nvPr/>
        </p:nvSpPr>
        <p:spPr>
          <a:xfrm>
            <a:off x="594360" y="2221992"/>
            <a:ext cx="274320" cy="27432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9" name="Text 6"/>
          <p:cNvSpPr/>
          <p:nvPr/>
        </p:nvSpPr>
        <p:spPr>
          <a:xfrm>
            <a:off x="594360" y="222199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1005840" y="2148840"/>
            <a:ext cx="7498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1 시작 시점 — 현재 진행 작업과 우선순위 조정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57200" y="265176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/>
        </p:spPr>
      </p:sp>
      <p:sp>
        <p:nvSpPr>
          <p:cNvPr id="12" name="Shape 9"/>
          <p:cNvSpPr/>
          <p:nvPr/>
        </p:nvSpPr>
        <p:spPr>
          <a:xfrm>
            <a:off x="594360" y="2724912"/>
            <a:ext cx="274320" cy="27432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3" name="Text 10"/>
          <p:cNvSpPr/>
          <p:nvPr/>
        </p:nvSpPr>
        <p:spPr>
          <a:xfrm>
            <a:off x="594360" y="272491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1005840" y="2651760"/>
            <a:ext cx="7498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 API 래퍼 유지 기간 — 프론트엔드 전환 완료 시점까지?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57200" y="315468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/>
        </p:spPr>
      </p:sp>
      <p:sp>
        <p:nvSpPr>
          <p:cNvPr id="16" name="Shape 13"/>
          <p:cNvSpPr/>
          <p:nvPr/>
        </p:nvSpPr>
        <p:spPr>
          <a:xfrm>
            <a:off x="594360" y="3227832"/>
            <a:ext cx="274320" cy="27432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7" name="Text 14"/>
          <p:cNvSpPr/>
          <p:nvPr/>
        </p:nvSpPr>
        <p:spPr>
          <a:xfrm>
            <a:off x="594360" y="322783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1005840" y="3154680"/>
            <a:ext cx="7498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업종 프리셋 12개 중 Phase 1 구현 범위 결정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" y="365760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/>
        </p:spPr>
      </p:sp>
      <p:sp>
        <p:nvSpPr>
          <p:cNvPr id="20" name="Shape 17"/>
          <p:cNvSpPr/>
          <p:nvPr/>
        </p:nvSpPr>
        <p:spPr>
          <a:xfrm>
            <a:off x="594360" y="3730752"/>
            <a:ext cx="274320" cy="27432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1" name="Text 18"/>
          <p:cNvSpPr/>
          <p:nvPr/>
        </p:nvSpPr>
        <p:spPr>
          <a:xfrm>
            <a:off x="594360" y="373075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005840" y="3657600"/>
            <a:ext cx="7498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비물리적 품목유형 (LB, EQ, LC, TB, PK) 도입 시점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57200" y="4160520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/>
        </p:spPr>
      </p:sp>
      <p:sp>
        <p:nvSpPr>
          <p:cNvPr id="24" name="Shape 21"/>
          <p:cNvSpPr/>
          <p:nvPr/>
        </p:nvSpPr>
        <p:spPr>
          <a:xfrm>
            <a:off x="594360" y="4233672"/>
            <a:ext cx="274320" cy="27432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25" name="Text 22"/>
          <p:cNvSpPr/>
          <p:nvPr/>
        </p:nvSpPr>
        <p:spPr>
          <a:xfrm>
            <a:off x="594360" y="423367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1005840" y="4160520"/>
            <a:ext cx="7498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BOM (bom_templates) 통합 vs. 병존 결정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45262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상세 문서: </a:t>
            </a:r>
            <a:pPr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plans/bom-v2-universal-architecture-plan.md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9" name="Text 26"/>
          <p:cNvSpPr/>
          <p:nvPr/>
        </p:nvSpPr>
        <p:spPr>
          <a:xfrm>
            <a:off x="457200" y="4800600"/>
            <a:ext cx="5486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 V2 Architecture  |  (주)코드브릿지엑스</a:t>
            </a:r>
            <a:endParaRPr lang="en-US" sz="700" dirty="0"/>
          </a:p>
        </p:txBody>
      </p:sp>
      <p:sp>
        <p:nvSpPr>
          <p:cNvPr id="30" name="Text 27"/>
          <p:cNvSpPr/>
          <p:nvPr/>
        </p:nvSpPr>
        <p:spPr>
          <a:xfrm>
            <a:off x="6400800" y="4800600"/>
            <a:ext cx="2286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9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2026-03-22T11:32:17Z</dcterms:created>
  <dcterms:modified xsi:type="dcterms:W3CDTF">2026-03-22T11:32:17Z</dcterms:modified>
</cp:coreProperties>
</file>