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196F3"/>
          </a:solidFill>
          <a:ln/>
        </p:spPr>
      </p:sp>
      <p:pic>
        <p:nvPicPr>
          <p:cNvPr id="3" name="Image 0" descr="/home/aweso/sam/docs/assets/bi/sam_bi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7200"/>
            <a:ext cx="109728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64592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서비스 이관 완료 보고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640080" y="23774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→ API 전체 기능 이관 현황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40080" y="3017520"/>
            <a:ext cx="1828800" cy="27432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329184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보고일: 2026-03-22</a:t>
            </a:r>
            <a:pPr indent="0" marL="0">
              <a:lnSpc>
                <a:spcPct val="150000"/>
              </a:lnSpc>
              <a:buNone/>
            </a:pP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담당: R&amp;D실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프로젝트: SAM (Smart Automation Management)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943600" y="3200400"/>
            <a:ext cx="2743200" cy="1280160"/>
          </a:xfrm>
          <a:prstGeom prst="roundRect">
            <a:avLst>
              <a:gd name="adj" fmla="val 10714"/>
            </a:avLst>
          </a:prstGeom>
          <a:solidFill>
            <a:srgbClr val="222244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943600" y="3291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이관 완료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943600" y="35661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12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5943600" y="402336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완료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이관 배경 및 목적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백오피스 → API 서비스 전환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3840480" cy="3200400"/>
          </a:xfrm>
          <a:prstGeom prst="roundRect">
            <a:avLst>
              <a:gd name="adj" fmla="val 3429"/>
            </a:avLst>
          </a:prstGeom>
          <a:solidFill>
            <a:srgbClr val="FFEBEE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63040" y="1325880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E53935"/>
          </a:solidFill>
          <a:ln/>
        </p:spPr>
      </p:sp>
      <p:sp>
        <p:nvSpPr>
          <p:cNvPr id="7" name="Text 5"/>
          <p:cNvSpPr/>
          <p:nvPr/>
        </p:nvSpPr>
        <p:spPr>
          <a:xfrm>
            <a:off x="1463040" y="1325880"/>
            <a:ext cx="914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AS-IS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단독 운영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28600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777240" y="2359152"/>
            <a:ext cx="201168" cy="201168"/>
          </a:xfrm>
          <a:prstGeom prst="ellipse">
            <a:avLst/>
          </a:prstGeom>
          <a:solidFill>
            <a:srgbClr val="E53935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34086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097280" y="228600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연동이 MNG에만 존재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0080" y="278892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77240" y="2862072"/>
            <a:ext cx="201168" cy="201168"/>
          </a:xfrm>
          <a:prstGeom prst="ellipse">
            <a:avLst/>
          </a:prstGeom>
          <a:solidFill>
            <a:srgbClr val="E53935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284378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97280" y="278892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테넌트 1 (본사) 전용 사용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40080" y="329184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777240" y="3364992"/>
            <a:ext cx="201168" cy="201168"/>
          </a:xfrm>
          <a:prstGeom prst="ellipse">
            <a:avLst/>
          </a:prstGeom>
          <a:solidFill>
            <a:srgbClr val="E53935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334670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097280" y="329184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서비스 앱(React)에서 접근 불가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40080" y="379476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777240" y="3867912"/>
            <a:ext cx="201168" cy="201168"/>
          </a:xfrm>
          <a:prstGeom prst="ellipse">
            <a:avLst/>
          </a:prstGeom>
          <a:solidFill>
            <a:srgbClr val="E53935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384962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097280" y="379476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SaaS 제공 불가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206240" y="246888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800" dirty="0"/>
          </a:p>
        </p:txBody>
      </p:sp>
      <p:sp>
        <p:nvSpPr>
          <p:cNvPr id="26" name="Shape 24"/>
          <p:cNvSpPr/>
          <p:nvPr/>
        </p:nvSpPr>
        <p:spPr>
          <a:xfrm>
            <a:off x="4846320" y="1188720"/>
            <a:ext cx="3840480" cy="3200400"/>
          </a:xfrm>
          <a:prstGeom prst="roundRect">
            <a:avLst>
              <a:gd name="adj" fmla="val 3429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852160" y="1325880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4CAF50"/>
          </a:solidFill>
          <a:ln/>
        </p:spPr>
      </p:sp>
      <p:sp>
        <p:nvSpPr>
          <p:cNvPr id="28" name="Text 26"/>
          <p:cNvSpPr/>
          <p:nvPr/>
        </p:nvSpPr>
        <p:spPr>
          <a:xfrm>
            <a:off x="5852160" y="1325880"/>
            <a:ext cx="914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TO-BE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029200" y="17373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+ React 서비스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029200" y="228600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31" name="Shape 29"/>
          <p:cNvSpPr/>
          <p:nvPr/>
        </p:nvSpPr>
        <p:spPr>
          <a:xfrm>
            <a:off x="5166360" y="2359152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32" name="Text 30"/>
          <p:cNvSpPr/>
          <p:nvPr/>
        </p:nvSpPr>
        <p:spPr>
          <a:xfrm>
            <a:off x="5166360" y="234086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5486400" y="228600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API에 독립 SOAP 서비스 구축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029200" y="278892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35" name="Shape 33"/>
          <p:cNvSpPr/>
          <p:nvPr/>
        </p:nvSpPr>
        <p:spPr>
          <a:xfrm>
            <a:off x="5166360" y="2862072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36" name="Text 34"/>
          <p:cNvSpPr/>
          <p:nvPr/>
        </p:nvSpPr>
        <p:spPr>
          <a:xfrm>
            <a:off x="5166360" y="284378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5486400" y="278892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모든 테넌트에서 사용 가능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029200" y="329184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39" name="Shape 37"/>
          <p:cNvSpPr/>
          <p:nvPr/>
        </p:nvSpPr>
        <p:spPr>
          <a:xfrm>
            <a:off x="5166360" y="3364992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40" name="Text 38"/>
          <p:cNvSpPr/>
          <p:nvPr/>
        </p:nvSpPr>
        <p:spPr>
          <a:xfrm>
            <a:off x="5166360" y="334670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5486400" y="329184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 UI로 고객 직접 이용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5029200" y="3794760"/>
            <a:ext cx="3474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sp>
        <p:nvSpPr>
          <p:cNvPr id="43" name="Shape 41"/>
          <p:cNvSpPr/>
          <p:nvPr/>
        </p:nvSpPr>
        <p:spPr>
          <a:xfrm>
            <a:off x="5166360" y="3867912"/>
            <a:ext cx="201168" cy="201168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44" name="Text 42"/>
          <p:cNvSpPr/>
          <p:nvPr/>
        </p:nvSpPr>
        <p:spPr>
          <a:xfrm>
            <a:off x="5166360" y="3849624"/>
            <a:ext cx="20116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5486400" y="3794760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SaaS 과금 체계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7" name="Text 4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이관 현황 총괄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12개 영역 전체 API 이관 완료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320040"/>
          </a:xfrm>
          <a:prstGeom prst="roundRect">
            <a:avLst>
              <a:gd name="adj" fmla="val 17143"/>
            </a:avLst>
          </a:prstGeom>
          <a:solidFill>
            <a:srgbClr val="E0E0E0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051560"/>
            <a:ext cx="8229600" cy="320040"/>
          </a:xfrm>
          <a:prstGeom prst="roundRect">
            <a:avLst>
              <a:gd name="adj" fmla="val 17143"/>
            </a:avLst>
          </a:prstGeom>
          <a:solidFill>
            <a:srgbClr val="4CAF50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완료 (12/12 영역)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8229600" cy="320040"/>
          </a:xfrm>
          <a:prstGeom prst="roundRect">
            <a:avLst>
              <a:gd name="adj" fmla="val 11429"/>
            </a:avLst>
          </a:prstGeom>
          <a:solidFill>
            <a:srgbClr val="1A1A2E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55448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914400" y="15544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영역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754880" y="1554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규모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858000" y="15544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상태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57200" y="1901952"/>
            <a:ext cx="8229600" cy="2743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1901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914400" y="1901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연동 서비스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754880" y="1901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57개 메서드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7132320" y="193852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0" y="193852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57200" y="2176272"/>
            <a:ext cx="822960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21762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914400" y="217627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설정/회원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54880" y="21762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설정 + 회원 CRUD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7132320" y="221284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24" name="Text 22"/>
          <p:cNvSpPr/>
          <p:nvPr/>
        </p:nvSpPr>
        <p:spPr>
          <a:xfrm>
            <a:off x="7132320" y="221284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457200" y="2450592"/>
            <a:ext cx="8229600" cy="2743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" y="245059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914400" y="245059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 조회 (EAccount)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754880" y="24505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EP + Sync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7132320" y="248716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30" name="Text 28"/>
          <p:cNvSpPr/>
          <p:nvPr/>
        </p:nvSpPr>
        <p:spPr>
          <a:xfrm>
            <a:off x="7132320" y="248716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457200" y="2724912"/>
            <a:ext cx="822960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" y="272491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914400" y="272491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 조회 (ECard)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754880" y="27249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EP + Sync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7132320" y="276148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36" name="Text 34"/>
          <p:cNvSpPr/>
          <p:nvPr/>
        </p:nvSpPr>
        <p:spPr>
          <a:xfrm>
            <a:off x="7132320" y="27614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457200" y="2999232"/>
            <a:ext cx="8229600" cy="2743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8" name="Text 36"/>
          <p:cNvSpPr/>
          <p:nvPr/>
        </p:nvSpPr>
        <p:spPr>
          <a:xfrm>
            <a:off x="502920" y="2999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914400" y="29992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 매입/매출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754880" y="29992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EP + Sync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7132320" y="303580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42" name="Text 40"/>
          <p:cNvSpPr/>
          <p:nvPr/>
        </p:nvSpPr>
        <p:spPr>
          <a:xfrm>
            <a:off x="7132320" y="303580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57200" y="3273552"/>
            <a:ext cx="822960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" y="32735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914400" y="32735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전자세금계산서 발행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4754880" y="32735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EP (SOAP)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7132320" y="331012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48" name="Text 46"/>
          <p:cNvSpPr/>
          <p:nvPr/>
        </p:nvSpPr>
        <p:spPr>
          <a:xfrm>
            <a:off x="7132320" y="331012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457200" y="3547872"/>
            <a:ext cx="8229600" cy="2743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50" name="Text 48"/>
          <p:cNvSpPr/>
          <p:nvPr/>
        </p:nvSpPr>
        <p:spPr>
          <a:xfrm>
            <a:off x="502920" y="35478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914400" y="354787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자동 동기화 스케줄러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754880" y="35478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(매일 06:00)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7132320" y="358444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4CAF50"/>
          </a:solidFill>
          <a:ln/>
        </p:spPr>
      </p:sp>
      <p:sp>
        <p:nvSpPr>
          <p:cNvPr id="54" name="Text 52"/>
          <p:cNvSpPr/>
          <p:nvPr/>
        </p:nvSpPr>
        <p:spPr>
          <a:xfrm>
            <a:off x="7132320" y="358444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457200" y="3822192"/>
            <a:ext cx="822960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502920" y="382219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914400" y="382219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카카오톡 발송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4754880" y="38221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EP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7132320" y="385876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2196F3"/>
          </a:solidFill>
          <a:ln/>
        </p:spPr>
      </p:sp>
      <p:sp>
        <p:nvSpPr>
          <p:cNvPr id="60" name="Text 58"/>
          <p:cNvSpPr/>
          <p:nvPr/>
        </p:nvSpPr>
        <p:spPr>
          <a:xfrm>
            <a:off x="7132320" y="385876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457200" y="4096512"/>
            <a:ext cx="8229600" cy="2743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62" name="Text 60"/>
          <p:cNvSpPr/>
          <p:nvPr/>
        </p:nvSpPr>
        <p:spPr>
          <a:xfrm>
            <a:off x="502920" y="409651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914400" y="409651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 발송</a:t>
            </a:r>
            <a:endParaRPr lang="en-US" sz="900" dirty="0"/>
          </a:p>
        </p:txBody>
      </p:sp>
      <p:sp>
        <p:nvSpPr>
          <p:cNvPr id="64" name="Text 62"/>
          <p:cNvSpPr/>
          <p:nvPr/>
        </p:nvSpPr>
        <p:spPr>
          <a:xfrm>
            <a:off x="4754880" y="40965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EP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7132320" y="413308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2196F3"/>
          </a:solidFill>
          <a:ln/>
        </p:spPr>
      </p:sp>
      <p:sp>
        <p:nvSpPr>
          <p:cNvPr id="66" name="Text 64"/>
          <p:cNvSpPr/>
          <p:nvPr/>
        </p:nvSpPr>
        <p:spPr>
          <a:xfrm>
            <a:off x="7132320" y="4133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67" name="Shape 65"/>
          <p:cNvSpPr/>
          <p:nvPr/>
        </p:nvSpPr>
        <p:spPr>
          <a:xfrm>
            <a:off x="457200" y="4370832"/>
            <a:ext cx="822960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502920" y="43708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9" name="Text 67"/>
          <p:cNvSpPr/>
          <p:nvPr/>
        </p:nvSpPr>
        <p:spPr>
          <a:xfrm>
            <a:off x="914400" y="43708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구독/과금 관리</a:t>
            </a:r>
            <a:endParaRPr lang="en-US" sz="900" dirty="0"/>
          </a:p>
        </p:txBody>
      </p:sp>
      <p:sp>
        <p:nvSpPr>
          <p:cNvPr id="70" name="Text 68"/>
          <p:cNvSpPr/>
          <p:nvPr/>
        </p:nvSpPr>
        <p:spPr>
          <a:xfrm>
            <a:off x="4754880" y="43708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EP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7132320" y="440740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7C4DFF"/>
          </a:solidFill>
          <a:ln/>
        </p:spPr>
      </p:sp>
      <p:sp>
        <p:nvSpPr>
          <p:cNvPr id="72" name="Text 70"/>
          <p:cNvSpPr/>
          <p:nvPr/>
        </p:nvSpPr>
        <p:spPr>
          <a:xfrm>
            <a:off x="7132320" y="440740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73" name="Shape 71"/>
          <p:cNvSpPr/>
          <p:nvPr/>
        </p:nvSpPr>
        <p:spPr>
          <a:xfrm>
            <a:off x="457200" y="4645152"/>
            <a:ext cx="8229600" cy="27432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74" name="Text 72"/>
          <p:cNvSpPr/>
          <p:nvPr/>
        </p:nvSpPr>
        <p:spPr>
          <a:xfrm>
            <a:off x="502920" y="46451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5" name="Text 73"/>
          <p:cNvSpPr/>
          <p:nvPr/>
        </p:nvSpPr>
        <p:spPr>
          <a:xfrm>
            <a:off x="914400" y="46451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사용량 관리</a:t>
            </a:r>
            <a:endParaRPr lang="en-US" sz="900" dirty="0"/>
          </a:p>
        </p:txBody>
      </p:sp>
      <p:sp>
        <p:nvSpPr>
          <p:cNvPr id="76" name="Text 74"/>
          <p:cNvSpPr/>
          <p:nvPr/>
        </p:nvSpPr>
        <p:spPr>
          <a:xfrm>
            <a:off x="4754880" y="4645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EP</a:t>
            </a:r>
            <a:endParaRPr lang="en-US" sz="800" dirty="0"/>
          </a:p>
        </p:txBody>
      </p:sp>
      <p:sp>
        <p:nvSpPr>
          <p:cNvPr id="77" name="Shape 75"/>
          <p:cNvSpPr/>
          <p:nvPr/>
        </p:nvSpPr>
        <p:spPr>
          <a:xfrm>
            <a:off x="7132320" y="4681728"/>
            <a:ext cx="1097280" cy="201168"/>
          </a:xfrm>
          <a:prstGeom prst="roundRect">
            <a:avLst>
              <a:gd name="adj" fmla="val 18182"/>
            </a:avLst>
          </a:prstGeom>
          <a:solidFill>
            <a:srgbClr val="7C4DFF"/>
          </a:solidFill>
          <a:ln/>
        </p:spPr>
      </p:sp>
      <p:sp>
        <p:nvSpPr>
          <p:cNvPr id="78" name="Text 76"/>
          <p:cNvSpPr/>
          <p:nvPr/>
        </p:nvSpPr>
        <p:spPr>
          <a:xfrm>
            <a:off x="7132320" y="468172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79" name="Shape 77"/>
          <p:cNvSpPr/>
          <p:nvPr/>
        </p:nvSpPr>
        <p:spPr>
          <a:xfrm>
            <a:off x="548640" y="4434840"/>
            <a:ext cx="137160" cy="13716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80" name="Text 78"/>
          <p:cNvSpPr/>
          <p:nvPr/>
        </p:nvSpPr>
        <p:spPr>
          <a:xfrm>
            <a:off x="777240" y="440740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이번 세션 신규 이관 (카카오톡/SMS)</a:t>
            </a:r>
            <a:endParaRPr lang="en-US" sz="700" dirty="0"/>
          </a:p>
        </p:txBody>
      </p:sp>
      <p:sp>
        <p:nvSpPr>
          <p:cNvPr id="81" name="Shape 79"/>
          <p:cNvSpPr/>
          <p:nvPr/>
        </p:nvSpPr>
        <p:spPr>
          <a:xfrm>
            <a:off x="3657600" y="4434840"/>
            <a:ext cx="137160" cy="137160"/>
          </a:xfrm>
          <a:prstGeom prst="ellipse">
            <a:avLst/>
          </a:prstGeom>
          <a:solidFill>
            <a:srgbClr val="7C4DFF"/>
          </a:solidFill>
          <a:ln/>
        </p:spPr>
      </p:sp>
      <p:sp>
        <p:nvSpPr>
          <p:cNvPr id="82" name="Text 80"/>
          <p:cNvSpPr/>
          <p:nvPr/>
        </p:nvSpPr>
        <p:spPr>
          <a:xfrm>
            <a:off x="3886200" y="440740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이번 세션 신규 이관 (과금/사용량)</a:t>
            </a:r>
            <a:endParaRPr lang="en-US" sz="700" dirty="0"/>
          </a:p>
        </p:txBody>
      </p:sp>
      <p:sp>
        <p:nvSpPr>
          <p:cNvPr id="83" name="Shape 8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84" name="Text 82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85" name="Text 83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엔드포인트 상세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87+ REST API 엔드포인트 구축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2606040" cy="3474720"/>
          </a:xfrm>
          <a:prstGeom prst="roundRect">
            <a:avLst>
              <a:gd name="adj" fmla="val 4211"/>
            </a:avLst>
          </a:prstGeom>
          <a:solidFill>
            <a:srgbClr val="E8F5E9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97280"/>
            <a:ext cx="2606040" cy="457200"/>
          </a:xfrm>
          <a:prstGeom prst="roundRect">
            <a:avLst>
              <a:gd name="adj" fmla="val 24000"/>
            </a:avLst>
          </a:pr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444752"/>
            <a:ext cx="2606040" cy="118872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4300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데이터 조회/관리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94360" y="17373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31520" y="17830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 거래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" y="20116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EP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94360" y="24231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31520" y="24688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은행 거래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31520" y="26974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EP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94360" y="31089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31546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홈택스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20" y="33832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EP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" y="37947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31520" y="38404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31520" y="40690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EP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291840" y="1097280"/>
            <a:ext cx="2606040" cy="3474720"/>
          </a:xfrm>
          <a:prstGeom prst="roundRect">
            <a:avLst>
              <a:gd name="adj" fmla="val 4211"/>
            </a:avLst>
          </a:prstGeom>
          <a:solidFill>
            <a:srgbClr val="E3F2FD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91840" y="1097280"/>
            <a:ext cx="2606040" cy="457200"/>
          </a:xfrm>
          <a:prstGeom prst="roundRect">
            <a:avLst>
              <a:gd name="adj" fmla="val 24000"/>
            </a:avLst>
          </a:prstGeom>
          <a:solidFill>
            <a:srgbClr val="2196F3"/>
          </a:solidFill>
          <a:ln/>
        </p:spPr>
      </p:sp>
      <p:sp>
        <p:nvSpPr>
          <p:cNvPr id="23" name="Shape 21"/>
          <p:cNvSpPr/>
          <p:nvPr/>
        </p:nvSpPr>
        <p:spPr>
          <a:xfrm>
            <a:off x="3291840" y="1444752"/>
            <a:ext cx="2606040" cy="118872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24" name="Text 22"/>
          <p:cNvSpPr/>
          <p:nvPr/>
        </p:nvSpPr>
        <p:spPr>
          <a:xfrm>
            <a:off x="3291840" y="114300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통신/발송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429000" y="17373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566160" y="17830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카카오톡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566160" y="20116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EP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429000" y="24231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566160" y="24688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566160" y="26974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EP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429000" y="31089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3566160" y="31546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동기화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566160" y="33832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EP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429000" y="37947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3566160" y="38404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회원관리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566160" y="40690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EP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26480" y="1097280"/>
            <a:ext cx="2606040" cy="3474720"/>
          </a:xfrm>
          <a:prstGeom prst="roundRect">
            <a:avLst>
              <a:gd name="adj" fmla="val 4211"/>
            </a:avLst>
          </a:prstGeom>
          <a:solidFill>
            <a:srgbClr val="EDE7F6"/>
          </a:solidFill>
          <a:ln w="12700">
            <a:solidFill>
              <a:srgbClr val="D1C4E9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26480" y="1097280"/>
            <a:ext cx="2606040" cy="457200"/>
          </a:xfrm>
          <a:prstGeom prst="roundRect">
            <a:avLst>
              <a:gd name="adj" fmla="val 24000"/>
            </a:avLst>
          </a:prstGeom>
          <a:solidFill>
            <a:srgbClr val="7C4DFF"/>
          </a:solidFill>
          <a:ln/>
        </p:spPr>
      </p:sp>
      <p:sp>
        <p:nvSpPr>
          <p:cNvPr id="39" name="Shape 37"/>
          <p:cNvSpPr/>
          <p:nvPr/>
        </p:nvSpPr>
        <p:spPr>
          <a:xfrm>
            <a:off x="6126480" y="1444752"/>
            <a:ext cx="2606040" cy="118872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40" name="Text 38"/>
          <p:cNvSpPr/>
          <p:nvPr/>
        </p:nvSpPr>
        <p:spPr>
          <a:xfrm>
            <a:off x="6126480" y="114300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관리/과금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6263640" y="17373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6400800" y="17830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과금 관리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400800" y="20116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EP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263640" y="24231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45" name="Text 43"/>
          <p:cNvSpPr/>
          <p:nvPr/>
        </p:nvSpPr>
        <p:spPr>
          <a:xfrm>
            <a:off x="6400800" y="24688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사용량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400800" y="26974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EP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263640" y="31089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48" name="Text 46"/>
          <p:cNvSpPr/>
          <p:nvPr/>
        </p:nvSpPr>
        <p:spPr>
          <a:xfrm>
            <a:off x="6400800" y="31546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설정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6400800" y="33832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EP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263640" y="3794760"/>
            <a:ext cx="23317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38100" dist="12700" dir="16200000">
              <a:srgbClr val="00000010">
                <a:alpha val="75000"/>
              </a:srgbClr>
            </a:outerShdw>
          </a:effectLst>
        </p:spPr>
      </p:sp>
      <p:sp>
        <p:nvSpPr>
          <p:cNvPr id="51" name="Text 49"/>
          <p:cNvSpPr/>
          <p:nvPr/>
        </p:nvSpPr>
        <p:spPr>
          <a:xfrm>
            <a:off x="6400800" y="38404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스케줄러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6400800" y="406908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Job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54" name="Text 52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55" name="Text 53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메서드 구현율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대비 API 100% 이상 구현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3046095"/>
            <a:ext cx="534924" cy="428625"/>
          </a:xfrm>
          <a:prstGeom prst="roundRect">
            <a:avLst>
              <a:gd name="adj" fmla="val 8533"/>
            </a:avLst>
          </a:prstGeom>
          <a:solidFill>
            <a:srgbClr val="BDBDB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28449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051560" y="3046095"/>
            <a:ext cx="534924" cy="428625"/>
          </a:xfrm>
          <a:prstGeom prst="roundRect">
            <a:avLst>
              <a:gd name="adj" fmla="val 8533"/>
            </a:avLst>
          </a:prstGeom>
          <a:solidFill>
            <a:srgbClr val="26A69A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28449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6A6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" y="354787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CORPSTATE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회원관리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640080" y="3950208"/>
            <a:ext cx="822960" cy="201168"/>
          </a:xfrm>
          <a:prstGeom prst="roundRect">
            <a:avLst>
              <a:gd name="adj" fmla="val 18182"/>
            </a:avLst>
          </a:prstGeom>
          <a:solidFill>
            <a:srgbClr val="E8F5E9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3950208"/>
            <a:ext cx="822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828800" y="1617345"/>
            <a:ext cx="534924" cy="1857375"/>
          </a:xfrm>
          <a:prstGeom prst="roundRect">
            <a:avLst>
              <a:gd name="adj" fmla="val 6838"/>
            </a:avLst>
          </a:prstGeom>
          <a:solidFill>
            <a:srgbClr val="BDBDBD"/>
          </a:solidFill>
          <a:ln/>
        </p:spPr>
      </p:sp>
      <p:sp>
        <p:nvSpPr>
          <p:cNvPr id="13" name="Text 11"/>
          <p:cNvSpPr/>
          <p:nvPr/>
        </p:nvSpPr>
        <p:spPr>
          <a:xfrm>
            <a:off x="1828800" y="141617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423160" y="1474470"/>
            <a:ext cx="534924" cy="2000250"/>
          </a:xfrm>
          <a:prstGeom prst="roundRect">
            <a:avLst>
              <a:gd name="adj" fmla="val 6838"/>
            </a:avLst>
          </a:prstGeom>
          <a:solidFill>
            <a:srgbClr val="42A5F5"/>
          </a:solidFill>
          <a:ln/>
        </p:spPr>
      </p:sp>
      <p:sp>
        <p:nvSpPr>
          <p:cNvPr id="15" name="Text 13"/>
          <p:cNvSpPr/>
          <p:nvPr/>
        </p:nvSpPr>
        <p:spPr>
          <a:xfrm>
            <a:off x="2423160" y="1273302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2A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828800" y="354787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BANKACCOUNT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계좌조회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2011680" y="3950208"/>
            <a:ext cx="822960" cy="201168"/>
          </a:xfrm>
          <a:prstGeom prst="roundRect">
            <a:avLst>
              <a:gd name="adj" fmla="val 18182"/>
            </a:avLst>
          </a:prstGeom>
          <a:solidFill>
            <a:srgbClr val="E8F5E9"/>
          </a:solidFill>
          <a:ln/>
        </p:spPr>
      </p:sp>
      <p:sp>
        <p:nvSpPr>
          <p:cNvPr id="18" name="Text 16"/>
          <p:cNvSpPr/>
          <p:nvPr/>
        </p:nvSpPr>
        <p:spPr>
          <a:xfrm>
            <a:off x="2011680" y="3950208"/>
            <a:ext cx="822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108%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200400" y="1903095"/>
            <a:ext cx="534924" cy="1571625"/>
          </a:xfrm>
          <a:prstGeom prst="roundRect">
            <a:avLst>
              <a:gd name="adj" fmla="val 6838"/>
            </a:avLst>
          </a:prstGeom>
          <a:solidFill>
            <a:srgbClr val="BDBDBD"/>
          </a:solidFill>
          <a:ln/>
        </p:spPr>
      </p:sp>
      <p:sp>
        <p:nvSpPr>
          <p:cNvPr id="20" name="Text 18"/>
          <p:cNvSpPr/>
          <p:nvPr/>
        </p:nvSpPr>
        <p:spPr>
          <a:xfrm>
            <a:off x="3200400" y="17019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794760" y="1903095"/>
            <a:ext cx="534924" cy="1571625"/>
          </a:xfrm>
          <a:prstGeom prst="roundRect">
            <a:avLst>
              <a:gd name="adj" fmla="val 6838"/>
            </a:avLst>
          </a:prstGeom>
          <a:solidFill>
            <a:srgbClr val="5C6BC0"/>
          </a:solidFill>
          <a:ln/>
        </p:spPr>
      </p:sp>
      <p:sp>
        <p:nvSpPr>
          <p:cNvPr id="22" name="Text 20"/>
          <p:cNvSpPr/>
          <p:nvPr/>
        </p:nvSpPr>
        <p:spPr>
          <a:xfrm>
            <a:off x="3794760" y="17019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C6B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200400" y="354787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카드조회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3383280" y="3950208"/>
            <a:ext cx="822960" cy="201168"/>
          </a:xfrm>
          <a:prstGeom prst="roundRect">
            <a:avLst>
              <a:gd name="adj" fmla="val 18182"/>
            </a:avLst>
          </a:prstGeom>
          <a:solidFill>
            <a:srgbClr val="E8F5E9"/>
          </a:solidFill>
          <a:ln/>
        </p:spPr>
      </p:sp>
      <p:sp>
        <p:nvSpPr>
          <p:cNvPr id="25" name="Text 23"/>
          <p:cNvSpPr/>
          <p:nvPr/>
        </p:nvSpPr>
        <p:spPr>
          <a:xfrm>
            <a:off x="3383280" y="3950208"/>
            <a:ext cx="822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72000" y="3046095"/>
            <a:ext cx="534924" cy="428625"/>
          </a:xfrm>
          <a:prstGeom prst="roundRect">
            <a:avLst>
              <a:gd name="adj" fmla="val 8533"/>
            </a:avLst>
          </a:prstGeom>
          <a:solidFill>
            <a:srgbClr val="BDBDBD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0" y="28449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166360" y="3046095"/>
            <a:ext cx="534924" cy="428625"/>
          </a:xfrm>
          <a:prstGeom prst="roundRect">
            <a:avLst>
              <a:gd name="adj" fmla="val 8533"/>
            </a:avLst>
          </a:prstGeom>
          <a:solidFill>
            <a:srgbClr val="AB47BC"/>
          </a:solidFill>
          <a:ln/>
        </p:spPr>
      </p:sp>
      <p:sp>
        <p:nvSpPr>
          <p:cNvPr id="29" name="Text 27"/>
          <p:cNvSpPr/>
          <p:nvPr/>
        </p:nvSpPr>
        <p:spPr>
          <a:xfrm>
            <a:off x="5166360" y="28449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B4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0" y="354787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4754880" y="3950208"/>
            <a:ext cx="822960" cy="201168"/>
          </a:xfrm>
          <a:prstGeom prst="roundRect">
            <a:avLst>
              <a:gd name="adj" fmla="val 18182"/>
            </a:avLst>
          </a:prstGeom>
          <a:solidFill>
            <a:srgbClr val="E8F5E9"/>
          </a:solidFill>
          <a:ln/>
        </p:spPr>
      </p:sp>
      <p:sp>
        <p:nvSpPr>
          <p:cNvPr id="32" name="Text 30"/>
          <p:cNvSpPr/>
          <p:nvPr/>
        </p:nvSpPr>
        <p:spPr>
          <a:xfrm>
            <a:off x="4754880" y="3950208"/>
            <a:ext cx="822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5943600" y="1331595"/>
            <a:ext cx="534924" cy="2143125"/>
          </a:xfrm>
          <a:prstGeom prst="roundRect">
            <a:avLst>
              <a:gd name="adj" fmla="val 6838"/>
            </a:avLst>
          </a:prstGeom>
          <a:solidFill>
            <a:srgbClr val="BDBDBD"/>
          </a:solidFill>
          <a:ln/>
        </p:spPr>
      </p:sp>
      <p:sp>
        <p:nvSpPr>
          <p:cNvPr id="34" name="Text 32"/>
          <p:cNvSpPr/>
          <p:nvPr/>
        </p:nvSpPr>
        <p:spPr>
          <a:xfrm>
            <a:off x="5943600" y="11304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6537960" y="1331595"/>
            <a:ext cx="534924" cy="2143125"/>
          </a:xfrm>
          <a:prstGeom prst="roundRect">
            <a:avLst>
              <a:gd name="adj" fmla="val 6838"/>
            </a:avLst>
          </a:prstGeom>
          <a:solidFill>
            <a:srgbClr val="FFA726"/>
          </a:solidFill>
          <a:ln/>
        </p:spPr>
      </p:sp>
      <p:sp>
        <p:nvSpPr>
          <p:cNvPr id="36" name="Text 34"/>
          <p:cNvSpPr/>
          <p:nvPr/>
        </p:nvSpPr>
        <p:spPr>
          <a:xfrm>
            <a:off x="6537960" y="1130427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A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5943600" y="354787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KAKAOTALK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카카오톡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6126480" y="3950208"/>
            <a:ext cx="822960" cy="201168"/>
          </a:xfrm>
          <a:prstGeom prst="roundRect">
            <a:avLst>
              <a:gd name="adj" fmla="val 18182"/>
            </a:avLst>
          </a:prstGeom>
          <a:solidFill>
            <a:srgbClr val="E8F5E9"/>
          </a:solidFill>
          <a:ln/>
        </p:spPr>
      </p:sp>
      <p:sp>
        <p:nvSpPr>
          <p:cNvPr id="39" name="Text 37"/>
          <p:cNvSpPr/>
          <p:nvPr/>
        </p:nvSpPr>
        <p:spPr>
          <a:xfrm>
            <a:off x="6126480" y="3950208"/>
            <a:ext cx="822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7315200" y="2903220"/>
            <a:ext cx="534924" cy="571500"/>
          </a:xfrm>
          <a:prstGeom prst="roundRect">
            <a:avLst>
              <a:gd name="adj" fmla="val 6838"/>
            </a:avLst>
          </a:prstGeom>
          <a:solidFill>
            <a:srgbClr val="BDBDBD"/>
          </a:solidFill>
          <a:ln/>
        </p:spPr>
      </p:sp>
      <p:sp>
        <p:nvSpPr>
          <p:cNvPr id="41" name="Text 39"/>
          <p:cNvSpPr/>
          <p:nvPr/>
        </p:nvSpPr>
        <p:spPr>
          <a:xfrm>
            <a:off x="7315200" y="2702052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7909560" y="2903220"/>
            <a:ext cx="534924" cy="571500"/>
          </a:xfrm>
          <a:prstGeom prst="roundRect">
            <a:avLst>
              <a:gd name="adj" fmla="val 6838"/>
            </a:avLst>
          </a:prstGeom>
          <a:solidFill>
            <a:srgbClr val="EF5350"/>
          </a:solidFill>
          <a:ln/>
        </p:spPr>
      </p:sp>
      <p:sp>
        <p:nvSpPr>
          <p:cNvPr id="43" name="Text 41"/>
          <p:cNvSpPr/>
          <p:nvPr/>
        </p:nvSpPr>
        <p:spPr>
          <a:xfrm>
            <a:off x="7909560" y="2702052"/>
            <a:ext cx="5349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F53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7315200" y="3547872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문자전송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7498080" y="3950208"/>
            <a:ext cx="822960" cy="201168"/>
          </a:xfrm>
          <a:prstGeom prst="roundRect">
            <a:avLst>
              <a:gd name="adj" fmla="val 18182"/>
            </a:avLst>
          </a:prstGeom>
          <a:solidFill>
            <a:srgbClr val="E8F5E9"/>
          </a:solidFill>
          <a:ln/>
        </p:spPr>
      </p:sp>
      <p:sp>
        <p:nvSpPr>
          <p:cNvPr id="46" name="Text 44"/>
          <p:cNvSpPr/>
          <p:nvPr/>
        </p:nvSpPr>
        <p:spPr>
          <a:xfrm>
            <a:off x="7498080" y="3950208"/>
            <a:ext cx="822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6858000" y="1188720"/>
            <a:ext cx="274320" cy="164592"/>
          </a:xfrm>
          <a:prstGeom prst="rect">
            <a:avLst/>
          </a:prstGeom>
          <a:solidFill>
            <a:srgbClr val="BDBDBD"/>
          </a:solidFill>
          <a:ln/>
        </p:spPr>
      </p:sp>
      <p:sp>
        <p:nvSpPr>
          <p:cNvPr id="48" name="Text 46"/>
          <p:cNvSpPr/>
          <p:nvPr/>
        </p:nvSpPr>
        <p:spPr>
          <a:xfrm>
            <a:off x="7178040" y="1170432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6858000" y="1417320"/>
            <a:ext cx="274320" cy="164592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50" name="Text 48"/>
          <p:cNvSpPr/>
          <p:nvPr/>
        </p:nvSpPr>
        <p:spPr>
          <a:xfrm>
            <a:off x="7178040" y="1399032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457200" y="416052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1A1A2E"/>
          </a:solidFill>
          <a:ln/>
        </p:spPr>
      </p:sp>
      <p:sp>
        <p:nvSpPr>
          <p:cNvPr id="52" name="Text 50"/>
          <p:cNvSpPr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메서드 합계    </a:t>
            </a:r>
            <a:pPr algn="ctr" indent="0" marL="0">
              <a:buNone/>
            </a:pPr>
            <a:r>
              <a:rPr lang="en-US" sz="1100" b="1" dirty="0">
                <a:solidFill>
                  <a:srgbClr val="BDBD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49개</a:t>
            </a:r>
            <a:pPr algn="ctr" indent="0" marL="0">
              <a:buNone/>
            </a:pPr>
            <a:r>
              <a:rPr lang="en-US" sz="11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50개</a:t>
            </a:r>
            <a:pPr algn="ctr" indent="0" marL="0">
              <a:buNone/>
            </a:pPr>
            <a:r>
              <a:rPr lang="en-US" sz="1100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(100%+)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54" name="Text 52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55" name="Text 53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코드 매핑 요약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→ API 파일 대응 관계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8229600" cy="365760"/>
          </a:xfrm>
          <a:prstGeom prst="roundRect">
            <a:avLst>
              <a:gd name="adj" fmla="val 10000"/>
            </a:avLst>
          </a:prstGeom>
          <a:solidFill>
            <a:srgbClr val="0F346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09728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유형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011680" y="10972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017520" y="109728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109728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포함 내용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57200" y="1499616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/>
        </p:spPr>
      </p:sp>
      <p:sp>
        <p:nvSpPr>
          <p:cNvPr id="11" name="Shape 9"/>
          <p:cNvSpPr/>
          <p:nvPr/>
        </p:nvSpPr>
        <p:spPr>
          <a:xfrm>
            <a:off x="594360" y="1591056"/>
            <a:ext cx="1188720" cy="274320"/>
          </a:xfrm>
          <a:prstGeom prst="roundRect">
            <a:avLst>
              <a:gd name="adj" fmla="val 13333"/>
            </a:avLst>
          </a:prstGeom>
          <a:solidFill>
            <a:srgbClr val="0F3460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1591056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011680" y="149961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017520" y="149961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114800" y="149961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SOAP, Sync, Billing, Usage, TaxInvoice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002536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594360" y="2093976"/>
            <a:ext cx="1188720" cy="274320"/>
          </a:xfrm>
          <a:prstGeom prst="roundRect">
            <a:avLst>
              <a:gd name="adj" fmla="val 13333"/>
            </a:avLst>
          </a:prstGeom>
          <a:solidFill>
            <a:srgbClr val="0F3460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2093976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Controller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011680" y="200253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017520" y="200253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114800" y="200253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카드/은행/홈택스/세금계산서/카카오톡/SMS/과금/사용량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57200" y="2505456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/>
        </p:spPr>
      </p:sp>
      <p:sp>
        <p:nvSpPr>
          <p:cNvPr id="23" name="Shape 21"/>
          <p:cNvSpPr/>
          <p:nvPr/>
        </p:nvSpPr>
        <p:spPr>
          <a:xfrm>
            <a:off x="594360" y="2596896"/>
            <a:ext cx="1188720" cy="274320"/>
          </a:xfrm>
          <a:prstGeom prst="roundRect">
            <a:avLst>
              <a:gd name="adj" fmla="val 13333"/>
            </a:avLst>
          </a:prstGeom>
          <a:solidFill>
            <a:srgbClr val="0F3460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2596896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011680" y="250545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017520" y="250545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114800" y="250545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거래, 분개, 구독, 과금, 정책 등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57200" y="3008376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594360" y="3099816"/>
            <a:ext cx="1188720" cy="274320"/>
          </a:xfrm>
          <a:prstGeom prst="roundRect">
            <a:avLst>
              <a:gd name="adj" fmla="val 13333"/>
            </a:avLst>
          </a:prstGeom>
          <a:solidFill>
            <a:srgbClr val="0F3460"/>
          </a:solidFill>
          <a:ln/>
        </p:spPr>
      </p:sp>
      <p:sp>
        <p:nvSpPr>
          <p:cNvPr id="30" name="Text 28"/>
          <p:cNvSpPr/>
          <p:nvPr/>
        </p:nvSpPr>
        <p:spPr>
          <a:xfrm>
            <a:off x="594360" y="3099816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2011680" y="300837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017520" y="300837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114800" y="300837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관련 테이블 생성/수정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57200" y="3511296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/>
        </p:spPr>
      </p:sp>
      <p:sp>
        <p:nvSpPr>
          <p:cNvPr id="35" name="Shape 33"/>
          <p:cNvSpPr/>
          <p:nvPr/>
        </p:nvSpPr>
        <p:spPr>
          <a:xfrm>
            <a:off x="594360" y="3602736"/>
            <a:ext cx="1188720" cy="274320"/>
          </a:xfrm>
          <a:prstGeom prst="roundRect">
            <a:avLst>
              <a:gd name="adj" fmla="val 13333"/>
            </a:avLst>
          </a:prstGeom>
          <a:solidFill>
            <a:srgbClr val="0F3460"/>
          </a:solidFill>
          <a:ln/>
        </p:spPr>
      </p:sp>
      <p:sp>
        <p:nvSpPr>
          <p:cNvPr id="36" name="Text 34"/>
          <p:cNvSpPr/>
          <p:nvPr/>
        </p:nvSpPr>
        <p:spPr>
          <a:xfrm>
            <a:off x="594360" y="3602736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011680" y="351129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3017520" y="351129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87+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114800" y="351129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finance.php 내 바로빌 라우트 그룹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57200" y="4014216"/>
            <a:ext cx="822960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41" name="Shape 39"/>
          <p:cNvSpPr/>
          <p:nvPr/>
        </p:nvSpPr>
        <p:spPr>
          <a:xfrm>
            <a:off x="594360" y="4105656"/>
            <a:ext cx="1188720" cy="274320"/>
          </a:xfrm>
          <a:prstGeom prst="roundRect">
            <a:avLst>
              <a:gd name="adj" fmla="val 13333"/>
            </a:avLst>
          </a:prstGeom>
          <a:solidFill>
            <a:srgbClr val="0F3460"/>
          </a:solidFill>
          <a:ln/>
        </p:spPr>
      </p:sp>
      <p:sp>
        <p:nvSpPr>
          <p:cNvPr id="42" name="Text 40"/>
          <p:cNvSpPr/>
          <p:nvPr/>
        </p:nvSpPr>
        <p:spPr>
          <a:xfrm>
            <a:off x="594360" y="4105656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2011680" y="401421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3017520" y="4014216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4114800" y="401421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SyncBarobillDataJob (매일 자동 동기화)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457200" y="384048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FF8E1"/>
          </a:solidFill>
          <a:ln w="12700">
            <a:solidFill>
              <a:srgbClr val="FFE08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0080" y="38862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이관 원칙: </a:t>
            </a:r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MNG 코드를 수정/삭제하지 않고, API에 독립적으로 새로 구현.  같은 DB(samdb)를 공유하되, 각각 독립 SOAP 호출.  멀티테넌트(tenant_id) 격리 필수.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9" name="Text 47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50" name="Text 48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54864" cy="32004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향후 계획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출시까지의 로드맵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196596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4CAF5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43000" y="1325880"/>
            <a:ext cx="548640" cy="54864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1325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192024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10312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이관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(API 개발)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960120" y="2450592"/>
            <a:ext cx="914400" cy="182880"/>
          </a:xfrm>
          <a:prstGeom prst="roundRect">
            <a:avLst>
              <a:gd name="adj" fmla="val 20000"/>
            </a:avLst>
          </a:prstGeom>
          <a:solidFill>
            <a:srgbClr val="E8F5E9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2450592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완료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331720" y="1691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606040" y="1188720"/>
            <a:ext cx="196596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2196F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91840" y="1325880"/>
            <a:ext cx="548640" cy="548640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0" y="1325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606040" y="192024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06040" y="210312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구현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(React 개발)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108960" y="2450592"/>
            <a:ext cx="914400" cy="182880"/>
          </a:xfrm>
          <a:prstGeom prst="roundRect">
            <a:avLst>
              <a:gd name="adj" fmla="val 20000"/>
            </a:avLst>
          </a:prstGeom>
          <a:solidFill>
            <a:srgbClr val="E3F2FD"/>
          </a:solidFill>
          <a:ln/>
        </p:spPr>
      </p:sp>
      <p:sp>
        <p:nvSpPr>
          <p:cNvPr id="19" name="Text 17"/>
          <p:cNvSpPr/>
          <p:nvPr/>
        </p:nvSpPr>
        <p:spPr>
          <a:xfrm>
            <a:off x="3108960" y="2450592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다음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480560" y="1691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754880" y="1188720"/>
            <a:ext cx="196596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FF980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40680" y="1325880"/>
            <a:ext cx="548640" cy="548640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23" name="Text 21"/>
          <p:cNvSpPr/>
          <p:nvPr/>
        </p:nvSpPr>
        <p:spPr>
          <a:xfrm>
            <a:off x="5440680" y="1325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754880" y="192024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754880" y="210312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베타테스트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(내부→외부)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5257800" y="2450592"/>
            <a:ext cx="914400" cy="182880"/>
          </a:xfrm>
          <a:prstGeom prst="roundRect">
            <a:avLst>
              <a:gd name="adj" fmla="val 20000"/>
            </a:avLst>
          </a:prstGeom>
          <a:solidFill>
            <a:srgbClr val="FFF3E0"/>
          </a:solidFill>
          <a:ln/>
        </p:spPr>
      </p:sp>
      <p:sp>
        <p:nvSpPr>
          <p:cNvPr id="27" name="Text 25"/>
          <p:cNvSpPr/>
          <p:nvPr/>
        </p:nvSpPr>
        <p:spPr>
          <a:xfrm>
            <a:off x="5257800" y="2450592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예정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629400" y="1691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903720" y="1188720"/>
            <a:ext cx="196596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7C4D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589520" y="1325880"/>
            <a:ext cx="548640" cy="548640"/>
          </a:xfrm>
          <a:prstGeom prst="ellipse">
            <a:avLst/>
          </a:prstGeom>
          <a:solidFill>
            <a:srgbClr val="7C4DFF"/>
          </a:solidFill>
          <a:ln/>
        </p:spPr>
      </p:sp>
      <p:sp>
        <p:nvSpPr>
          <p:cNvPr id="31" name="Text 29"/>
          <p:cNvSpPr/>
          <p:nvPr/>
        </p:nvSpPr>
        <p:spPr>
          <a:xfrm>
            <a:off x="7589520" y="1325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903720" y="192024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4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903720" y="210312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정식 출시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(온보딩 가동)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7406640" y="2450592"/>
            <a:ext cx="914400" cy="182880"/>
          </a:xfrm>
          <a:prstGeom prst="roundRect">
            <a:avLst>
              <a:gd name="adj" fmla="val 20000"/>
            </a:avLst>
          </a:prstGeom>
          <a:solidFill>
            <a:srgbClr val="EDE7F6"/>
          </a:solidFill>
          <a:ln/>
        </p:spPr>
      </p:sp>
      <p:sp>
        <p:nvSpPr>
          <p:cNvPr id="35" name="Text 33"/>
          <p:cNvSpPr/>
          <p:nvPr/>
        </p:nvSpPr>
        <p:spPr>
          <a:xfrm>
            <a:off x="7406640" y="2450592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4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예정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57200" y="292608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2196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30175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9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 주요 작업 (React UI)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31520" y="3383280"/>
            <a:ext cx="109728" cy="109728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39" name="Text 37"/>
          <p:cNvSpPr/>
          <p:nvPr/>
        </p:nvSpPr>
        <p:spPr>
          <a:xfrm>
            <a:off x="960120" y="333756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계좌/카드/홈택스 조회 화면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731520" y="3639312"/>
            <a:ext cx="109728" cy="109728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41" name="Text 39"/>
          <p:cNvSpPr/>
          <p:nvPr/>
        </p:nvSpPr>
        <p:spPr>
          <a:xfrm>
            <a:off x="960120" y="3593592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세금계산서 발행 화면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731520" y="3895344"/>
            <a:ext cx="109728" cy="109728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43" name="Text 41"/>
          <p:cNvSpPr/>
          <p:nvPr/>
        </p:nvSpPr>
        <p:spPr>
          <a:xfrm>
            <a:off x="960120" y="3849624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바로빌 연동 설정 화면 보강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731520" y="4151376"/>
            <a:ext cx="109728" cy="109728"/>
          </a:xfrm>
          <a:prstGeom prst="ellipse">
            <a:avLst/>
          </a:prstGeom>
          <a:solidFill>
            <a:srgbClr val="2196F3"/>
          </a:solidFill>
          <a:ln/>
        </p:spPr>
      </p:sp>
      <p:sp>
        <p:nvSpPr>
          <p:cNvPr id="45" name="Text 43"/>
          <p:cNvSpPr/>
          <p:nvPr/>
        </p:nvSpPr>
        <p:spPr>
          <a:xfrm>
            <a:off x="960120" y="4105656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카카오톡/SMS 발송 화면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4754880" y="292608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980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937760" y="30175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9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출시 전 확인 필요 사항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5029200" y="3383280"/>
            <a:ext cx="109728" cy="109728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49" name="Text 47"/>
          <p:cNvSpPr/>
          <p:nvPr/>
        </p:nvSpPr>
        <p:spPr>
          <a:xfrm>
            <a:off x="5257800" y="3337560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멀티테넌트 CERTKEY 구조 확인 (바로빌 측)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5029200" y="3639312"/>
            <a:ext cx="109728" cy="109728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1" name="Text 49"/>
          <p:cNvSpPr/>
          <p:nvPr/>
        </p:nvSpPr>
        <p:spPr>
          <a:xfrm>
            <a:off x="5257800" y="3593592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테스트→운영 모드 전환 프로세스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5029200" y="3895344"/>
            <a:ext cx="109728" cy="109728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3" name="Text 51"/>
          <p:cNvSpPr/>
          <p:nvPr/>
        </p:nvSpPr>
        <p:spPr>
          <a:xfrm>
            <a:off x="5257800" y="3849624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공동인증서 등록 URL 제공 플로우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5029200" y="4151376"/>
            <a:ext cx="109728" cy="109728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5" name="Text 53"/>
          <p:cNvSpPr/>
          <p:nvPr/>
        </p:nvSpPr>
        <p:spPr>
          <a:xfrm>
            <a:off x="5257800" y="4105656"/>
            <a:ext cx="3200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충전잔액 모니터링 + 과금 정책 확정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57" name="Text 55"/>
          <p:cNvSpPr/>
          <p:nvPr/>
        </p:nvSpPr>
        <p:spPr>
          <a:xfrm>
            <a:off x="457200" y="4800600"/>
            <a:ext cx="6400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바로빌 서비스 이관 보고 | (주)코드브릿지엑스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7772400" y="4800600"/>
            <a:ext cx="9144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2026-03-22T11:35:14Z</dcterms:created>
  <dcterms:modified xsi:type="dcterms:W3CDTF">2026-03-22T11:35:14Z</dcterms:modified>
</cp:coreProperties>
</file>