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457200"/>
            <a:ext cx="1645920" cy="6583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1645920"/>
            <a:ext cx="7680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731520" y="24688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제출용 — 방법특허 청구항 근거 자료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" y="3108960"/>
            <a:ext cx="3657600" cy="36576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338328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출원인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103120" y="33832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31520" y="37490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시스템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2103120" y="37490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(Smart Automation Management)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" y="411480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작성일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103120" y="41148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2026-03-20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14" name="Text 11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109728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280160"/>
            <a:ext cx="640080" cy="64008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645920" y="118872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자동화 5단계 파이프라인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5920" y="16002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로우데이터 수집 → AI 분석 → 맞춤 시스템 자동 구성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498080" y="137160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p.3~10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1520" y="2468880"/>
            <a:ext cx="640080" cy="64008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2468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645920" y="237744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 / To-Be 수치 대조표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45920" y="27889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수작업 vs SAM 자동화 — 7개 영역 정량 비교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498080" y="2560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p.11~16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347472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FF3E0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3657600"/>
            <a:ext cx="640080" cy="64008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3657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645920" y="356616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프롬프트 엔지니어링 아키텍처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45920" y="3977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프롬프트 + 45 Skills + 12 Agents + 도메인 지식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498080" y="37490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p.17~22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22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15544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자동화 5단계 파이프라인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828800" y="21945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로우데이터 수집 → 전처리 → AI 분석 → 맞춤 시스템 자동 구성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2834640"/>
            <a:ext cx="2743200" cy="36576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22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발명이 해결하는 과제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FEBEE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0058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As-Is: 기존 ERP 도입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46304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46304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현장 방문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920240" y="146304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1~2주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146304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컨설턴트 파견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40080" y="196596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196596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업무 분석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920240" y="196596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1~2개월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926080" y="196596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인터뷰+문서화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640080" y="246888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46888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커스터마이징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920240" y="246888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3~6개월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926080" y="246888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포크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297180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 이관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920240" y="297180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1~2개월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926080" y="297180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수동 매핑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640080" y="3474720"/>
            <a:ext cx="356616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347472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교육/안정화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920240" y="3474720"/>
            <a:ext cx="1005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1~2개월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926080" y="3474720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현장 지원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40080" y="3977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6개월~1년  |  비용: 3천만~2억원  |  실패율: 40~60%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75488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10058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To-Be: SAM 자동화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937760" y="1463040"/>
            <a:ext cx="356616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0" y="146304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비대면 데이터 수집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400800" y="146304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1~2일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7223760" y="146304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파일+설문+음성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4937760" y="2103120"/>
            <a:ext cx="356616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0" y="210312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분석+패턴 매칭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400800" y="210312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수분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223760" y="210312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LLM+도메인 지식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4937760" y="2743200"/>
            <a:ext cx="356616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0" y="274320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시스템 자동 구성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6400800" y="2743200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수초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223760" y="2743200"/>
            <a:ext cx="1188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4937760" y="3977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1주일 이내  |  비용: 1/10  |  실증: 2개 업체 운영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4114800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800" dirty="0"/>
          </a:p>
        </p:txBody>
      </p:sp>
      <p:sp>
        <p:nvSpPr>
          <p:cNvPr id="45" name="Shape 4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6" name="Text 4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22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5단계 자동화 파이프라인 — 전체 흐름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188720"/>
            <a:ext cx="594360" cy="59436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6576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로우데이터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3채널 비대면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82880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05740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560320" y="1188720"/>
            <a:ext cx="594360" cy="594360"/>
          </a:xfrm>
          <a:prstGeom prst="ellipse">
            <a:avLst/>
          </a:prstGeom>
          <a:solidFill>
            <a:srgbClr val="43A047"/>
          </a:solidFill>
          <a:ln/>
        </p:spPr>
      </p:sp>
      <p:sp>
        <p:nvSpPr>
          <p:cNvPr id="14" name="Text 12"/>
          <p:cNvSpPr/>
          <p:nvPr/>
        </p:nvSpPr>
        <p:spPr>
          <a:xfrm>
            <a:off x="256032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14884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전처리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정규화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14884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파싱+STT+집계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61188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384048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2196F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3400" y="1188720"/>
            <a:ext cx="594360" cy="5943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20" name="Text 18"/>
          <p:cNvSpPr/>
          <p:nvPr/>
        </p:nvSpPr>
        <p:spPr>
          <a:xfrm>
            <a:off x="434340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93192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분석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패턴 도출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93192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LLM+20만줄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39496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562356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1976D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26480" y="1188720"/>
            <a:ext cx="594360" cy="594360"/>
          </a:xfrm>
          <a:prstGeom prst="ellipse">
            <a:avLst/>
          </a:prstGeom>
          <a:solidFill>
            <a:srgbClr val="1976D2"/>
          </a:solidFill>
          <a:ln/>
        </p:spPr>
      </p:sp>
      <p:sp>
        <p:nvSpPr>
          <p:cNvPr id="26" name="Text 24"/>
          <p:cNvSpPr/>
          <p:nvPr/>
        </p:nvSpPr>
        <p:spPr>
          <a:xfrm>
            <a:off x="612648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71500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71500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12단계 시퀀스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178040" y="192024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7406640" y="1005840"/>
            <a:ext cx="1600200" cy="256032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9050">
            <a:solidFill>
              <a:srgbClr val="FF980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909560" y="1188720"/>
            <a:ext cx="594360" cy="5943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32" name="Text 30"/>
          <p:cNvSpPr/>
          <p:nvPr/>
        </p:nvSpPr>
        <p:spPr>
          <a:xfrm>
            <a:off x="7909560" y="1188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7498080" y="19202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커스터마이징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498080" y="260604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필드+수식+격리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57200" y="379476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0D1B2A"/>
          </a:solidFill>
          <a:ln/>
        </p:spPr>
      </p:sp>
      <p:sp>
        <p:nvSpPr>
          <p:cNvPr id="36" name="Text 34"/>
          <p:cNvSpPr/>
          <p:nvPr/>
        </p:nvSpPr>
        <p:spPr>
          <a:xfrm>
            <a:off x="640080" y="3794760"/>
            <a:ext cx="7863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핵심 혁신:  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코드 생성(36^4)  |  레시피 기반 멱등적 부트스트래핑  |  Zero-Config 수식 핸들러  |  267모델 행 수준 자동 격리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8" name="Text 3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22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1~2: 로우데이터 수집 + 전처리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2651760" cy="2560320"/>
          </a:xfrm>
          <a:prstGeom prst="roundRect">
            <a:avLst>
              <a:gd name="adj" fmla="val 3571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005840"/>
            <a:ext cx="50292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00584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채널 A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143000" y="960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견적서 양식 파일 업로드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141732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Excel/PDF 견적서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양식, 단가표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흐름표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265176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4CAF50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6517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구조화된 데이터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291840" y="914400"/>
            <a:ext cx="2651760" cy="2560320"/>
          </a:xfrm>
          <a:prstGeom prst="roundRect">
            <a:avLst>
              <a:gd name="adj" fmla="val 3571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83280" y="1005840"/>
            <a:ext cx="502920" cy="274320"/>
          </a:xfrm>
          <a:prstGeom prst="roundRect">
            <a:avLst>
              <a:gd name="adj" fmla="val 13333"/>
            </a:avLst>
          </a:prstGeom>
          <a:solidFill>
            <a:srgbClr val="2196F3"/>
          </a:solidFill>
          <a:ln/>
        </p:spPr>
      </p:sp>
      <p:sp>
        <p:nvSpPr>
          <p:cNvPr id="15" name="Text 13"/>
          <p:cNvSpPr/>
          <p:nvPr/>
        </p:nvSpPr>
        <p:spPr>
          <a:xfrm>
            <a:off x="3383280" y="100584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채널 B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3977640" y="960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체크리스트형 설문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74720" y="141732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카테고리별 질문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체크박스+서술형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진행률 실시간 추적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474720" y="265176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2196F3"/>
          </a:solidFill>
          <a:ln/>
        </p:spPr>
      </p:sp>
      <p:sp>
        <p:nvSpPr>
          <p:cNvPr id="19" name="Text 17"/>
          <p:cNvSpPr/>
          <p:nvPr/>
        </p:nvSpPr>
        <p:spPr>
          <a:xfrm>
            <a:off x="3474720" y="26517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설문 응답 JSON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6126480" y="914400"/>
            <a:ext cx="2651760" cy="2560320"/>
          </a:xfrm>
          <a:prstGeom prst="roundRect">
            <a:avLst>
              <a:gd name="adj" fmla="val 3571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0" y="1005840"/>
            <a:ext cx="502920" cy="274320"/>
          </a:xfrm>
          <a:prstGeom prst="roundRect">
            <a:avLst>
              <a:gd name="adj" fmla="val 13333"/>
            </a:avLst>
          </a:prstGeom>
          <a:solidFill>
            <a:srgbClr val="FF9800"/>
          </a:solidFill>
          <a:ln/>
        </p:spPr>
      </p:sp>
      <p:sp>
        <p:nvSpPr>
          <p:cNvPr id="22" name="Text 20"/>
          <p:cNvSpPr/>
          <p:nvPr/>
        </p:nvSpPr>
        <p:spPr>
          <a:xfrm>
            <a:off x="6217920" y="100584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채널 C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6812280" y="960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음성 인터뷰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309360" y="141732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브라우저 Web STT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Cloud STT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화자 분리(Diarization)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309360" y="265176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FF9800"/>
          </a:solidFill>
          <a:ln/>
        </p:spPr>
      </p:sp>
      <p:sp>
        <p:nvSpPr>
          <p:cNvPr id="26" name="Text 24"/>
          <p:cNvSpPr/>
          <p:nvPr/>
        </p:nvSpPr>
        <p:spPr>
          <a:xfrm>
            <a:off x="6309360" y="265176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텍스트 변환본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57200" y="374904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0D1B2A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74904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2: 전처리 엔진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[A] 파일 파싱 → 행/열 구조 추출   [B] 답변 정규화 → 카테고리 집계   [C] STT → 화자별 그룹핑 → 키워드 추출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22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3~4: AI 분석 + 테넌트 자동 생성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0058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3: AI 분석 엔진 (LLM)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417320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41732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업종 분류 (제조/시공/유통 + 세부)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40080" y="1801368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80136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규모 판별 (매출/직원수/거래처수)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185416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185416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핵심 업무 프로세스 도출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40080" y="2569464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569464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필요 모듈 매칭 (카탈로그 대조)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2953512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95351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BOM 구조 패턴 추론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0080" y="3337560"/>
            <a:ext cx="3566160" cy="32004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3375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수식 템플릿 선택/생성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384048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입력: 통합 데이터 + 20만줄 도메인 지식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출력: {company_analysis, modules, bom_structure, formulas}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475488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37760" y="10058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4: 테넌트 자동 생성 (12단계)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937760" y="14173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5029200" y="14630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25" name="Text 23"/>
          <p:cNvSpPr/>
          <p:nvPr/>
        </p:nvSpPr>
        <p:spPr>
          <a:xfrm>
            <a:off x="5029200" y="14630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4-1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5577840" y="14173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→ 테넌트 코드 자동 생성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937760" y="18745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5029200" y="19202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29" name="Text 27"/>
          <p:cNvSpPr/>
          <p:nvPr/>
        </p:nvSpPr>
        <p:spPr>
          <a:xfrm>
            <a:off x="5029200" y="19202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4-2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5577840" y="18745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레코드 생성 (status=trial)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937760" y="23317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2" name="Shape 30"/>
          <p:cNvSpPr/>
          <p:nvPr/>
        </p:nvSpPr>
        <p:spPr>
          <a:xfrm>
            <a:off x="5029200" y="23774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33" name="Text 31"/>
          <p:cNvSpPr/>
          <p:nvPr/>
        </p:nvSpPr>
        <p:spPr>
          <a:xfrm>
            <a:off x="5029200" y="23774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4-3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5577840" y="23317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글로벌 메뉴 → 테넌트 메뉴 계층 복제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937760" y="27889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5029200" y="28346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37" name="Text 35"/>
          <p:cNvSpPr/>
          <p:nvPr/>
        </p:nvSpPr>
        <p:spPr>
          <a:xfrm>
            <a:off x="5029200" y="28346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4-4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5577840" y="27889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사용자 + 역할 + 권한 자동 설정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937760" y="3246120"/>
            <a:ext cx="3566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0" name="Shape 38"/>
          <p:cNvSpPr/>
          <p:nvPr/>
        </p:nvSpPr>
        <p:spPr>
          <a:xfrm>
            <a:off x="5029200" y="3291840"/>
            <a:ext cx="411480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41" name="Text 39"/>
          <p:cNvSpPr/>
          <p:nvPr/>
        </p:nvSpPr>
        <p:spPr>
          <a:xfrm>
            <a:off x="5029200" y="3291840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4-5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5577840" y="32461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 4 Step 실행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937760" y="3794760"/>
            <a:ext cx="3566160" cy="640080"/>
          </a:xfrm>
          <a:prstGeom prst="roundRect">
            <a:avLst>
              <a:gd name="adj" fmla="val 7143"/>
            </a:avLst>
          </a:prstGeom>
          <a:solidFill>
            <a:srgbClr val="0D1B2A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0" y="379476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Bootstrap 4 Steps (멱등성 보장)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CapabilityProfiles → Categories → Settings → ApprovalForms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6" name="Text 4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22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 5: 동적 커스터마이징 + 독창적 기술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27432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960120"/>
            <a:ext cx="1920240" cy="365760"/>
          </a:xfrm>
          <a:prstGeom prst="roundRect">
            <a:avLst>
              <a:gd name="adj" fmla="val 12500"/>
            </a:avLst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320040" y="9601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3계층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6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item_pages → sections → fields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display_condition JSON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수준 조건부 렌더링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46888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14600" y="960120"/>
            <a:ext cx="1920240" cy="365760"/>
          </a:xfrm>
          <a:prstGeom prst="roundRect">
            <a:avLst>
              <a:gd name="adj" fmla="val 12500"/>
            </a:avLst>
          </a:prstGeom>
          <a:solidFill>
            <a:srgbClr val="2196F3"/>
          </a:solidFill>
          <a:ln/>
        </p:spPr>
      </p:sp>
      <p:sp>
        <p:nvSpPr>
          <p:cNvPr id="12" name="Text 10"/>
          <p:cNvSpPr/>
          <p:nvPr/>
        </p:nvSpPr>
        <p:spPr>
          <a:xfrm>
            <a:off x="2514600" y="9601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전역/테넌트 오버레이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56032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SettingFieldDef (불변)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TenantFieldSetting (가변)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buildEffectiveRow() 합성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09160" y="960120"/>
            <a:ext cx="1920240" cy="365760"/>
          </a:xfrm>
          <a:prstGeom prst="roundRect">
            <a:avLst>
              <a:gd name="adj" fmla="val 12500"/>
            </a:avLst>
          </a:prstGeom>
          <a:solidFill>
            <a:srgbClr val="FF9800"/>
          </a:solidFill>
          <a:ln/>
        </p:spPr>
      </p:sp>
      <p:sp>
        <p:nvSpPr>
          <p:cNvPr id="16" name="Text 14"/>
          <p:cNvSpPr/>
          <p:nvPr/>
        </p:nvSpPr>
        <p:spPr>
          <a:xfrm>
            <a:off x="4709160" y="9601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Factory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5488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class_exists("Tenant{id}")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 존재만으로 자동 발견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DB/설정파일 불필요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858000" y="914400"/>
            <a:ext cx="2011680" cy="2377440"/>
          </a:xfrm>
          <a:prstGeom prst="roundRect">
            <a:avLst>
              <a:gd name="adj" fmla="val 4545"/>
            </a:avLst>
          </a:prstGeom>
          <a:solidFill>
            <a:srgbClr val="F5F5F5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03720" y="960120"/>
            <a:ext cx="1920240" cy="365760"/>
          </a:xfrm>
          <a:prstGeom prst="roundRect">
            <a:avLst>
              <a:gd name="adj" fmla="val 12500"/>
            </a:avLst>
          </a:prstGeom>
          <a:solidFill>
            <a:srgbClr val="D32F2F"/>
          </a:solidFill>
          <a:ln/>
        </p:spPr>
      </p:sp>
      <p:sp>
        <p:nvSpPr>
          <p:cNvPr id="20" name="Text 18"/>
          <p:cNvSpPr/>
          <p:nvPr/>
        </p:nvSpPr>
        <p:spPr>
          <a:xfrm>
            <a:off x="6903720" y="9601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행 수준 자동 격리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949440" y="1463040"/>
            <a:ext cx="1828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BelongsToTenant trait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267개 모델 전체 적용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개발자 실수 아키텍처 차단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57200" y="3520440"/>
            <a:ext cx="8229600" cy="1051560"/>
          </a:xfrm>
          <a:prstGeom prst="roundRect">
            <a:avLst>
              <a:gd name="adj" fmla="val 6957"/>
            </a:avLst>
          </a:prstGeom>
          <a:solidFill>
            <a:srgbClr val="0D1B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566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선행기술 대비 차별점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40080" y="38404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651760" y="38404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젠소프트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4663440" y="38404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이카운트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675120" y="384048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40080" y="40233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업종특화 BOM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2651760" y="40233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범용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4663440" y="40233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없음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6675120" y="402336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 파이프라인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40080" y="42062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2651760" y="42062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스키마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4663440" y="42062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필드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675120" y="42062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3계층+조건부 렌더링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640080" y="43891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핸들러 라우팅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2651760" y="43891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없음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4663440" y="43891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없음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6675120" y="43891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(38줄)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1" name="Text 3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2" name="Text 4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22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구성 요소 + 청구항 초안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F0FAF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구성 요소 (8개)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137160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371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복수 채널 로우데이터 수집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40080" y="173736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73736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데이터 전처리 및 정규화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10312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10312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AI 기반 업종/공정 패턴 도출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40080" y="246888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46888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테넌트 코드 자동 생성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283464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283464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레시피 기반 단계별 초기화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0080" y="320040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2004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동적 필드 자동 구성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0080" y="356616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56616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수식 엔진 자동 라우팅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0080" y="3931920"/>
            <a:ext cx="356616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393192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행 수준 데이터 자동 격리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754880" y="914400"/>
            <a:ext cx="3931920" cy="3657600"/>
          </a:xfrm>
          <a:prstGeom prst="roundRect">
            <a:avLst>
              <a:gd name="adj" fmla="val 2500"/>
            </a:avLst>
          </a:prstGeom>
          <a:solidFill>
            <a:srgbClr val="0D1B2A"/>
          </a:solidFill>
          <a:ln/>
        </p:spPr>
      </p:sp>
      <p:sp>
        <p:nvSpPr>
          <p:cNvPr id="25" name="Text 23"/>
          <p:cNvSpPr/>
          <p:nvPr/>
        </p:nvSpPr>
        <p:spPr>
          <a:xfrm>
            <a:off x="4937760" y="10058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 초안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37760" y="1371600"/>
            <a:ext cx="35661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독립항 1 (플랫폼 방법특허)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복수 채널 비대면 데이터 수집
(b) 정규화하여 통합 분석 입력 생성
(c) AI로 업종/규모/공정 패턴 도출
(d) 레시피 기반 시스템 자동 초기화
(e) 동적 필드+행 수준 격리 자동 적용
</a:t>
            </a:r>
            <a:pPr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독립항 2 (역방향 AI 동적 설문)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AI가 업무 방식 질문 제시
(b) 응답 실시간 분석 &gt; 후속 질문 생성
(c) 업무 프로세스 모델 자동 도출
(d) ERP/MES 설정으로 자동 변환
</a:t>
            </a:r>
            <a:pPr indent="0" marL="0">
              <a:buNone/>
            </a:pPr>
            <a:endParaRPr lang="en-US" sz="900" dirty="0"/>
          </a:p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종속항 8개: 한글 초성 코드, 멱등성,</a:t>
            </a:r>
            <a:endParaRPr lang="en-US" sz="900" dirty="0"/>
          </a:p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3계층 필드, 오버레이, Zero-Config 등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8" name="Text 2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22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증빙 코드 및 문서 (Section 1)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파일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754880" y="91440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규모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669280" y="9144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역할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57200" y="1280160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1280160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TenantBootstrapper.php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754880" y="1280160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56줄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669280" y="1280160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파이프라인 오케스트레이터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57200" y="1581912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1581912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RecipeRegistry.php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754880" y="1581912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40줄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669280" y="1581912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레시피 &gt; Step 매핑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57200" y="1883664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1883664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RegisterService.php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754880" y="1883664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154줄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669280" y="1883664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12단계 온보딩 시퀀스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57200" y="2185416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2185416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MenuBootstrapService.php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754880" y="2185416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291줄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669280" y="2185416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글로벌 &gt; 테넌트 계층 복제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7200" y="2487168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2487168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TenantCodeGenerator.php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754880" y="2487168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114줄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669280" y="2487168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한글 초성 알고리즘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57200" y="2788920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548640" y="2788920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TenantFieldSettingService.php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754880" y="2788920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212줄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669280" y="2788920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전역/테넌트 오버레이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57200" y="3090672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5" name="Text 33"/>
          <p:cNvSpPr/>
          <p:nvPr/>
        </p:nvSpPr>
        <p:spPr>
          <a:xfrm>
            <a:off x="548640" y="3090672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FormulaHandlerFactory.php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4754880" y="3090672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38줄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669280" y="3090672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발견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57200" y="3392424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548640" y="3392424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InterviewScenarioService.php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4754880" y="3392424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732줄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669280" y="3392424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설문 온보딩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57200" y="3694176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43" name="Text 41"/>
          <p:cNvSpPr/>
          <p:nvPr/>
        </p:nvSpPr>
        <p:spPr>
          <a:xfrm>
            <a:off x="548640" y="3694176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FormulaEvaluatorService.php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4754880" y="3694176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1,948줄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669280" y="3694176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 BOM 수식 엔진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457200" y="3995928"/>
            <a:ext cx="822960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548640" y="3995928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BendingInfoBuilder.php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4754880" y="3995928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1,171줄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5669280" y="3995928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최적 배분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457200" y="4297680"/>
            <a:ext cx="8229600" cy="301752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51" name="Text 49"/>
          <p:cNvSpPr/>
          <p:nvPr/>
        </p:nvSpPr>
        <p:spPr>
          <a:xfrm>
            <a:off x="548640" y="4297680"/>
            <a:ext cx="41148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Tenant287/FormulaHandler.php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4754880" y="4297680"/>
            <a:ext cx="8229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1,163줄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5669280" y="4297680"/>
            <a:ext cx="27432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경동기업 전용 견적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457200" y="4572000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합계: 5,919줄 (핵심 알고리즘) + 20만줄 도메인 문서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56" name="Text 54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22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15544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 / To-Be 수치 대조표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828800" y="21945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수작업 vs SAM 자동화 — 7개 영역 정량 비교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2834640"/>
            <a:ext cx="2743200" cy="36576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22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업무 + 생산 공정 비교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업무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55448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246888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338328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548640" y="160020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160020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1건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554480" y="160020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3~5시간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2468880" y="160020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5~10초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383280" y="160020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1,800x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48640" y="210312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1031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오류율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554480" y="21031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15건+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468880" y="21031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383280" y="210312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48640" y="260604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260604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입력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554480" y="260604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30분/항목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468880" y="260604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383280" y="260604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무한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48640" y="310896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10896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조회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554480" y="310896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5~10분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2468880" y="310896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0.1초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383280" y="310896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3,000x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75488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 공정 (절곡)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93776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585216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676656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7680960" y="1325880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개선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4846320" y="160020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4937760" y="160020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계산 오류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852160" y="160020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50건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766560" y="160020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680960" y="160020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846320" y="210312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4937760" y="21031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생성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852160" y="21031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30분/건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6766560" y="210312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즉시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7680960" y="210312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무한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846320" y="260604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4937760" y="260604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절재 낭비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5852160" y="260604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15~20%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6766560" y="260604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미만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7680960" y="260604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3~4x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4846320" y="3108960"/>
            <a:ext cx="3749040" cy="41148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4937760" y="310896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지시서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5852160" y="310896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수기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6766560" y="3108960"/>
            <a:ext cx="914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7680960" y="3108960"/>
            <a:ext cx="822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무한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59" name="Text 57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60" name="Text 58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비용 절감 효과 (업체 1개사 기준)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비용 항목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2560320" y="9144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 (기존)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749040" y="9144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 (SAM)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937760" y="91440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절감액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126480" y="91440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비율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1325880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/>
        </p:spPr>
      </p:sp>
      <p:sp>
        <p:nvSpPr>
          <p:cNvPr id="13" name="Shape 11"/>
          <p:cNvSpPr/>
          <p:nvPr/>
        </p:nvSpPr>
        <p:spPr>
          <a:xfrm>
            <a:off x="502920" y="1399032"/>
            <a:ext cx="73152" cy="310896"/>
          </a:xfrm>
          <a:prstGeom prst="roundRect">
            <a:avLst>
              <a:gd name="adj" fmla="val 25000"/>
            </a:avLst>
          </a:prstGeom>
          <a:solidFill>
            <a:srgbClr val="4CAF50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132588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인건비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560320" y="13258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3,750만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749040" y="13258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~0원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60" y="13258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3,750만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17920" y="1417320"/>
            <a:ext cx="1053389" cy="274320"/>
          </a:xfrm>
          <a:prstGeom prst="roundRect">
            <a:avLst>
              <a:gd name="adj" fmla="val 13333"/>
            </a:avLst>
          </a:prstGeom>
          <a:solidFill>
            <a:srgbClr val="4CAF50"/>
          </a:solidFill>
          <a:ln/>
        </p:spPr>
      </p:sp>
      <p:sp>
        <p:nvSpPr>
          <p:cNvPr id="19" name="Text 17"/>
          <p:cNvSpPr/>
          <p:nvPr/>
        </p:nvSpPr>
        <p:spPr>
          <a:xfrm>
            <a:off x="7362749" y="14173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48%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57200" y="1874520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" y="1947672"/>
            <a:ext cx="73152" cy="310896"/>
          </a:xfrm>
          <a:prstGeom prst="roundRect">
            <a:avLst>
              <a:gd name="adj" fmla="val 25000"/>
            </a:avLst>
          </a:prstGeom>
          <a:solidFill>
            <a:srgbClr val="2196F3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8745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절재 낭비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560320" y="187452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2,400만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749040" y="187452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937760" y="187452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1,800만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17920" y="1965960"/>
            <a:ext cx="504749" cy="274320"/>
          </a:xfrm>
          <a:prstGeom prst="roundRect">
            <a:avLst>
              <a:gd name="adj" fmla="val 13333"/>
            </a:avLst>
          </a:prstGeom>
          <a:solidFill>
            <a:srgbClr val="2196F3"/>
          </a:solidFill>
          <a:ln/>
        </p:spPr>
      </p:sp>
      <p:sp>
        <p:nvSpPr>
          <p:cNvPr id="27" name="Text 25"/>
          <p:cNvSpPr/>
          <p:nvPr/>
        </p:nvSpPr>
        <p:spPr>
          <a:xfrm>
            <a:off x="6814109" y="1965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23%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" y="2423160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/>
        </p:spPr>
      </p:sp>
      <p:sp>
        <p:nvSpPr>
          <p:cNvPr id="29" name="Shape 27"/>
          <p:cNvSpPr/>
          <p:nvPr/>
        </p:nvSpPr>
        <p:spPr>
          <a:xfrm>
            <a:off x="502920" y="2496312"/>
            <a:ext cx="73152" cy="310896"/>
          </a:xfrm>
          <a:prstGeom prst="roundRect">
            <a:avLst>
              <a:gd name="adj" fmla="val 25000"/>
            </a:avLst>
          </a:prstGeom>
          <a:solidFill>
            <a:srgbClr val="FF9800"/>
          </a:solidFill>
          <a:ln/>
        </p:spPr>
      </p:sp>
      <p:sp>
        <p:nvSpPr>
          <p:cNvPr id="30" name="Text 28"/>
          <p:cNvSpPr/>
          <p:nvPr/>
        </p:nvSpPr>
        <p:spPr>
          <a:xfrm>
            <a:off x="685800" y="24231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관리 인건비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560320" y="24231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1,200만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749040" y="24231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~0원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937760" y="242316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1,200만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217920" y="2514600"/>
            <a:ext cx="329184" cy="274320"/>
          </a:xfrm>
          <a:prstGeom prst="roundRect">
            <a:avLst>
              <a:gd name="adj" fmla="val 13333"/>
            </a:avLst>
          </a:prstGeom>
          <a:solidFill>
            <a:srgbClr val="FF9800"/>
          </a:solidFill>
          <a:ln/>
        </p:spPr>
      </p:sp>
      <p:sp>
        <p:nvSpPr>
          <p:cNvPr id="35" name="Text 33"/>
          <p:cNvSpPr/>
          <p:nvPr/>
        </p:nvSpPr>
        <p:spPr>
          <a:xfrm>
            <a:off x="6638544" y="25146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57200" y="2971800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37" name="Shape 35"/>
          <p:cNvSpPr/>
          <p:nvPr/>
        </p:nvSpPr>
        <p:spPr>
          <a:xfrm>
            <a:off x="502920" y="3044952"/>
            <a:ext cx="73152" cy="310896"/>
          </a:xfrm>
          <a:prstGeom prst="roundRect">
            <a:avLst>
              <a:gd name="adj" fmla="val 25000"/>
            </a:avLst>
          </a:prstGeom>
          <a:solidFill>
            <a:srgbClr val="D32F2F"/>
          </a:solidFill>
          <a:ln/>
        </p:spPr>
      </p:sp>
      <p:sp>
        <p:nvSpPr>
          <p:cNvPr id="38" name="Text 36"/>
          <p:cNvSpPr/>
          <p:nvPr/>
        </p:nvSpPr>
        <p:spPr>
          <a:xfrm>
            <a:off x="685800" y="29718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오류 재작업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2560320" y="297180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3749040" y="297180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0원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937760" y="297180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600만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217920" y="3063240"/>
            <a:ext cx="175565" cy="274320"/>
          </a:xfrm>
          <a:prstGeom prst="roundRect">
            <a:avLst>
              <a:gd name="adj" fmla="val 20833"/>
            </a:avLst>
          </a:prstGeom>
          <a:solidFill>
            <a:srgbClr val="D32F2F"/>
          </a:solidFill>
          <a:ln/>
        </p:spPr>
      </p:sp>
      <p:sp>
        <p:nvSpPr>
          <p:cNvPr id="43" name="Text 41"/>
          <p:cNvSpPr/>
          <p:nvPr/>
        </p:nvSpPr>
        <p:spPr>
          <a:xfrm>
            <a:off x="6484925" y="3063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457200" y="3520440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/>
        </p:spPr>
      </p:sp>
      <p:sp>
        <p:nvSpPr>
          <p:cNvPr id="45" name="Shape 43"/>
          <p:cNvSpPr/>
          <p:nvPr/>
        </p:nvSpPr>
        <p:spPr>
          <a:xfrm>
            <a:off x="502920" y="3593592"/>
            <a:ext cx="73152" cy="310896"/>
          </a:xfrm>
          <a:prstGeom prst="roundRect">
            <a:avLst>
              <a:gd name="adj" fmla="val 25000"/>
            </a:avLst>
          </a:prstGeom>
          <a:solidFill>
            <a:srgbClr val="9C27B0"/>
          </a:solidFill>
          <a:ln/>
        </p:spPr>
      </p:sp>
      <p:sp>
        <p:nvSpPr>
          <p:cNvPr id="46" name="Text 44"/>
          <p:cNvSpPr/>
          <p:nvPr/>
        </p:nvSpPr>
        <p:spPr>
          <a:xfrm>
            <a:off x="685800" y="35204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서류 관리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256032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480만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374904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~0원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493776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480만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217920" y="3611880"/>
            <a:ext cx="131674" cy="274320"/>
          </a:xfrm>
          <a:prstGeom prst="roundRect">
            <a:avLst>
              <a:gd name="adj" fmla="val 27778"/>
            </a:avLst>
          </a:prstGeom>
          <a:solidFill>
            <a:srgbClr val="9C27B0"/>
          </a:solidFill>
          <a:ln/>
        </p:spPr>
      </p:sp>
      <p:sp>
        <p:nvSpPr>
          <p:cNvPr id="51" name="Text 49"/>
          <p:cNvSpPr/>
          <p:nvPr/>
        </p:nvSpPr>
        <p:spPr>
          <a:xfrm>
            <a:off x="6441034" y="3611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6%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457200" y="4206240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0D1B2A"/>
          </a:solidFill>
          <a:ln/>
        </p:spPr>
      </p:sp>
      <p:sp>
        <p:nvSpPr>
          <p:cNvPr id="53" name="Text 51"/>
          <p:cNvSpPr/>
          <p:nvPr/>
        </p:nvSpPr>
        <p:spPr>
          <a:xfrm>
            <a:off x="640080" y="42062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절감 합계  </a:t>
            </a:r>
            <a:pPr algn="ctr" indent="0" marL="0">
              <a:buNone/>
            </a:pPr>
            <a:r>
              <a:rPr lang="en-US" sz="2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7,830만원/년</a:t>
            </a:r>
            <a:pPr algn="ctr" indent="0" marL="0">
              <a:buNone/>
            </a:pPr>
            <a:r>
              <a:rPr lang="en-US" sz="11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(8,430만 &gt; 600만)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55" name="Text 53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56" name="Text 5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22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 단축 효과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신규 도입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D32F2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As-Is: 217일 (7개월)   |   방문 7일 + 분석 30일 + 커스터마이징 120일 + 이관 30일 + 안정화 30일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828800"/>
            <a:ext cx="274320" cy="457200"/>
          </a:xfrm>
          <a:prstGeom prst="roundRect">
            <a:avLst>
              <a:gd name="adj" fmla="val 20000"/>
            </a:avLst>
          </a:prstGeom>
          <a:solidFill>
            <a:srgbClr val="4CAF50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18288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To-Be: 7일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743200" y="18288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31배 단축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25603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견적서 1건 작성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9260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D32F2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9260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As-Is: 220분 (3시간 40분)   |   도면 15분 + 규격변환 20분 + BOM전개 60분 + 단가검색 30분 + 검증 45분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57200" y="3474720"/>
            <a:ext cx="91440" cy="457200"/>
          </a:xfrm>
          <a:prstGeom prst="roundRect">
            <a:avLst>
              <a:gd name="adj" fmla="val 20000"/>
            </a:avLst>
          </a:prstGeom>
          <a:solidFill>
            <a:srgbClr val="4CAF50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To-Be: 10초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560320" y="34747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1,800배 단축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420624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F0FAF0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206240"/>
            <a:ext cx="7863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실증: 경동기업(Tenant 287) 2025-12~ 운영  |  주일기업(Tenant 1) 2025-09~ 운영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22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확장 가능성 — 범용성 입증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변리사 합의: 특허 범위를 블라인드/스크린에 한정하지 않고 업종 범용적으로 설계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74320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0040" y="1234440"/>
            <a:ext cx="1508760" cy="365760"/>
          </a:xfrm>
          <a:prstGeom prst="roundRect">
            <a:avLst>
              <a:gd name="adj" fmla="val 12500"/>
            </a:avLst>
          </a:prstGeom>
          <a:solidFill>
            <a:srgbClr val="4CAF5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12344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가구 제조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수식 엔진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자동화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65760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핸들러 1개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2029968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75688" y="1234440"/>
            <a:ext cx="1508760" cy="365760"/>
          </a:xfrm>
          <a:prstGeom prst="roundRect">
            <a:avLst>
              <a:gd name="adj" fmla="val 12500"/>
            </a:avLst>
          </a:prstGeom>
          <a:solidFill>
            <a:srgbClr val="2196F3"/>
          </a:solidFill>
          <a:ln/>
        </p:spPr>
      </p:sp>
      <p:sp>
        <p:nvSpPr>
          <p:cNvPr id="14" name="Text 12"/>
          <p:cNvSpPr/>
          <p:nvPr/>
        </p:nvSpPr>
        <p:spPr>
          <a:xfrm>
            <a:off x="2075688" y="12344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철강 가공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121408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배분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121408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규격 테이블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3785616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31336" y="1234440"/>
            <a:ext cx="1508760" cy="365760"/>
          </a:xfrm>
          <a:prstGeom prst="roundRect">
            <a:avLst>
              <a:gd name="adj" fmla="val 12500"/>
            </a:avLst>
          </a:prstGeom>
          <a:solidFill>
            <a:srgbClr val="FF9800"/>
          </a:solidFill>
          <a:ln/>
        </p:spPr>
      </p:sp>
      <p:sp>
        <p:nvSpPr>
          <p:cNvPr id="19" name="Text 17"/>
          <p:cNvSpPr/>
          <p:nvPr/>
        </p:nvSpPr>
        <p:spPr>
          <a:xfrm>
            <a:off x="3831336" y="12344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시공업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77056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&gt; 공정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&gt; 실적신고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877056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유형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5541264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9C27B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586984" y="1234440"/>
            <a:ext cx="1508760" cy="365760"/>
          </a:xfrm>
          <a:prstGeom prst="roundRect">
            <a:avLst>
              <a:gd name="adj" fmla="val 12500"/>
            </a:avLst>
          </a:prstGeom>
          <a:solidFill>
            <a:srgbClr val="9C27B0"/>
          </a:solidFill>
          <a:ln/>
        </p:spPr>
      </p:sp>
      <p:sp>
        <p:nvSpPr>
          <p:cNvPr id="24" name="Text 22"/>
          <p:cNvSpPr/>
          <p:nvPr/>
        </p:nvSpPr>
        <p:spPr>
          <a:xfrm>
            <a:off x="5586984" y="12344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유통업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32704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 &gt; 발주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입출고 &gt; 정산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632704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워크플로우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7296912" y="1188720"/>
            <a:ext cx="1600200" cy="2286000"/>
          </a:xfrm>
          <a:prstGeom prst="roundRect">
            <a:avLst>
              <a:gd name="adj" fmla="val 5714"/>
            </a:avLst>
          </a:prstGeom>
          <a:solidFill>
            <a:srgbClr val="F5F5F5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42632" y="1234440"/>
            <a:ext cx="1508760" cy="365760"/>
          </a:xfrm>
          <a:prstGeom prst="roundRect">
            <a:avLst>
              <a:gd name="adj" fmla="val 12500"/>
            </a:avLst>
          </a:prstGeom>
          <a:solidFill>
            <a:srgbClr val="D32F2F"/>
          </a:solidFill>
          <a:ln/>
        </p:spPr>
      </p:sp>
      <p:sp>
        <p:nvSpPr>
          <p:cNvPr id="29" name="Text 27"/>
          <p:cNvSpPr/>
          <p:nvPr/>
        </p:nvSpPr>
        <p:spPr>
          <a:xfrm>
            <a:off x="7342632" y="12344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식품 제조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388352" y="1691640"/>
            <a:ext cx="1417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계산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품질관리 LOT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388352" y="246888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추가 개발:
</a:t>
            </a:r>
            <a:pPr algn="ct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레시피 BOM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457200" y="374904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0D1B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0080" y="374904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확장의 기술적 근거
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Factory  |  동적 필드 3계층  |  전역/테넌트 오버레이  |  레시피 부트스트래핑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5" name="Text 33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22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시스템 규모 — 실증 데이터 (2026-03-20 기준)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05156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267개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57200" y="1645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Eloquent 모델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91840" y="9144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91840" y="105156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551개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291840" y="1645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마이그레이션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9144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105156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1,327개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126480" y="16459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라우트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237744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9C27B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5146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332개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 클래스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291840" y="237744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D32F2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0" y="25146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591개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3291840" y="31089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Blade 뷰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126480" y="237744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5F5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26480" y="25146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20만줄+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6126480" y="31089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도메인 문서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931920"/>
            <a:ext cx="8229600" cy="685800"/>
          </a:xfrm>
          <a:prstGeom prst="roundRect">
            <a:avLst>
              <a:gd name="adj" fmla="val 10667"/>
            </a:avLst>
          </a:prstGeom>
          <a:solidFill>
            <a:srgbClr val="0D1B2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3931920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알고리즘:  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 1,948줄 | BendingInfoBuilder 1,171줄 | Tenant287 Handler 1,163줄 | 합계 5,919줄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22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828800" y="155448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프롬프트 엔지니어링 아키텍처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828800" y="21945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프롬프트 + 45 Skills + 12 Agents + 도메인 지식 베이스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0" y="2834640"/>
            <a:ext cx="2743200" cy="36576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22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프롬프트 아키텍처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051560"/>
            <a:ext cx="502920" cy="50292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051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80160" y="9601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전역 규칙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80160" y="1280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CLAUDE.md (전역)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383280" y="10058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~800줄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0" y="1005840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멀티테넌시 인증, 보안 정책, AI 트리거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40080" y="1828800"/>
            <a:ext cx="786384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1965960"/>
            <a:ext cx="502920" cy="50292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1965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63040" y="18745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루트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463040" y="21945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sam/CLAUDE.md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66160" y="19202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~1,085줄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754880" y="192024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푸시 정책, DB 아키텍처, 에이전트/스킬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822960" y="2743200"/>
            <a:ext cx="749808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2880360"/>
            <a:ext cx="502920" cy="50292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2" name="Text 20"/>
          <p:cNvSpPr/>
          <p:nvPr/>
        </p:nvSpPr>
        <p:spPr>
          <a:xfrm>
            <a:off x="960120" y="2880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645920" y="27889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서비스별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645920" y="31089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mng/ + api/ CLAUDE.md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3749040" y="28346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~650줄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937760" y="283464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HTMX, Docker 명령, Service-First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1005840" y="3657600"/>
            <a:ext cx="7132320" cy="777240"/>
          </a:xfrm>
          <a:prstGeom prst="roundRect">
            <a:avLst>
              <a:gd name="adj" fmla="val 9412"/>
            </a:avLst>
          </a:prstGeom>
          <a:solidFill>
            <a:srgbClr val="F5F5F5"/>
          </a:solidFill>
          <a:ln w="12700">
            <a:solidFill>
              <a:srgbClr val="9C27B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" y="3794760"/>
            <a:ext cx="502920" cy="502920"/>
          </a:xfrm>
          <a:prstGeom prst="ellipse">
            <a:avLst/>
          </a:prstGeom>
          <a:solidFill>
            <a:srgbClr val="9C27B0"/>
          </a:solidFill>
          <a:ln/>
        </p:spPr>
      </p:sp>
      <p:sp>
        <p:nvSpPr>
          <p:cNvPr id="29" name="Text 27"/>
          <p:cNvSpPr/>
          <p:nvPr/>
        </p:nvSpPr>
        <p:spPr>
          <a:xfrm>
            <a:off x="1143000" y="37947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828800" y="370332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저장소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828800" y="40233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docs/ (20만줄+)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3931920" y="3749040"/>
            <a:ext cx="1097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20만줄+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120640" y="3749040"/>
            <a:ext cx="2560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비즈니스 규칙, 스펙, 기능 문서, 가이드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57200" y="4617720"/>
            <a:ext cx="8229600" cy="274320"/>
          </a:xfrm>
          <a:prstGeom prst="roundRect">
            <a:avLst>
              <a:gd name="adj" fmla="val 13333"/>
            </a:avLst>
          </a:prstGeom>
          <a:solidFill>
            <a:srgbClr val="FFF3E0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461772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일반 AI: 단일 프롬프트 (수십줄)    SAM: 4계층 상속 + 조건부 트리거 (3,000줄 규칙 + 20만줄 지식)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22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자연어 트리거 기반 자동화 시스템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6350">
            <a:solidFill>
              <a:srgbClr val="4CA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987552"/>
            <a:ext cx="1645920" cy="310896"/>
          </a:xfrm>
          <a:prstGeom prst="roundRect">
            <a:avLst>
              <a:gd name="adj" fmla="val 11765"/>
            </a:avLst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987552"/>
            <a:ext cx="1645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개발서버 푸시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2468880" y="91440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저장소 status &gt; 커밋 &gt; push develop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89520" y="10058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12단계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57200" y="146304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6350">
            <a:solidFill>
              <a:srgbClr val="2196F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1536192"/>
            <a:ext cx="1645920" cy="310896"/>
          </a:xfrm>
          <a:prstGeom prst="roundRect">
            <a:avLst>
              <a:gd name="adj" fmla="val 11765"/>
            </a:avLst>
          </a:prstGeom>
          <a:solidFill>
            <a:srgbClr val="2196F3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1536192"/>
            <a:ext cx="1645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운영서버 푸시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468880" y="14630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push &gt; 커밋목록 &gt; 승인 &gt; cherry-pick &gt; main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589520" y="15544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10단계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57200" y="2011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6350">
            <a:solidFill>
              <a:srgbClr val="FF98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2084832"/>
            <a:ext cx="1645920" cy="310896"/>
          </a:xfrm>
          <a:prstGeom prst="roundRect">
            <a:avLst>
              <a:gd name="adj" fmla="val 11765"/>
            </a:avLst>
          </a:prstGeom>
          <a:solidFill>
            <a:srgbClr val="FF9800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2084832"/>
            <a:ext cx="1645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이관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2468880" y="20116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4가지 이관 워크플로우 메뉴 &gt; 선택 실행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589520" y="21031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가변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457200" y="256032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6350">
            <a:solidFill>
              <a:srgbClr val="9C27B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8640" y="2633472"/>
            <a:ext cx="1645920" cy="310896"/>
          </a:xfrm>
          <a:prstGeom prst="roundRect">
            <a:avLst>
              <a:gd name="adj" fmla="val 11765"/>
            </a:avLst>
          </a:prstGeom>
          <a:solidFill>
            <a:srgbClr val="9C27B0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2633472"/>
            <a:ext cx="1645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커밋 시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2468880" y="25603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자동으로 develop + main 양쪽 push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589520" y="26517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5단계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7200" y="310896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6350">
            <a:solidFill>
              <a:srgbClr val="D32F2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8640" y="3182112"/>
            <a:ext cx="1645920" cy="310896"/>
          </a:xfrm>
          <a:prstGeom prst="roundRect">
            <a:avLst>
              <a:gd name="adj" fmla="val 11765"/>
            </a:avLst>
          </a:prstGeom>
          <a:solidFill>
            <a:srgbClr val="D32F2F"/>
          </a:solidFill>
          <a:ln/>
        </p:spPr>
      </p:sp>
      <p:sp>
        <p:nvSpPr>
          <p:cNvPr id="28" name="Text 26"/>
          <p:cNvSpPr/>
          <p:nvPr/>
        </p:nvSpPr>
        <p:spPr>
          <a:xfrm>
            <a:off x="548640" y="3182112"/>
            <a:ext cx="1645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호출 코드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2468880" y="31089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화이트리스트 확인 &gt; 없으면 추가 안내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589520" y="32004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457200" y="365760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6350">
            <a:solidFill>
              <a:srgbClr val="0D1B2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" y="3730752"/>
            <a:ext cx="1645920" cy="310896"/>
          </a:xfrm>
          <a:prstGeom prst="roundRect">
            <a:avLst>
              <a:gd name="adj" fmla="val 11765"/>
            </a:avLst>
          </a:prstGeom>
          <a:solidFill>
            <a:srgbClr val="0D1B2A"/>
          </a:solidFill>
          <a:ln/>
        </p:spPr>
      </p:sp>
      <p:sp>
        <p:nvSpPr>
          <p:cNvPr id="33" name="Text 31"/>
          <p:cNvSpPr/>
          <p:nvPr/>
        </p:nvSpPr>
        <p:spPr>
          <a:xfrm>
            <a:off x="548640" y="3730752"/>
            <a:ext cx="1645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401/400 오류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2468880" y="365760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토큰 누락 &gt; 만료 &gt; 화이트리스트 순서 진단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589520" y="37490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57200" y="429768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0D1B2A"/>
          </a:solidFill>
          <a:ln/>
        </p:spPr>
      </p:sp>
      <p:sp>
        <p:nvSpPr>
          <p:cNvPr id="37" name="Text 35"/>
          <p:cNvSpPr/>
          <p:nvPr/>
        </p:nvSpPr>
        <p:spPr>
          <a:xfrm>
            <a:off x="640080" y="429768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혁신: </a:t>
            </a:r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"운영서버 푸시"는 git merge가 아닌 cherry-pick으로 이번 세션 커밋만 반영. 미검증 코드 운영 유입을 AI가 차단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9" name="Text 37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22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안전 제어 — 3단계 서버 접근 권한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2026-02-21 실제 사고: Claude가 서버 설정 변경 &gt; 502 Bad Gateway &gt; 이 시스템 도입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2651760" cy="2651760"/>
          </a:xfrm>
          <a:prstGeom prst="roundRect">
            <a:avLst>
              <a:gd name="adj" fmla="val 3448"/>
            </a:avLst>
          </a:prstGeom>
          <a:solidFill>
            <a:srgbClr val="F0FAF0"/>
          </a:solidFill>
          <a:ln w="19050">
            <a:solidFill>
              <a:srgbClr val="4CAF5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88720" y="132588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4CAF50"/>
          </a:solidFill>
          <a:ln/>
        </p:spPr>
      </p:sp>
      <p:sp>
        <p:nvSpPr>
          <p:cNvPr id="9" name="Text 7"/>
          <p:cNvSpPr/>
          <p:nvPr/>
        </p:nvSpPr>
        <p:spPr>
          <a:xfrm>
            <a:off x="118872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읽기 전용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자율 실행 허용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423160"/>
            <a:ext cx="22860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468880"/>
            <a:ext cx="2103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ls, cat, git status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 aux, tail -f log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systemctl status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291840" y="1188720"/>
            <a:ext cx="2651760" cy="2651760"/>
          </a:xfrm>
          <a:prstGeom prst="roundRect">
            <a:avLst>
              <a:gd name="adj" fmla="val 3448"/>
            </a:avLst>
          </a:prstGeom>
          <a:solidFill>
            <a:srgbClr val="FFF3E0"/>
          </a:solidFill>
          <a:ln w="19050">
            <a:solidFill>
              <a:srgbClr val="FF98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132588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F9800"/>
          </a:solidFill>
          <a:ln/>
        </p:spPr>
      </p:sp>
      <p:sp>
        <p:nvSpPr>
          <p:cNvPr id="16" name="Text 14"/>
          <p:cNvSpPr/>
          <p:nvPr/>
        </p:nvSpPr>
        <p:spPr>
          <a:xfrm>
            <a:off x="402336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7472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경미한 변경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7472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사용자 승인 후 실행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474720" y="2423160"/>
            <a:ext cx="22860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3566160" y="2468880"/>
            <a:ext cx="2103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pull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composer install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php artisan migrate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cache:clear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126480" y="1188720"/>
            <a:ext cx="2651760" cy="2651760"/>
          </a:xfrm>
          <a:prstGeom prst="roundRect">
            <a:avLst>
              <a:gd name="adj" fmla="val 3448"/>
            </a:avLst>
          </a:prstGeom>
          <a:solidFill>
            <a:srgbClr val="FFEBEE"/>
          </a:solidFill>
          <a:ln w="19050">
            <a:solidFill>
              <a:srgbClr val="D32F2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0" y="1325880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D32F2F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09360" y="1828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위험한 변경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309360" y="210312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절대 실행 금지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309360" y="2423160"/>
            <a:ext cx="22860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0" y="2468880"/>
            <a:ext cx="2103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 -rf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설정 수정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/etc/ 변경</a:t>
            </a:r>
            <a:endParaRPr lang="en-US" sz="8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DROP, kill -9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" y="402336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0D1B2A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402336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진보성: 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AI 도구(Copilot, Cursor)는 서버 권한 제어 없음. SAM은 자연어로 권한 정의하여 AI 판단력 기반 유연한 분류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22</a:t>
            </a:r>
            <a:endParaRPr lang="en-US" sz="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Skills + 12 Agents 계층 구조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457200" y="914400"/>
            <a:ext cx="3931920" cy="3291840"/>
          </a:xfrm>
          <a:prstGeom prst="roundRect">
            <a:avLst>
              <a:gd name="adj" fmla="val 2778"/>
            </a:avLst>
          </a:prstGeom>
          <a:solidFill>
            <a:srgbClr val="FFF3E0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45개 Skills (/slash 명령)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371600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85800" y="1399032"/>
            <a:ext cx="73152" cy="219456"/>
          </a:xfrm>
          <a:prstGeom prst="roundRect">
            <a:avLst>
              <a:gd name="adj" fmla="val 25000"/>
            </a:avLst>
          </a:prstGeom>
          <a:solidFill>
            <a:srgbClr val="4CAF50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1371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품질 (levnikolaevich)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200400" y="13716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16개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1719072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85800" y="1746504"/>
            <a:ext cx="73152" cy="219456"/>
          </a:xfrm>
          <a:prstGeom prst="roundRect">
            <a:avLst>
              <a:gd name="adj" fmla="val 25000"/>
            </a:avLst>
          </a:prstGeom>
          <a:solidFill>
            <a:srgbClr val="D32F2F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171907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보안 (Trail of Bits)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200400" y="171907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3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2066544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2093976"/>
            <a:ext cx="73152" cy="219456"/>
          </a:xfrm>
          <a:prstGeom prst="roundRect">
            <a:avLst>
              <a:gd name="adj" fmla="val 25000"/>
            </a:avLst>
          </a:prstGeom>
          <a:solidFill>
            <a:srgbClr val="2196F3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206654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문서/프레젠테이션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00400" y="20665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6개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0080" y="2414016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685800" y="2441448"/>
            <a:ext cx="73152" cy="219456"/>
          </a:xfrm>
          <a:prstGeom prst="roundRect">
            <a:avLst>
              <a:gd name="adj" fmla="val 25000"/>
            </a:avLst>
          </a:prstGeom>
          <a:solidFill>
            <a:srgbClr val="9C27B0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241401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분석/시각화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200400" y="24140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C27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40080" y="2761488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685800" y="2788920"/>
            <a:ext cx="73152" cy="219456"/>
          </a:xfrm>
          <a:prstGeom prst="roundRect">
            <a:avLst>
              <a:gd name="adj" fmla="val 25000"/>
            </a:avLst>
          </a:prstGeom>
          <a:solidFill>
            <a:srgbClr val="FF9800"/>
          </a:solidFill>
          <a:ln/>
        </p:spPr>
      </p:sp>
      <p:sp>
        <p:nvSpPr>
          <p:cNvPr id="26" name="Text 24"/>
          <p:cNvSpPr/>
          <p:nvPr/>
        </p:nvSpPr>
        <p:spPr>
          <a:xfrm>
            <a:off x="868680" y="276148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테스트/커버리지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200400" y="276148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40080" y="3108960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3136392"/>
            <a:ext cx="73152" cy="219456"/>
          </a:xfrm>
          <a:prstGeom prst="roundRect">
            <a:avLst>
              <a:gd name="adj" fmla="val 25000"/>
            </a:avLst>
          </a:prstGeom>
          <a:solidFill>
            <a:srgbClr val="0D1B2A"/>
          </a:solidFill>
          <a:ln/>
        </p:spPr>
      </p:sp>
      <p:sp>
        <p:nvSpPr>
          <p:cNvPr id="30" name="Text 28"/>
          <p:cNvSpPr/>
          <p:nvPr/>
        </p:nvSpPr>
        <p:spPr>
          <a:xfrm>
            <a:off x="868680" y="31089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프론트엔드/UI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200400" y="31089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D1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40080" y="3456432"/>
            <a:ext cx="3566160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3483864"/>
            <a:ext cx="73152" cy="219456"/>
          </a:xfrm>
          <a:prstGeom prst="roundRect">
            <a:avLst>
              <a:gd name="adj" fmla="val 25000"/>
            </a:avLst>
          </a:prstGeom>
          <a:solidFill>
            <a:srgbClr val="2E7D32"/>
          </a:solidFill>
          <a:ln/>
        </p:spPr>
      </p:sp>
      <p:sp>
        <p:nvSpPr>
          <p:cNvPr id="34" name="Text 32"/>
          <p:cNvSpPr/>
          <p:nvPr/>
        </p:nvSpPr>
        <p:spPr>
          <a:xfrm>
            <a:off x="868680" y="345643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전용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200400" y="345643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4개+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40080" y="3886200"/>
            <a:ext cx="3566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 출처 통합: Anthropic + Trail of Bits + 커뮤니티 + SAM</a:t>
            </a:r>
            <a:endParaRPr lang="en-US" sz="700" dirty="0"/>
          </a:p>
        </p:txBody>
      </p:sp>
      <p:sp>
        <p:nvSpPr>
          <p:cNvPr id="37" name="Shape 35"/>
          <p:cNvSpPr/>
          <p:nvPr/>
        </p:nvSpPr>
        <p:spPr>
          <a:xfrm>
            <a:off x="4754880" y="914400"/>
            <a:ext cx="3931920" cy="3291840"/>
          </a:xfrm>
          <a:prstGeom prst="roundRect">
            <a:avLst>
              <a:gd name="adj" fmla="val 2778"/>
            </a:avLst>
          </a:prstGeom>
          <a:solidFill>
            <a:srgbClr val="E3F2FD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937760" y="9601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 전문 Agents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4937760" y="1371600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0" y="1371600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laravel-expert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492240" y="1371600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도메인 인지 Laravel 전문가</a:t>
            </a:r>
            <a:endParaRPr lang="en-US" sz="700" dirty="0"/>
          </a:p>
        </p:txBody>
      </p:sp>
      <p:sp>
        <p:nvSpPr>
          <p:cNvPr id="42" name="Shape 40"/>
          <p:cNvSpPr/>
          <p:nvPr/>
        </p:nvSpPr>
        <p:spPr>
          <a:xfrm>
            <a:off x="4937760" y="1682496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5029200" y="1682496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code-reviewer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6492240" y="168249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메모리 학습 코드 리뷰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4937760" y="1993392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5029200" y="1993392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security-auditor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6492240" y="199339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OWASP 10 보안 감사</a:t>
            </a:r>
            <a:endParaRPr lang="en-US" sz="700" dirty="0"/>
          </a:p>
        </p:txBody>
      </p:sp>
      <p:sp>
        <p:nvSpPr>
          <p:cNvPr id="48" name="Shape 46"/>
          <p:cNvSpPr/>
          <p:nvPr/>
        </p:nvSpPr>
        <p:spPr>
          <a:xfrm>
            <a:off x="4937760" y="2304288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5029200" y="2304288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debugger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6492240" y="2304288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에러 근본 원인 분석</a:t>
            </a:r>
            <a:endParaRPr lang="en-US" sz="700" dirty="0"/>
          </a:p>
        </p:txBody>
      </p:sp>
      <p:sp>
        <p:nvSpPr>
          <p:cNvPr id="51" name="Shape 49"/>
          <p:cNvSpPr/>
          <p:nvPr/>
        </p:nvSpPr>
        <p:spPr>
          <a:xfrm>
            <a:off x="4937760" y="2615184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5029200" y="2615184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performance-optimizer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6492240" y="2615184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N+1, 캐싱 최적화</a:t>
            </a:r>
            <a:endParaRPr lang="en-US" sz="700" dirty="0"/>
          </a:p>
        </p:txBody>
      </p:sp>
      <p:sp>
        <p:nvSpPr>
          <p:cNvPr id="54" name="Shape 52"/>
          <p:cNvSpPr/>
          <p:nvPr/>
        </p:nvSpPr>
        <p:spPr>
          <a:xfrm>
            <a:off x="4937760" y="2926080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5029200" y="2926080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refactoring-agent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6492240" y="2926080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SOLID, DRY 위반 제거</a:t>
            </a:r>
            <a:endParaRPr lang="en-US" sz="700" dirty="0"/>
          </a:p>
        </p:txBody>
      </p:sp>
      <p:sp>
        <p:nvSpPr>
          <p:cNvPr id="57" name="Shape 55"/>
          <p:cNvSpPr/>
          <p:nvPr/>
        </p:nvSpPr>
        <p:spPr>
          <a:xfrm>
            <a:off x="4937760" y="3236976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5029200" y="3236976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test-runner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6492240" y="323697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실행 및 분석</a:t>
            </a:r>
            <a:endParaRPr lang="en-US" sz="700" dirty="0"/>
          </a:p>
        </p:txBody>
      </p:sp>
      <p:sp>
        <p:nvSpPr>
          <p:cNvPr id="60" name="Shape 58"/>
          <p:cNvSpPr/>
          <p:nvPr/>
        </p:nvSpPr>
        <p:spPr>
          <a:xfrm>
            <a:off x="4937760" y="3547872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5029200" y="3547872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git-manager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6492240" y="354787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브랜치/커밋/PR 관리</a:t>
            </a:r>
            <a:endParaRPr lang="en-US" sz="700" dirty="0"/>
          </a:p>
        </p:txBody>
      </p:sp>
      <p:sp>
        <p:nvSpPr>
          <p:cNvPr id="63" name="Shape 61"/>
          <p:cNvSpPr/>
          <p:nvPr/>
        </p:nvSpPr>
        <p:spPr>
          <a:xfrm>
            <a:off x="4937760" y="3858768"/>
            <a:ext cx="3566160" cy="25603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5029200" y="3858768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doc-writer</a:t>
            </a:r>
            <a:endParaRPr lang="en-US" sz="800" dirty="0"/>
          </a:p>
        </p:txBody>
      </p:sp>
      <p:sp>
        <p:nvSpPr>
          <p:cNvPr id="65" name="Text 63"/>
          <p:cNvSpPr/>
          <p:nvPr/>
        </p:nvSpPr>
        <p:spPr>
          <a:xfrm>
            <a:off x="6492240" y="3858768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문서, README 작성</a:t>
            </a:r>
            <a:endParaRPr lang="en-US" sz="700" dirty="0"/>
          </a:p>
        </p:txBody>
      </p:sp>
      <p:sp>
        <p:nvSpPr>
          <p:cNvPr id="66" name="Shape 64"/>
          <p:cNvSpPr/>
          <p:nvPr/>
        </p:nvSpPr>
        <p:spPr>
          <a:xfrm>
            <a:off x="4937760" y="3749040"/>
            <a:ext cx="3566160" cy="411480"/>
          </a:xfrm>
          <a:prstGeom prst="roundRect">
            <a:avLst>
              <a:gd name="adj" fmla="val 13333"/>
            </a:avLst>
          </a:prstGeom>
          <a:solidFill>
            <a:srgbClr val="0D1B2A"/>
          </a:solidFill>
          <a:ln/>
        </p:spPr>
      </p:sp>
      <p:sp>
        <p:nvSpPr>
          <p:cNvPr id="67" name="Text 65"/>
          <p:cNvSpPr/>
          <p:nvPr/>
        </p:nvSpPr>
        <p:spPr>
          <a:xfrm>
            <a:off x="5029200" y="374904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2단계 계층: </a:t>
            </a:r>
            <a:pPr indent="0" marL="0">
              <a:buNone/>
            </a:pPr>
            <a:r>
              <a:rPr lang="en-US" sz="8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에이전트가 스킬을 호출하는 구조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69" name="Text 67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70" name="Text 68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22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CAF5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74320"/>
            <a:ext cx="1097280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914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종합 요약 + 다음 단계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31520" y="1417320"/>
            <a:ext cx="2743200" cy="36576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6" name="Shape 3"/>
          <p:cNvSpPr/>
          <p:nvPr/>
        </p:nvSpPr>
        <p:spPr>
          <a:xfrm>
            <a:off x="457200" y="173736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1B2838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17830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1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자동화 흐름도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94360" y="233172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5단계 파이프라인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 구성 요소 8개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청구항 초안 2건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종속항 후보 8개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291840" y="173736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1B2838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29000" y="17830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2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As-Is/To-Be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429000" y="233172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7개 영역 수치 대조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연간 7,830만원 절감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1,800배 단축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확장 5건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126480" y="173736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1B2838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63640" y="17830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문서 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프롬프트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263640" y="233172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4계층 아키텍처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자연어 트리거 8종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L1/L2/L3 안전 제어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Skills+12 Agents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731520" y="3749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다음 단계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31520" y="4114800"/>
            <a:ext cx="7315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변리사 검토 후 청구항 범위 최종 결정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31520" y="4370832"/>
            <a:ext cx="7315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젠소프트 선행기술 분석 + 이카운트 벤치마킹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731520" y="4626864"/>
            <a:ext cx="7315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축1 플랫폼 방법특허 우선 출원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7589520" y="182880"/>
            <a:ext cx="1188720" cy="320040"/>
          </a:xfrm>
          <a:prstGeom prst="roundRect">
            <a:avLst>
              <a:gd name="adj" fmla="val 11429"/>
            </a:avLst>
          </a:prstGeom>
          <a:solidFill>
            <a:srgbClr val="D32F2F"/>
          </a:solidFill>
          <a:ln/>
        </p:spPr>
      </p:sp>
      <p:sp>
        <p:nvSpPr>
          <p:cNvPr id="20" name="Text 17"/>
          <p:cNvSpPr/>
          <p:nvPr/>
        </p:nvSpPr>
        <p:spPr>
          <a:xfrm>
            <a:off x="7589520" y="182880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21" name="Shape 1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2" name="Text 19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특허 기술문서  |  (주)코드브릿지엑스  |  CONFIDENTIAL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22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특허 기술문서 — 변리사 제출용</dc:title>
  <dc:subject>PptxGenJS Presentation</dc:subject>
  <dc:creator>(주)코드브릿지엑스</dc:creator>
  <cp:lastModifiedBy>(주)코드브릿지엑스</cp:lastModifiedBy>
  <cp:revision>1</cp:revision>
  <dcterms:created xsi:type="dcterms:W3CDTF">2026-03-20T00:14:03Z</dcterms:created>
  <dcterms:modified xsi:type="dcterms:W3CDTF">2026-03-20T00:14:03Z</dcterms:modified>
</cp:coreProperties>
</file>