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aweso/sam/docs/assets/bi/sam_bi_r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950" y="406301"/>
            <a:ext cx="355550" cy="3555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90451" y="479227"/>
            <a:ext cx="40289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</a:t>
            </a:r>
            <a:endParaRPr lang="en-US" sz="1400" dirty="0"/>
          </a:p>
        </p:txBody>
      </p:sp>
      <p:sp>
        <p:nvSpPr>
          <p:cNvPr id="4" name="Text 1"/>
          <p:cNvSpPr/>
          <p:nvPr/>
        </p:nvSpPr>
        <p:spPr>
          <a:xfrm>
            <a:off x="7269063" y="453926"/>
            <a:ext cx="1366986" cy="260152"/>
          </a:xfrm>
          <a:prstGeom prst="roundRect">
            <a:avLst>
              <a:gd name="adj" fmla="val 78108"/>
            </a:avLst>
          </a:prstGeom>
          <a:solidFill>
            <a:srgbClr val="C0392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472214" y="517327"/>
            <a:ext cx="97989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07950" y="1156395"/>
            <a:ext cx="8290661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en-US" sz="1100" b="1" dirty="0">
                <a:solidFill>
                  <a:srgbClr val="E74C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INTERNAL USE ONLY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07950" y="1435745"/>
            <a:ext cx="8290661" cy="642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06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과금정책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507950" y="2230785"/>
            <a:ext cx="8290661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>
                    <a:alpha val="4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본사 지출 원가 · 마진 구조 · 코드 참조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07950" y="2892028"/>
            <a:ext cx="2590800" cy="949077"/>
          </a:xfrm>
          <a:prstGeom prst="roundRect">
            <a:avLst>
              <a:gd name="adj" fmla="val 10705"/>
            </a:avLst>
          </a:prstGeom>
          <a:solidFill>
            <a:srgbClr val="FFFFFF">
              <a:alpha val="6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527000" y="2892028"/>
            <a:ext cx="0" cy="949077"/>
          </a:xfrm>
          <a:prstGeom prst="line">
            <a:avLst/>
          </a:prstGeom>
          <a:noFill/>
          <a:ln w="38100">
            <a:solidFill>
              <a:srgbClr val="E74C3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9201" y="3069729"/>
            <a:ext cx="218932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750" dirty="0">
                <a:solidFill>
                  <a:srgbClr val="FFFFFF">
                    <a:alpha val="3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COST PER TENANT</a:t>
            </a:r>
            <a:endParaRPr lang="en-US" sz="750" dirty="0"/>
          </a:p>
        </p:txBody>
      </p:sp>
      <p:sp>
        <p:nvSpPr>
          <p:cNvPr id="12" name="Text 9"/>
          <p:cNvSpPr/>
          <p:nvPr/>
        </p:nvSpPr>
        <p:spPr>
          <a:xfrm>
            <a:off x="749201" y="3225254"/>
            <a:ext cx="218932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~1</a:t>
            </a:r>
            <a:pPr algn="l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만원</a:t>
            </a:r>
            <a:pPr algn="l" indent="0" marL="0">
              <a:buNone/>
            </a:pPr>
            <a:r>
              <a:rPr lang="en-US" sz="1000" dirty="0">
                <a:solidFill>
                  <a:srgbClr val="FFFFFF">
                    <a:alpha val="4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/월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749201" y="3530054"/>
            <a:ext cx="2189327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300"/>
              </a:spcBef>
              <a:buNone/>
            </a:pPr>
            <a:r>
              <a:rPr lang="en-US" sz="800" dirty="0">
                <a:solidFill>
                  <a:srgbClr val="FFFFFF">
                    <a:alpha val="3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테넌트당 월 원가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3276451" y="2892028"/>
            <a:ext cx="2590949" cy="949077"/>
          </a:xfrm>
          <a:prstGeom prst="roundRect">
            <a:avLst>
              <a:gd name="adj" fmla="val 10705"/>
            </a:avLst>
          </a:prstGeom>
          <a:solidFill>
            <a:srgbClr val="FFFFFF">
              <a:alpha val="6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2"/>
          <p:cNvSpPr/>
          <p:nvPr/>
        </p:nvSpPr>
        <p:spPr>
          <a:xfrm>
            <a:off x="3295501" y="2892028"/>
            <a:ext cx="0" cy="949077"/>
          </a:xfrm>
          <a:prstGeom prst="line">
            <a:avLst/>
          </a:prstGeom>
          <a:noFill/>
          <a:ln w="38100">
            <a:solidFill>
              <a:srgbClr val="27AE6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517702" y="3069729"/>
            <a:ext cx="218947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750" dirty="0">
                <a:solidFill>
                  <a:srgbClr val="FFFFFF">
                    <a:alpha val="3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OPERATING MARGIN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3517702" y="3225254"/>
            <a:ext cx="2189479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67~75%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3517702" y="3530054"/>
            <a:ext cx="218947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300"/>
              </a:spcBef>
              <a:buNone/>
            </a:pPr>
            <a:r>
              <a:rPr lang="en-US" sz="800" dirty="0">
                <a:solidFill>
                  <a:srgbClr val="FFFFFF">
                    <a:alpha val="3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영업이익률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6045101" y="2892028"/>
            <a:ext cx="2590949" cy="949077"/>
          </a:xfrm>
          <a:prstGeom prst="roundRect">
            <a:avLst>
              <a:gd name="adj" fmla="val 10705"/>
            </a:avLst>
          </a:prstGeom>
          <a:solidFill>
            <a:srgbClr val="FFFFFF">
              <a:alpha val="6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Shape 17"/>
          <p:cNvSpPr/>
          <p:nvPr/>
        </p:nvSpPr>
        <p:spPr>
          <a:xfrm>
            <a:off x="6064151" y="2892028"/>
            <a:ext cx="0" cy="949077"/>
          </a:xfrm>
          <a:prstGeom prst="line">
            <a:avLst/>
          </a:prstGeom>
          <a:noFill/>
          <a:ln w="38100">
            <a:solidFill>
              <a:srgbClr val="E74C3C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286351" y="3069729"/>
            <a:ext cx="218947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750" dirty="0">
                <a:solidFill>
                  <a:srgbClr val="FFFFFF">
                    <a:alpha val="3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SCALE ADVANTAGE</a:t>
            </a:r>
            <a:endParaRPr lang="en-US" sz="750" dirty="0"/>
          </a:p>
        </p:txBody>
      </p:sp>
      <p:sp>
        <p:nvSpPr>
          <p:cNvPr id="22" name="Text 19"/>
          <p:cNvSpPr/>
          <p:nvPr/>
        </p:nvSpPr>
        <p:spPr>
          <a:xfrm>
            <a:off x="6286351" y="3225254"/>
            <a:ext cx="2189479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MC → 0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286351" y="3530054"/>
            <a:ext cx="218947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300"/>
              </a:spcBef>
              <a:buNone/>
            </a:pPr>
            <a:r>
              <a:rPr lang="en-US" sz="800" dirty="0">
                <a:solidFill>
                  <a:srgbClr val="FFFFFF">
                    <a:alpha val="3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스케일 시 한계비용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507950" y="4413349"/>
            <a:ext cx="1154323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2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SCOPE</a:t>
            </a:r>
            <a:endParaRPr lang="en-US" sz="800" dirty="0"/>
          </a:p>
        </p:txBody>
      </p:sp>
      <p:sp>
        <p:nvSpPr>
          <p:cNvPr id="25" name="Text 22"/>
          <p:cNvSpPr/>
          <p:nvPr/>
        </p:nvSpPr>
        <p:spPr>
          <a:xfrm>
            <a:off x="507950" y="4565749"/>
            <a:ext cx="1154323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FFFFFF">
                    <a:alpha val="5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내부 개발팀 / 관리층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2249239" y="4413349"/>
            <a:ext cx="504143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2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DATE</a:t>
            </a:r>
            <a:endParaRPr lang="en-US" sz="800" dirty="0"/>
          </a:p>
        </p:txBody>
      </p:sp>
      <p:sp>
        <p:nvSpPr>
          <p:cNvPr id="27" name="Text 24"/>
          <p:cNvSpPr/>
          <p:nvPr/>
        </p:nvSpPr>
        <p:spPr>
          <a:xfrm>
            <a:off x="2249239" y="4565749"/>
            <a:ext cx="50414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FFFFFF">
                    <a:alpha val="5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2026. 02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3353098" y="4413349"/>
            <a:ext cx="829764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2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WARNING</a:t>
            </a:r>
            <a:endParaRPr lang="en-US" sz="800" dirty="0"/>
          </a:p>
        </p:txBody>
      </p:sp>
      <p:sp>
        <p:nvSpPr>
          <p:cNvPr id="29" name="Text 26"/>
          <p:cNvSpPr/>
          <p:nvPr/>
        </p:nvSpPr>
        <p:spPr>
          <a:xfrm>
            <a:off x="3353098" y="4565749"/>
            <a:ext cx="82976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74C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대외 공유 금지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50" y="463600"/>
            <a:ext cx="799207" cy="215801"/>
          </a:xfrm>
          <a:prstGeom prst="roundRect">
            <a:avLst>
              <a:gd name="adj" fmla="val 23540"/>
            </a:avLst>
          </a:prstGeom>
          <a:solidFill>
            <a:srgbClr val="1A0A0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34901" y="514350"/>
            <a:ext cx="55621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E74C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OVERVIEW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459557" y="381000"/>
            <a:ext cx="257081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1A0A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과금정책 3분할 체계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20757" y="485775"/>
            <a:ext cx="915293" cy="171450"/>
          </a:xfrm>
          <a:prstGeom prst="roundRect">
            <a:avLst>
              <a:gd name="adj" fmla="val 74074"/>
            </a:avLst>
          </a:prstGeom>
          <a:solidFill>
            <a:srgbClr val="C0392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847707" y="523875"/>
            <a:ext cx="674620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507950" y="990600"/>
            <a:ext cx="2590800" cy="2832348"/>
          </a:xfrm>
          <a:prstGeom prst="roundRect">
            <a:avLst>
              <a:gd name="adj" fmla="val 4902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507950" y="1009650"/>
            <a:ext cx="2590800" cy="0"/>
          </a:xfrm>
          <a:prstGeom prst="line">
            <a:avLst/>
          </a:prstGeom>
          <a:noFill/>
          <a:ln w="38100">
            <a:solidFill>
              <a:srgbClr val="2E86A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6550" y="1257300"/>
            <a:ext cx="922139" cy="171450"/>
          </a:xfrm>
          <a:prstGeom prst="roundRect">
            <a:avLst>
              <a:gd name="adj" fmla="val 22222"/>
            </a:avLst>
          </a:prstGeom>
          <a:solidFill>
            <a:srgbClr val="2E86A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8051" y="1295400"/>
            <a:ext cx="733520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FOR CUSTOMER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736550" y="1555700"/>
            <a:ext cx="2176272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고객용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6550" y="1879550"/>
            <a:ext cx="2133600" cy="241102"/>
          </a:xfrm>
          <a:prstGeom prst="roundRect">
            <a:avLst>
              <a:gd name="adj" fmla="val 21070"/>
            </a:avLst>
          </a:prstGeom>
          <a:solidFill>
            <a:srgbClr val="F0F7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8051" y="1942951"/>
            <a:ext cx="937849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2E86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customer-pricing.md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736550" y="2247602"/>
            <a:ext cx="2176272" cy="1827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40"/>
              </a:lnSpc>
              <a:spcAft>
                <a:spcPts val="800"/>
              </a:spcAft>
              <a:buNone/>
            </a:pPr>
            <a:r>
              <a:rPr lang="en-US" sz="90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서비스 가격표, 과금 기준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736550" y="3354735"/>
            <a:ext cx="2133600" cy="0"/>
          </a:xfrm>
          <a:prstGeom prst="line">
            <a:avLst/>
          </a:prstGeom>
          <a:noFill/>
          <a:ln w="9525">
            <a:solidFill>
              <a:srgbClr val="EEEEE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6550" y="3460998"/>
            <a:ext cx="217627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고객에게 직접 전달 가능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3276451" y="990600"/>
            <a:ext cx="2590949" cy="2832348"/>
          </a:xfrm>
          <a:prstGeom prst="roundRect">
            <a:avLst>
              <a:gd name="adj" fmla="val 4902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3276451" y="1009650"/>
            <a:ext cx="2590949" cy="0"/>
          </a:xfrm>
          <a:prstGeom prst="line">
            <a:avLst/>
          </a:prstGeom>
          <a:noFill/>
          <a:ln w="38100">
            <a:solidFill>
              <a:srgbClr val="27AE6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05051" y="1257300"/>
            <a:ext cx="838200" cy="171450"/>
          </a:xfrm>
          <a:prstGeom prst="roundRect">
            <a:avLst>
              <a:gd name="adj" fmla="val 22222"/>
            </a:avLst>
          </a:prstGeom>
          <a:solidFill>
            <a:srgbClr val="27AE6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606552" y="1295400"/>
            <a:ext cx="647902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FOR PARTNER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505051" y="1555700"/>
            <a:ext cx="2176424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파트너용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505051" y="1879550"/>
            <a:ext cx="2133749" cy="241102"/>
          </a:xfrm>
          <a:prstGeom prst="roundRect">
            <a:avLst>
              <a:gd name="adj" fmla="val 21070"/>
            </a:avLst>
          </a:prstGeom>
          <a:solidFill>
            <a:srgbClr val="F0FAF4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606552" y="1942951"/>
            <a:ext cx="108176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partner-commission.md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3505051" y="2247602"/>
            <a:ext cx="2176424" cy="1827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40"/>
              </a:lnSpc>
              <a:spcAft>
                <a:spcPts val="800"/>
              </a:spcAft>
              <a:buNone/>
            </a:pPr>
            <a:r>
              <a:rPr lang="en-US" sz="90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수당률, 정산 프로세스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3505051" y="3354735"/>
            <a:ext cx="2133749" cy="0"/>
          </a:xfrm>
          <a:prstGeom prst="line">
            <a:avLst/>
          </a:prstGeom>
          <a:noFill/>
          <a:ln w="9525">
            <a:solidFill>
              <a:srgbClr val="EEEEE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505051" y="3460998"/>
            <a:ext cx="217642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영업파트너 제공용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6045101" y="990600"/>
            <a:ext cx="2590949" cy="2832348"/>
          </a:xfrm>
          <a:prstGeom prst="roundRect">
            <a:avLst>
              <a:gd name="adj" fmla="val 4902"/>
            </a:avLst>
          </a:prstGeom>
          <a:solidFill>
            <a:srgbClr val="1A0A0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045101" y="1009650"/>
            <a:ext cx="2590949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273701" y="1257300"/>
            <a:ext cx="913954" cy="171450"/>
          </a:xfrm>
          <a:prstGeom prst="roundRect">
            <a:avLst>
              <a:gd name="adj" fmla="val 22222"/>
            </a:avLst>
          </a:prstGeom>
          <a:solidFill>
            <a:srgbClr val="C0392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6375202" y="1295400"/>
            <a:ext cx="725171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INTERNAL ONLY</a:t>
            </a:r>
            <a:endParaRPr lang="en-US" sz="700" dirty="0"/>
          </a:p>
        </p:txBody>
      </p:sp>
      <p:sp>
        <p:nvSpPr>
          <p:cNvPr id="31" name="Text 29"/>
          <p:cNvSpPr/>
          <p:nvPr/>
        </p:nvSpPr>
        <p:spPr>
          <a:xfrm>
            <a:off x="6273701" y="1555700"/>
            <a:ext cx="2176424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내부용 (본 문서)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6273701" y="1879550"/>
            <a:ext cx="2133749" cy="241102"/>
          </a:xfrm>
          <a:prstGeom prst="roundRect">
            <a:avLst>
              <a:gd name="adj" fmla="val 21070"/>
            </a:avLst>
          </a:prstGeom>
          <a:solidFill>
            <a:srgbClr val="FFFFFF">
              <a:alpha val="6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3" name="Text 31"/>
          <p:cNvSpPr/>
          <p:nvPr/>
        </p:nvSpPr>
        <p:spPr>
          <a:xfrm>
            <a:off x="6375202" y="1942951"/>
            <a:ext cx="728814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E74C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billing-policy.md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6273701" y="2247602"/>
            <a:ext cx="2176424" cy="1827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40"/>
              </a:lnSpc>
              <a:spcAft>
                <a:spcPts val="800"/>
              </a:spcAft>
              <a:buNone/>
            </a:pPr>
            <a:r>
              <a:rPr lang="en-US" sz="9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원가, 마진, 코드참조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6273701" y="3354735"/>
            <a:ext cx="2133749" cy="0"/>
          </a:xfrm>
          <a:prstGeom prst="line">
            <a:avLst/>
          </a:prstGeom>
          <a:noFill/>
          <a:ln w="9525">
            <a:solidFill>
              <a:srgbClr val="FFFFF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273701" y="3460998"/>
            <a:ext cx="217642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E74C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대외 공유 금지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507950" y="3975348"/>
            <a:ext cx="8128099" cy="415826"/>
          </a:xfrm>
          <a:prstGeom prst="rect">
            <a:avLst/>
          </a:prstGeom>
          <a:solidFill>
            <a:srgbClr val="FDEDE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8" name="Shape 36"/>
          <p:cNvSpPr/>
          <p:nvPr/>
        </p:nvSpPr>
        <p:spPr>
          <a:xfrm>
            <a:off x="527000" y="3975348"/>
            <a:ext cx="0" cy="415826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49201" y="4102298"/>
            <a:ext cx="7837372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0392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본 문서는 내부 개발팀/관리층 전용입니다. 고객 및 파트너에게 공유하지 마세요.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507950" y="4522887"/>
            <a:ext cx="8128099" cy="0"/>
          </a:xfrm>
          <a:prstGeom prst="line">
            <a:avLst/>
          </a:prstGeom>
          <a:noFill/>
          <a:ln w="9525">
            <a:solidFill>
              <a:srgbClr val="E5E5E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07950" y="4629150"/>
            <a:ext cx="176685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내부 과금정책 | CONFIDENTIAL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8523089" y="4638675"/>
            <a:ext cx="11522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50" y="419100"/>
            <a:ext cx="535930" cy="215801"/>
          </a:xfrm>
          <a:prstGeom prst="roundRect">
            <a:avLst>
              <a:gd name="adj" fmla="val 23540"/>
            </a:avLst>
          </a:prstGeom>
          <a:solidFill>
            <a:srgbClr val="1A0A0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34901" y="469850"/>
            <a:ext cx="28767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E74C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COST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96280" y="355550"/>
            <a:ext cx="248382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바로빌 API 원가 분석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494812" y="455563"/>
            <a:ext cx="14406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03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7950" y="876151"/>
            <a:ext cx="4395049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000" b="1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월정액 서비스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07950" y="1149102"/>
            <a:ext cx="4308872" cy="320576"/>
          </a:xfrm>
          <a:prstGeom prst="roundRect">
            <a:avLst>
              <a:gd name="adj" fmla="val 15846"/>
            </a:avLst>
          </a:prstGeom>
          <a:solidFill>
            <a:srgbClr val="1A0A0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4901" y="1237952"/>
            <a:ext cx="137869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E74C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서비스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968535" y="1237952"/>
            <a:ext cx="919177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월정액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2851669" y="1237952"/>
            <a:ext cx="183820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처리 방식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507950" y="1469678"/>
            <a:ext cx="4308872" cy="320576"/>
          </a:xfrm>
          <a:prstGeom prst="rect">
            <a:avLst/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34901" y="1558528"/>
            <a:ext cx="137869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계좌조회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1968535" y="1558528"/>
            <a:ext cx="919177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10,000원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2851669" y="1558528"/>
            <a:ext cx="183820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고객 부담 (전가)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507950" y="1790254"/>
            <a:ext cx="4308872" cy="3205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34901" y="1879104"/>
            <a:ext cx="137869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카드내역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1968535" y="1879104"/>
            <a:ext cx="919177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10,000원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2851669" y="1879104"/>
            <a:ext cx="183820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고객 부담 (전가)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507950" y="2110829"/>
            <a:ext cx="4308872" cy="320576"/>
          </a:xfrm>
          <a:prstGeom prst="rect">
            <a:avLst/>
          </a:prstGeom>
          <a:solidFill>
            <a:srgbClr val="F0FAF4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34901" y="2199680"/>
            <a:ext cx="137869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홈택스 매입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1968535" y="2199680"/>
            <a:ext cx="919177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33,000원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851669" y="2199680"/>
            <a:ext cx="183820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본사 흡수 (코드브릿지엑스 → 무료)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507950" y="2431405"/>
            <a:ext cx="4308872" cy="320576"/>
          </a:xfrm>
          <a:prstGeom prst="rect">
            <a:avLst/>
          </a:prstGeom>
          <a:solidFill>
            <a:srgbClr val="F0FAF4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634901" y="2520255"/>
            <a:ext cx="137869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홈택스 매출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968535" y="2520255"/>
            <a:ext cx="919177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33,000원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851669" y="2520255"/>
            <a:ext cx="183820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본사 흡수 (무료)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5045422" y="876151"/>
            <a:ext cx="366244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000" b="1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건별 과금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045422" y="1149102"/>
            <a:ext cx="3590627" cy="320576"/>
          </a:xfrm>
          <a:prstGeom prst="roundRect">
            <a:avLst>
              <a:gd name="adj" fmla="val 15846"/>
            </a:avLst>
          </a:prstGeom>
          <a:solidFill>
            <a:srgbClr val="1A0A0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5172373" y="1237952"/>
            <a:ext cx="185642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E74C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서비스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6962058" y="1237952"/>
            <a:ext cx="1547042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원가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5045422" y="1469678"/>
            <a:ext cx="3590627" cy="320576"/>
          </a:xfrm>
          <a:prstGeom prst="rect">
            <a:avLst/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5172373" y="1558528"/>
            <a:ext cx="185642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세금계산서 발행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6962058" y="1558528"/>
            <a:ext cx="1547042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E74C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100원/건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5045422" y="1866454"/>
            <a:ext cx="3590627" cy="469702"/>
          </a:xfrm>
          <a:prstGeom prst="roundRect">
            <a:avLst>
              <a:gd name="adj" fmla="val 10815"/>
            </a:avLst>
          </a:prstGeom>
          <a:solidFill>
            <a:srgbClr val="FFF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5" name="Shape 33"/>
          <p:cNvSpPr/>
          <p:nvPr/>
        </p:nvSpPr>
        <p:spPr>
          <a:xfrm>
            <a:off x="5054947" y="1866454"/>
            <a:ext cx="0" cy="469702"/>
          </a:xfrm>
          <a:prstGeom prst="line">
            <a:avLst/>
          </a:prstGeom>
          <a:noFill/>
          <a:ln w="19050">
            <a:solidFill>
              <a:srgbClr val="E74C3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191423" y="1967954"/>
            <a:ext cx="338403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고객 과금: 5,000원/50건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5191423" y="2101304"/>
            <a:ext cx="338403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E74C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마진: 4,900원 (98%)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5045422" y="2488555"/>
            <a:ext cx="3590627" cy="1953518"/>
          </a:xfrm>
          <a:prstGeom prst="roundRect">
            <a:avLst>
              <a:gd name="adj" fmla="val 5201"/>
            </a:avLst>
          </a:prstGeom>
          <a:solidFill>
            <a:srgbClr val="F5F5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5197822" y="2640955"/>
            <a:ext cx="3351544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9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핵심 요약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5197822" y="2955131"/>
            <a:ext cx="38100" cy="38100"/>
          </a:xfrm>
          <a:prstGeom prst="roundRect">
            <a:avLst>
              <a:gd name="adj" fmla="val 2400000"/>
            </a:avLst>
          </a:prstGeom>
          <a:solidFill>
            <a:srgbClr val="27AE6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1" name="Text 39"/>
          <p:cNvSpPr/>
          <p:nvPr/>
        </p:nvSpPr>
        <p:spPr>
          <a:xfrm>
            <a:off x="5312122" y="2904381"/>
            <a:ext cx="3234958" cy="3250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80"/>
              </a:lnSpc>
              <a:buNone/>
            </a:pPr>
            <a:r>
              <a:rPr lang="en-US" sz="80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계좌/카드 → 고객 전가, 홈택스 → 코드브릿지엑스 지원으로 본사 원가 0원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5197822" y="3356372"/>
            <a:ext cx="38100" cy="38100"/>
          </a:xfrm>
          <a:prstGeom prst="roundRect">
            <a:avLst>
              <a:gd name="adj" fmla="val 2400000"/>
            </a:avLst>
          </a:prstGeom>
          <a:solidFill>
            <a:srgbClr val="E74C3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3" name="Text 41"/>
          <p:cNvSpPr/>
          <p:nvPr/>
        </p:nvSpPr>
        <p:spPr>
          <a:xfrm>
            <a:off x="5312122" y="3305621"/>
            <a:ext cx="2616506" cy="16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80"/>
              </a:lnSpc>
              <a:buNone/>
            </a:pPr>
            <a:r>
              <a:rPr lang="en-US" sz="80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본사 실질 부담: 세금계산서 원가만 (5,000~10,000원/월)</a:t>
            </a:r>
            <a:endParaRPr lang="en-US" sz="800" dirty="0"/>
          </a:p>
        </p:txBody>
      </p:sp>
      <p:sp>
        <p:nvSpPr>
          <p:cNvPr id="44" name="Shape 42"/>
          <p:cNvSpPr/>
          <p:nvPr/>
        </p:nvSpPr>
        <p:spPr>
          <a:xfrm>
            <a:off x="507950" y="4548336"/>
            <a:ext cx="8128099" cy="0"/>
          </a:xfrm>
          <a:prstGeom prst="line">
            <a:avLst/>
          </a:prstGeom>
          <a:noFill/>
          <a:ln w="9525">
            <a:solidFill>
              <a:srgbClr val="EEEEEE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07950" y="4654600"/>
            <a:ext cx="176685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내부 과금정책 | CONFIDENTIAL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8523089" y="4664125"/>
            <a:ext cx="11522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50" y="419100"/>
            <a:ext cx="535930" cy="215801"/>
          </a:xfrm>
          <a:prstGeom prst="roundRect">
            <a:avLst>
              <a:gd name="adj" fmla="val 23540"/>
            </a:avLst>
          </a:prstGeom>
          <a:solidFill>
            <a:srgbClr val="1A0A0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34901" y="469850"/>
            <a:ext cx="28767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E74C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COST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96280" y="355550"/>
            <a:ext cx="271730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/ 클라우드 원가 분석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494812" y="455563"/>
            <a:ext cx="14406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7950" y="852339"/>
            <a:ext cx="1272579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토큰 기반 과금 (LLM)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857077" y="850850"/>
            <a:ext cx="869007" cy="174427"/>
          </a:xfrm>
          <a:prstGeom prst="roundRect">
            <a:avLst>
              <a:gd name="adj" fmla="val 21843"/>
            </a:avLst>
          </a:prstGeom>
          <a:solidFill>
            <a:srgbClr val="F5F5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933277" y="876151"/>
            <a:ext cx="73094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환율 1,400원/USD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507950" y="1152227"/>
            <a:ext cx="3949750" cy="1323677"/>
          </a:xfrm>
          <a:prstGeom prst="roundRect">
            <a:avLst>
              <a:gd name="adj" fmla="val 7676"/>
            </a:avLst>
          </a:prstGeom>
          <a:solidFill>
            <a:srgbClr val="F8F9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527000" y="1152227"/>
            <a:ext cx="0" cy="1323677"/>
          </a:xfrm>
          <a:prstGeom prst="line">
            <a:avLst/>
          </a:prstGeom>
          <a:noFill/>
          <a:ln w="38100">
            <a:solidFill>
              <a:srgbClr val="4285F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98450" y="1304627"/>
            <a:ext cx="1511216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Google Gemini 2.0 Flash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98450" y="1549003"/>
            <a:ext cx="1739950" cy="463451"/>
          </a:xfrm>
          <a:prstGeom prst="roundRect">
            <a:avLst>
              <a:gd name="adj" fmla="val 10961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9951" y="1625203"/>
            <a:ext cx="1567687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7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입력 /1M 토큰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799951" y="1774329"/>
            <a:ext cx="1567687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$0.10 →</a:t>
            </a:r>
            <a:pPr algn="l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140원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2565350" y="1549003"/>
            <a:ext cx="1739950" cy="463451"/>
          </a:xfrm>
          <a:prstGeom prst="roundRect">
            <a:avLst>
              <a:gd name="adj" fmla="val 10961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2666851" y="1625203"/>
            <a:ext cx="1567687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7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출력 /1M 토큰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2666851" y="1774329"/>
            <a:ext cx="1567687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$0.40 →</a:t>
            </a:r>
            <a:pPr algn="l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560원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98450" y="2088654"/>
            <a:ext cx="3606850" cy="234851"/>
          </a:xfrm>
          <a:prstGeom prst="roundRect">
            <a:avLst>
              <a:gd name="adj" fmla="val 16223"/>
            </a:avLst>
          </a:prstGeom>
          <a:solidFill>
            <a:srgbClr val="E8F5E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99951" y="2139404"/>
            <a:ext cx="347192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초저비용 AI — 100만 토큰 처리해도 700원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507950" y="2577405"/>
            <a:ext cx="3949750" cy="1323677"/>
          </a:xfrm>
          <a:prstGeom prst="roundRect">
            <a:avLst>
              <a:gd name="adj" fmla="val 7676"/>
            </a:avLst>
          </a:prstGeom>
          <a:solidFill>
            <a:srgbClr val="FDF6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527000" y="2577405"/>
            <a:ext cx="0" cy="1323677"/>
          </a:xfrm>
          <a:prstGeom prst="line">
            <a:avLst/>
          </a:prstGeom>
          <a:noFill/>
          <a:ln w="381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98450" y="2729805"/>
            <a:ext cx="157573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Anthropic Claude 3 Haiku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98450" y="2974181"/>
            <a:ext cx="1739950" cy="463451"/>
          </a:xfrm>
          <a:prstGeom prst="roundRect">
            <a:avLst>
              <a:gd name="adj" fmla="val 10961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99951" y="3050381"/>
            <a:ext cx="1567687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7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입력 /1M 토큰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799951" y="3199507"/>
            <a:ext cx="1567687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$0.25 →</a:t>
            </a:r>
            <a:pPr algn="l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350원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2565350" y="2974181"/>
            <a:ext cx="1739950" cy="463451"/>
          </a:xfrm>
          <a:prstGeom prst="roundRect">
            <a:avLst>
              <a:gd name="adj" fmla="val 10961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2666851" y="3050381"/>
            <a:ext cx="1567687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7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출력 /1M 토큰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2666851" y="3199507"/>
            <a:ext cx="1567687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$1.25 →</a:t>
            </a:r>
            <a:pPr algn="l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1,750원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698450" y="3513832"/>
            <a:ext cx="3606850" cy="234851"/>
          </a:xfrm>
          <a:prstGeom prst="roundRect">
            <a:avLst>
              <a:gd name="adj" fmla="val 16223"/>
            </a:avLst>
          </a:prstGeom>
          <a:solidFill>
            <a:srgbClr val="FFF8E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799951" y="3564582"/>
            <a:ext cx="347192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b="1" dirty="0">
                <a:solidFill>
                  <a:srgbClr val="D9770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고품질 AI — 100만 토큰에도 약 2,100원</a:t>
            </a:r>
            <a:endParaRPr lang="en-US" sz="750" dirty="0"/>
          </a:p>
        </p:txBody>
      </p:sp>
      <p:sp>
        <p:nvSpPr>
          <p:cNvPr id="31" name="Text 29"/>
          <p:cNvSpPr/>
          <p:nvPr/>
        </p:nvSpPr>
        <p:spPr>
          <a:xfrm>
            <a:off x="4686300" y="850850"/>
            <a:ext cx="402874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시간/작업 기반 과금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4686300" y="1149251"/>
            <a:ext cx="3949750" cy="574477"/>
          </a:xfrm>
          <a:prstGeom prst="roundRect">
            <a:avLst>
              <a:gd name="adj" fmla="val 13264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3" name="Shape 31"/>
          <p:cNvSpPr/>
          <p:nvPr/>
        </p:nvSpPr>
        <p:spPr>
          <a:xfrm>
            <a:off x="4705350" y="1149251"/>
            <a:ext cx="0" cy="574477"/>
          </a:xfrm>
          <a:prstGeom prst="line">
            <a:avLst/>
          </a:prstGeom>
          <a:noFill/>
          <a:ln w="38100">
            <a:solidFill>
              <a:srgbClr val="E74C3C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876800" y="1276201"/>
            <a:ext cx="253696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9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Google STT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4876800" y="1447651"/>
            <a:ext cx="253696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$0.009 / 15초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7341623" y="1276201"/>
            <a:ext cx="1142027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E74C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~50원</a:t>
            </a:r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/분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7341623" y="1463427"/>
            <a:ext cx="1142027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spcBef>
                <a:spcPts val="200"/>
              </a:spcBef>
              <a:buNone/>
            </a:pPr>
            <a:r>
              <a:rPr lang="en-US" sz="75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1시간 녹음 처리 = 3,000원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4686300" y="1799927"/>
            <a:ext cx="3949750" cy="574477"/>
          </a:xfrm>
          <a:prstGeom prst="roundRect">
            <a:avLst>
              <a:gd name="adj" fmla="val 13264"/>
            </a:avLst>
          </a:prstGeom>
          <a:solidFill>
            <a:srgbClr val="F0FAF4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Shape 37"/>
          <p:cNvSpPr/>
          <p:nvPr/>
        </p:nvSpPr>
        <p:spPr>
          <a:xfrm>
            <a:off x="4705350" y="1799927"/>
            <a:ext cx="0" cy="574477"/>
          </a:xfrm>
          <a:prstGeom prst="line">
            <a:avLst/>
          </a:prstGeom>
          <a:noFill/>
          <a:ln w="38100">
            <a:solidFill>
              <a:srgbClr val="27AE60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876800" y="1926878"/>
            <a:ext cx="294485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9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Google GCS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4876800" y="2098328"/>
            <a:ext cx="294485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$0.005 / 1,000건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7749522" y="1926878"/>
            <a:ext cx="734127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7원</a:t>
            </a:r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/1,000건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7749522" y="2114104"/>
            <a:ext cx="734127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spcBef>
                <a:spcPts val="200"/>
              </a:spcBef>
              <a:buNone/>
            </a:pPr>
            <a:r>
              <a:rPr lang="en-US" sz="750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사실상 무료 수준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4686300" y="2450604"/>
            <a:ext cx="3949750" cy="587276"/>
          </a:xfrm>
          <a:prstGeom prst="roundRect">
            <a:avLst>
              <a:gd name="adj" fmla="val 12975"/>
            </a:avLst>
          </a:prstGeom>
          <a:solidFill>
            <a:srgbClr val="F0FAF4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5" name="Shape 43"/>
          <p:cNvSpPr/>
          <p:nvPr/>
        </p:nvSpPr>
        <p:spPr>
          <a:xfrm>
            <a:off x="4705350" y="2450604"/>
            <a:ext cx="0" cy="587276"/>
          </a:xfrm>
          <a:prstGeom prst="line">
            <a:avLst/>
          </a:prstGeom>
          <a:noFill/>
          <a:ln w="38100">
            <a:solidFill>
              <a:srgbClr val="27AE60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4876800" y="2577554"/>
            <a:ext cx="326334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9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Google FCM (푸시알림)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4876800" y="2777579"/>
            <a:ext cx="326334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무제한</a:t>
            </a:r>
            <a:endParaRPr lang="en-US" sz="800" dirty="0"/>
          </a:p>
        </p:txBody>
      </p:sp>
      <p:sp>
        <p:nvSpPr>
          <p:cNvPr id="48" name="Text 46"/>
          <p:cNvSpPr/>
          <p:nvPr/>
        </p:nvSpPr>
        <p:spPr>
          <a:xfrm>
            <a:off x="8068008" y="2577554"/>
            <a:ext cx="415641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무료</a:t>
            </a:r>
            <a:endParaRPr lang="en-US" sz="950" dirty="0"/>
          </a:p>
        </p:txBody>
      </p:sp>
      <p:sp>
        <p:nvSpPr>
          <p:cNvPr id="49" name="Text 47"/>
          <p:cNvSpPr/>
          <p:nvPr/>
        </p:nvSpPr>
        <p:spPr>
          <a:xfrm>
            <a:off x="8068008" y="2764780"/>
            <a:ext cx="415641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spcBef>
                <a:spcPts val="200"/>
              </a:spcBef>
              <a:buNone/>
            </a:pPr>
            <a:r>
              <a:rPr lang="en-US" sz="750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완전 무료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4686300" y="3164830"/>
            <a:ext cx="3949750" cy="912168"/>
          </a:xfrm>
          <a:prstGeom prst="roundRect">
            <a:avLst>
              <a:gd name="adj" fmla="val 11138"/>
            </a:avLst>
          </a:prstGeom>
          <a:solidFill>
            <a:srgbClr val="F5F5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1" name="Text 49"/>
          <p:cNvSpPr/>
          <p:nvPr/>
        </p:nvSpPr>
        <p:spPr>
          <a:xfrm>
            <a:off x="4838700" y="3366343"/>
            <a:ext cx="371784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8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핵심 인사이트</a:t>
            </a:r>
            <a:endParaRPr lang="en-US" sz="800" dirty="0"/>
          </a:p>
        </p:txBody>
      </p:sp>
      <p:sp>
        <p:nvSpPr>
          <p:cNvPr id="52" name="Text 50"/>
          <p:cNvSpPr/>
          <p:nvPr/>
        </p:nvSpPr>
        <p:spPr>
          <a:xfrm>
            <a:off x="4838700" y="3550444"/>
            <a:ext cx="3717849" cy="3250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80"/>
              </a:lnSpc>
              <a:buNone/>
            </a:pPr>
            <a:r>
              <a:rPr lang="en-US" sz="80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LLM 토큰 비용은 건당 1원 미만 수준. 클라우드 인프라 비용도 무시 가능한 수준으로, AI 기능이 수익 마진에 미치는 영향이 극히 작음.</a:t>
            </a:r>
            <a:endParaRPr lang="en-US" sz="800" dirty="0"/>
          </a:p>
        </p:txBody>
      </p:sp>
      <p:sp>
        <p:nvSpPr>
          <p:cNvPr id="53" name="Text 51"/>
          <p:cNvSpPr/>
          <p:nvPr/>
        </p:nvSpPr>
        <p:spPr>
          <a:xfrm>
            <a:off x="507950" y="4178498"/>
            <a:ext cx="8128099" cy="311051"/>
          </a:xfrm>
          <a:prstGeom prst="roundRect">
            <a:avLst>
              <a:gd name="adj" fmla="val 16332"/>
            </a:avLst>
          </a:prstGeom>
          <a:solidFill>
            <a:srgbClr val="1A0A0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4" name="Text 52"/>
          <p:cNvSpPr/>
          <p:nvPr/>
        </p:nvSpPr>
        <p:spPr>
          <a:xfrm>
            <a:off x="660350" y="4267349"/>
            <a:ext cx="187691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ai_pricing_configs 테이블에서 동적 관리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7774930" y="4267349"/>
            <a:ext cx="72289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캐시 TTL 1시간</a:t>
            </a:r>
            <a:endParaRPr lang="en-US" sz="800" dirty="0"/>
          </a:p>
        </p:txBody>
      </p:sp>
      <p:sp>
        <p:nvSpPr>
          <p:cNvPr id="56" name="Text 54"/>
          <p:cNvSpPr/>
          <p:nvPr/>
        </p:nvSpPr>
        <p:spPr>
          <a:xfrm>
            <a:off x="507950" y="4654600"/>
            <a:ext cx="176685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내부 과금정책 | CONFIDENTIAL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8523089" y="4664125"/>
            <a:ext cx="11522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50" y="342900"/>
            <a:ext cx="665559" cy="215801"/>
          </a:xfrm>
          <a:prstGeom prst="roundRect">
            <a:avLst>
              <a:gd name="adj" fmla="val 23540"/>
            </a:avLst>
          </a:prstGeom>
          <a:solidFill>
            <a:srgbClr val="1A0A0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34901" y="393650"/>
            <a:ext cx="4198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E74C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MARGIN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25910" y="279350"/>
            <a:ext cx="313431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마진 구조 + 가격 책정 배경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494812" y="379363"/>
            <a:ext cx="14406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7950" y="774650"/>
            <a:ext cx="3952875" cy="2685306"/>
          </a:xfrm>
          <a:prstGeom prst="roundRect">
            <a:avLst>
              <a:gd name="adj" fmla="val 4729"/>
            </a:avLst>
          </a:prstGeom>
          <a:solidFill>
            <a:srgbClr val="1A0A0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651" y="952351"/>
            <a:ext cx="3669423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800" b="1" dirty="0">
                <a:solidFill>
                  <a:srgbClr val="E74C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MARGIN STRUCTURE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85651" y="1142851"/>
            <a:ext cx="3669423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회사 영업이익률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85651" y="1349127"/>
            <a:ext cx="3669423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67~75%</a:t>
            </a:r>
            <a:endParaRPr lang="en-US" sz="3800" dirty="0"/>
          </a:p>
        </p:txBody>
      </p:sp>
      <p:sp>
        <p:nvSpPr>
          <p:cNvPr id="10" name="Text 8"/>
          <p:cNvSpPr/>
          <p:nvPr/>
        </p:nvSpPr>
        <p:spPr>
          <a:xfrm>
            <a:off x="685651" y="2063502"/>
            <a:ext cx="3597473" cy="364927"/>
          </a:xfrm>
          <a:prstGeom prst="roundRect">
            <a:avLst>
              <a:gd name="adj" fmla="val 1392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12602" y="2165003"/>
            <a:ext cx="49883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개인 가입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024485" y="2174528"/>
            <a:ext cx="115432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72~75%</a:t>
            </a:r>
            <a:pPr algn="l" indent="0" marL="0">
              <a:buNone/>
            </a:pPr>
            <a:r>
              <a:rPr lang="en-US" sz="800" dirty="0">
                <a:solidFill>
                  <a:srgbClr val="FFFFFF">
                    <a:alpha val="3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(수당 25~28%)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85651" y="2504629"/>
            <a:ext cx="3597473" cy="364927"/>
          </a:xfrm>
          <a:prstGeom prst="roundRect">
            <a:avLst>
              <a:gd name="adj" fmla="val 1392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12602" y="2606129"/>
            <a:ext cx="49883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단체 가입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3323779" y="2615654"/>
            <a:ext cx="8490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~67%</a:t>
            </a:r>
            <a:pPr algn="l" indent="0" marL="0">
              <a:buNone/>
            </a:pPr>
            <a:r>
              <a:rPr lang="en-US" sz="800" dirty="0">
                <a:solidFill>
                  <a:srgbClr val="FFFFFF">
                    <a:alpha val="3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(수당 33%)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85651" y="2996505"/>
            <a:ext cx="3597473" cy="285750"/>
          </a:xfrm>
          <a:prstGeom prst="roundRect">
            <a:avLst>
              <a:gd name="adj" fmla="val 17778"/>
            </a:avLst>
          </a:prstGeom>
          <a:solidFill>
            <a:srgbClr val="27AE60">
              <a:alpha val="12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12602" y="3072705"/>
            <a:ext cx="341044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SaaS 업계 평균 마진 60% 대비 높은 수익성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4663976" y="774650"/>
            <a:ext cx="3972074" cy="2685306"/>
          </a:xfrm>
          <a:prstGeom prst="roundRect">
            <a:avLst>
              <a:gd name="adj" fmla="val 4729"/>
            </a:avLst>
          </a:prstGeom>
          <a:solidFill>
            <a:srgbClr val="FFFFFF"/>
          </a:solidFill>
          <a:ln w="9525">
            <a:solidFill>
              <a:srgbClr val="E5E5E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851202" y="961876"/>
            <a:ext cx="3669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800" b="1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PRICE BACKGROUND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851202" y="1152376"/>
            <a:ext cx="3669575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내부 총 개발비 산정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851202" y="1358652"/>
            <a:ext cx="366957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7,600</a:t>
            </a:r>
            <a:pPr algn="l"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만원</a:t>
            </a:r>
            <a:endParaRPr lang="en-US" sz="3800" dirty="0"/>
          </a:p>
        </p:txBody>
      </p:sp>
      <p:sp>
        <p:nvSpPr>
          <p:cNvPr id="22" name="Text 20"/>
          <p:cNvSpPr/>
          <p:nvPr/>
        </p:nvSpPr>
        <p:spPr>
          <a:xfrm>
            <a:off x="4851202" y="2260104"/>
            <a:ext cx="3597622" cy="295275"/>
          </a:xfrm>
          <a:prstGeom prst="roundRect">
            <a:avLst>
              <a:gd name="adj" fmla="val 17204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4978152" y="2388691"/>
            <a:ext cx="38100" cy="38100"/>
          </a:xfrm>
          <a:prstGeom prst="roundRect">
            <a:avLst>
              <a:gd name="adj" fmla="val 2400000"/>
            </a:avLst>
          </a:prstGeom>
          <a:solidFill>
            <a:srgbClr val="1A1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092452" y="2336304"/>
            <a:ext cx="176002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 2,000만원 + 장기 구독 약 7년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4851202" y="2618780"/>
            <a:ext cx="3597622" cy="295275"/>
          </a:xfrm>
          <a:prstGeom prst="roundRect">
            <a:avLst>
              <a:gd name="adj" fmla="val 17204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4978152" y="2747367"/>
            <a:ext cx="38100" cy="38100"/>
          </a:xfrm>
          <a:prstGeom prst="roundRect">
            <a:avLst>
              <a:gd name="adj" fmla="val 2400000"/>
            </a:avLst>
          </a:prstGeom>
          <a:solidFill>
            <a:srgbClr val="1A1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5092452" y="2694980"/>
            <a:ext cx="983846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금융 비용 4.6% 포함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4851202" y="2977455"/>
            <a:ext cx="3597622" cy="295275"/>
          </a:xfrm>
          <a:prstGeom prst="roundRect">
            <a:avLst>
              <a:gd name="adj" fmla="val 17204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4978152" y="3106043"/>
            <a:ext cx="38100" cy="38100"/>
          </a:xfrm>
          <a:prstGeom prst="roundRect">
            <a:avLst>
              <a:gd name="adj" fmla="val 2400000"/>
            </a:avLst>
          </a:prstGeom>
          <a:solidFill>
            <a:srgbClr val="1A1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5092452" y="3053655"/>
            <a:ext cx="1649206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중소기업 초기 투자 부담 분산 구조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507950" y="3561457"/>
            <a:ext cx="8128099" cy="1190179"/>
          </a:xfrm>
          <a:prstGeom prst="roundRect">
            <a:avLst>
              <a:gd name="adj" fmla="val 6402"/>
            </a:avLst>
          </a:prstGeom>
          <a:solidFill>
            <a:srgbClr val="FFFFFF"/>
          </a:solidFill>
          <a:ln w="9525">
            <a:solidFill>
              <a:srgbClr val="E5E5E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720626" y="3672483"/>
            <a:ext cx="785680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800" b="1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본사 지출 월간 예상 (테넌트 1개)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720626" y="3856583"/>
            <a:ext cx="1494234" cy="472976"/>
          </a:xfrm>
          <a:prstGeom prst="roundRect">
            <a:avLst>
              <a:gd name="adj" fmla="val 10740"/>
            </a:avLst>
          </a:prstGeom>
          <a:solidFill>
            <a:srgbClr val="F0FAF4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Text 32"/>
          <p:cNvSpPr/>
          <p:nvPr/>
        </p:nvSpPr>
        <p:spPr>
          <a:xfrm>
            <a:off x="809214" y="3932783"/>
            <a:ext cx="1317057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7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바로빌 홈택스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809214" y="4081909"/>
            <a:ext cx="1317057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0원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2367260" y="3856583"/>
            <a:ext cx="1494383" cy="472976"/>
          </a:xfrm>
          <a:prstGeom prst="roundRect">
            <a:avLst>
              <a:gd name="adj" fmla="val 10740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2455847" y="3932783"/>
            <a:ext cx="1317209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7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세금계산서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2455847" y="4081909"/>
            <a:ext cx="1317209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5,000~10,000원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4014043" y="3856583"/>
            <a:ext cx="1494383" cy="472976"/>
          </a:xfrm>
          <a:prstGeom prst="roundRect">
            <a:avLst>
              <a:gd name="adj" fmla="val 10740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8"/>
          <p:cNvSpPr/>
          <p:nvPr/>
        </p:nvSpPr>
        <p:spPr>
          <a:xfrm>
            <a:off x="4102630" y="3932783"/>
            <a:ext cx="1317209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7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토큰</a:t>
            </a:r>
            <a:endParaRPr lang="en-US" sz="700" dirty="0"/>
          </a:p>
        </p:txBody>
      </p:sp>
      <p:sp>
        <p:nvSpPr>
          <p:cNvPr id="41" name="Text 39"/>
          <p:cNvSpPr/>
          <p:nvPr/>
        </p:nvSpPr>
        <p:spPr>
          <a:xfrm>
            <a:off x="4102630" y="4081909"/>
            <a:ext cx="1317209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100~5,000원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5660827" y="3870871"/>
            <a:ext cx="1494383" cy="444401"/>
          </a:xfrm>
          <a:prstGeom prst="roundRect">
            <a:avLst>
              <a:gd name="adj" fmla="val 11431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3" name="Text 41"/>
          <p:cNvSpPr/>
          <p:nvPr/>
        </p:nvSpPr>
        <p:spPr>
          <a:xfrm>
            <a:off x="5749414" y="3947071"/>
            <a:ext cx="1317209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7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GCS/STT</a:t>
            </a:r>
            <a:endParaRPr lang="en-US" sz="700" dirty="0"/>
          </a:p>
        </p:txBody>
      </p:sp>
      <p:sp>
        <p:nvSpPr>
          <p:cNvPr id="44" name="Text 42"/>
          <p:cNvSpPr/>
          <p:nvPr/>
        </p:nvSpPr>
        <p:spPr>
          <a:xfrm>
            <a:off x="5749414" y="4067621"/>
            <a:ext cx="1317209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50~2,000원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7307610" y="3915221"/>
            <a:ext cx="12650" cy="355550"/>
          </a:xfrm>
          <a:prstGeom prst="rect">
            <a:avLst/>
          </a:prstGeom>
          <a:solidFill>
            <a:srgbClr val="E5E5E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6" name="Text 44"/>
          <p:cNvSpPr/>
          <p:nvPr/>
        </p:nvSpPr>
        <p:spPr>
          <a:xfrm>
            <a:off x="7472660" y="3856583"/>
            <a:ext cx="950714" cy="472976"/>
          </a:xfrm>
          <a:prstGeom prst="roundRect">
            <a:avLst>
              <a:gd name="adj" fmla="val 10740"/>
            </a:avLst>
          </a:prstGeom>
          <a:solidFill>
            <a:srgbClr val="1A0A0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Text 45"/>
          <p:cNvSpPr/>
          <p:nvPr/>
        </p:nvSpPr>
        <p:spPr>
          <a:xfrm>
            <a:off x="7592642" y="3932783"/>
            <a:ext cx="71075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7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합계 최대</a:t>
            </a:r>
            <a:endParaRPr lang="en-US" sz="700" dirty="0"/>
          </a:p>
        </p:txBody>
      </p:sp>
      <p:sp>
        <p:nvSpPr>
          <p:cNvPr id="48" name="Text 46"/>
          <p:cNvSpPr/>
          <p:nvPr/>
        </p:nvSpPr>
        <p:spPr>
          <a:xfrm>
            <a:off x="7592642" y="4081909"/>
            <a:ext cx="710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74C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~17,000원</a:t>
            </a:r>
            <a:pPr algn="ctr" indent="0" marL="0">
              <a:buNone/>
            </a:pPr>
            <a:r>
              <a:rPr lang="en-US" sz="700" dirty="0">
                <a:solidFill>
                  <a:srgbClr val="FFFFFF">
                    <a:alpha val="4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/월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720626" y="4405759"/>
            <a:ext cx="7702748" cy="234851"/>
          </a:xfrm>
          <a:prstGeom prst="roundRect">
            <a:avLst>
              <a:gd name="adj" fmla="val 16223"/>
            </a:avLst>
          </a:prstGeom>
          <a:solidFill>
            <a:srgbClr val="FDEDE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0" name="Text 48"/>
          <p:cNvSpPr/>
          <p:nvPr/>
        </p:nvSpPr>
        <p:spPr>
          <a:xfrm>
            <a:off x="747129" y="4456509"/>
            <a:ext cx="764974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C0392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구독료 50만원 대비 원가율 3.4% — 스케일 시 한계비용 0에 수렴</a:t>
            </a:r>
            <a:endParaRPr lang="en-US" sz="800" dirty="0"/>
          </a:p>
        </p:txBody>
      </p:sp>
      <p:sp>
        <p:nvSpPr>
          <p:cNvPr id="51" name="Text 49"/>
          <p:cNvSpPr/>
          <p:nvPr/>
        </p:nvSpPr>
        <p:spPr>
          <a:xfrm>
            <a:off x="507950" y="4865787"/>
            <a:ext cx="176685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내부 과금정책 | CONFIDENTIAL</a:t>
            </a:r>
            <a:endParaRPr lang="en-US" sz="800" dirty="0"/>
          </a:p>
        </p:txBody>
      </p:sp>
      <p:sp>
        <p:nvSpPr>
          <p:cNvPr id="52" name="Text 50"/>
          <p:cNvSpPr/>
          <p:nvPr/>
        </p:nvSpPr>
        <p:spPr>
          <a:xfrm>
            <a:off x="8523089" y="4875312"/>
            <a:ext cx="11522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50" y="419100"/>
            <a:ext cx="778371" cy="215801"/>
          </a:xfrm>
          <a:prstGeom prst="roundRect">
            <a:avLst>
              <a:gd name="adj" fmla="val 23540"/>
            </a:avLst>
          </a:prstGeom>
          <a:solidFill>
            <a:srgbClr val="1A0A0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34901" y="469850"/>
            <a:ext cx="53496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E74C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CODE REF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438721" y="355550"/>
            <a:ext cx="264534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코드 참조 — 소스 파일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494812" y="455563"/>
            <a:ext cx="14406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06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7950" y="874514"/>
            <a:ext cx="126950" cy="126950"/>
          </a:xfrm>
          <a:prstGeom prst="roundRect">
            <a:avLst>
              <a:gd name="adj" fmla="val 20008"/>
            </a:avLst>
          </a:prstGeom>
          <a:solidFill>
            <a:srgbClr val="E74C3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11101" y="852339"/>
            <a:ext cx="66748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바로빌 과금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441698" y="850850"/>
            <a:ext cx="483691" cy="174427"/>
          </a:xfrm>
          <a:prstGeom prst="roundRect">
            <a:avLst>
              <a:gd name="adj" fmla="val 21843"/>
            </a:avLst>
          </a:prstGeom>
          <a:solidFill>
            <a:srgbClr val="FDEDE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517898" y="876151"/>
            <a:ext cx="337917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dirty="0">
                <a:solidFill>
                  <a:srgbClr val="C0392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6개 파일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507950" y="1126778"/>
            <a:ext cx="3949750" cy="415826"/>
          </a:xfrm>
          <a:prstGeom prst="roundRect">
            <a:avLst>
              <a:gd name="adj" fmla="val 12217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17475" y="1126778"/>
            <a:ext cx="0" cy="415826"/>
          </a:xfrm>
          <a:prstGeom prst="line">
            <a:avLst/>
          </a:prstGeom>
          <a:noFill/>
          <a:ln w="19050">
            <a:solidFill>
              <a:srgbClr val="E74C3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3951" y="1215628"/>
            <a:ext cx="375033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BarobillSubscription.php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53951" y="1329928"/>
            <a:ext cx="375033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DEFAULT_MONTHLY_FEES 상수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507950" y="1593354"/>
            <a:ext cx="3949750" cy="415826"/>
          </a:xfrm>
          <a:prstGeom prst="roundRect">
            <a:avLst>
              <a:gd name="adj" fmla="val 12217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517475" y="1593354"/>
            <a:ext cx="0" cy="415826"/>
          </a:xfrm>
          <a:prstGeom prst="line">
            <a:avLst/>
          </a:prstGeom>
          <a:noFill/>
          <a:ln w="19050">
            <a:solidFill>
              <a:srgbClr val="E74C3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3951" y="1682204"/>
            <a:ext cx="375033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BarobillBillingRecord.php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653951" y="1796504"/>
            <a:ext cx="375033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USAGE_UNIT_PRICES 상수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507950" y="2059930"/>
            <a:ext cx="3949750" cy="415826"/>
          </a:xfrm>
          <a:prstGeom prst="roundRect">
            <a:avLst>
              <a:gd name="adj" fmla="val 12217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517475" y="2059930"/>
            <a:ext cx="0" cy="415826"/>
          </a:xfrm>
          <a:prstGeom prst="line">
            <a:avLst/>
          </a:prstGeom>
          <a:noFill/>
          <a:ln w="19050">
            <a:solidFill>
              <a:srgbClr val="E74C3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3951" y="2148780"/>
            <a:ext cx="375033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BarobillPricingPolicy.php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653951" y="2263080"/>
            <a:ext cx="375033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calculateBilling() 메서드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507950" y="2526506"/>
            <a:ext cx="3949750" cy="415826"/>
          </a:xfrm>
          <a:prstGeom prst="roundRect">
            <a:avLst>
              <a:gd name="adj" fmla="val 12217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Shape 21"/>
          <p:cNvSpPr/>
          <p:nvPr/>
        </p:nvSpPr>
        <p:spPr>
          <a:xfrm>
            <a:off x="517475" y="2526506"/>
            <a:ext cx="0" cy="415826"/>
          </a:xfrm>
          <a:prstGeom prst="line">
            <a:avLst/>
          </a:prstGeom>
          <a:noFill/>
          <a:ln w="19050">
            <a:solidFill>
              <a:srgbClr val="E74C3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3951" y="2615357"/>
            <a:ext cx="375033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BarobillBillingService.php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653951" y="2729657"/>
            <a:ext cx="375033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월정액/건별 과금 처리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507950" y="2993082"/>
            <a:ext cx="3949750" cy="415826"/>
          </a:xfrm>
          <a:prstGeom prst="roundRect">
            <a:avLst>
              <a:gd name="adj" fmla="val 12217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Shape 25"/>
          <p:cNvSpPr/>
          <p:nvPr/>
        </p:nvSpPr>
        <p:spPr>
          <a:xfrm>
            <a:off x="517475" y="2993082"/>
            <a:ext cx="0" cy="415826"/>
          </a:xfrm>
          <a:prstGeom prst="line">
            <a:avLst/>
          </a:prstGeom>
          <a:noFill/>
          <a:ln w="19050">
            <a:solidFill>
              <a:srgbClr val="E74C3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3951" y="3081933"/>
            <a:ext cx="375033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BarobillUsageService.php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653951" y="3196233"/>
            <a:ext cx="375033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사용량 집계</a:t>
            </a:r>
            <a:endParaRPr lang="en-US" sz="700" dirty="0"/>
          </a:p>
        </p:txBody>
      </p:sp>
      <p:sp>
        <p:nvSpPr>
          <p:cNvPr id="30" name="Text 28"/>
          <p:cNvSpPr/>
          <p:nvPr/>
        </p:nvSpPr>
        <p:spPr>
          <a:xfrm>
            <a:off x="507950" y="3459659"/>
            <a:ext cx="3949750" cy="415826"/>
          </a:xfrm>
          <a:prstGeom prst="roundRect">
            <a:avLst>
              <a:gd name="adj" fmla="val 12217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517475" y="3459659"/>
            <a:ext cx="0" cy="415826"/>
          </a:xfrm>
          <a:prstGeom prst="line">
            <a:avLst/>
          </a:prstGeom>
          <a:noFill/>
          <a:ln w="19050">
            <a:solidFill>
              <a:srgbClr val="E74C3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3951" y="3548509"/>
            <a:ext cx="375033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BarobillPricingPolicySeeder.php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653951" y="3662809"/>
            <a:ext cx="375033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5개 정책 시더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4686300" y="874514"/>
            <a:ext cx="126950" cy="126950"/>
          </a:xfrm>
          <a:prstGeom prst="roundRect">
            <a:avLst>
              <a:gd name="adj" fmla="val 20008"/>
            </a:avLst>
          </a:prstGeom>
          <a:solidFill>
            <a:srgbClr val="1A0A0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5" name="Text 33"/>
          <p:cNvSpPr/>
          <p:nvPr/>
        </p:nvSpPr>
        <p:spPr>
          <a:xfrm>
            <a:off x="4889450" y="852339"/>
            <a:ext cx="706651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가격/토큰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5658445" y="850850"/>
            <a:ext cx="483691" cy="174427"/>
          </a:xfrm>
          <a:prstGeom prst="roundRect">
            <a:avLst>
              <a:gd name="adj" fmla="val 21843"/>
            </a:avLst>
          </a:prstGeom>
          <a:solidFill>
            <a:srgbClr val="F5F5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5734645" y="876151"/>
            <a:ext cx="337917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5개 파일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4686300" y="1126778"/>
            <a:ext cx="3949750" cy="387251"/>
          </a:xfrm>
          <a:prstGeom prst="roundRect">
            <a:avLst>
              <a:gd name="adj" fmla="val 13118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Shape 37"/>
          <p:cNvSpPr/>
          <p:nvPr/>
        </p:nvSpPr>
        <p:spPr>
          <a:xfrm>
            <a:off x="4695825" y="1126778"/>
            <a:ext cx="0" cy="387251"/>
          </a:xfrm>
          <a:prstGeom prst="line">
            <a:avLst/>
          </a:prstGeom>
          <a:noFill/>
          <a:ln w="19050">
            <a:solidFill>
              <a:srgbClr val="1A0A0A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832300" y="1215628"/>
            <a:ext cx="375033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AiPricingConfig.php</a:t>
            </a:r>
            <a:endParaRPr lang="en-US" sz="850" dirty="0"/>
          </a:p>
        </p:txBody>
      </p:sp>
      <p:sp>
        <p:nvSpPr>
          <p:cNvPr id="41" name="Text 39"/>
          <p:cNvSpPr/>
          <p:nvPr/>
        </p:nvSpPr>
        <p:spPr>
          <a:xfrm>
            <a:off x="4832300" y="1329928"/>
            <a:ext cx="3750335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getActivePricing()</a:t>
            </a:r>
            <a:endParaRPr lang="en-US" sz="700" dirty="0"/>
          </a:p>
        </p:txBody>
      </p:sp>
      <p:sp>
        <p:nvSpPr>
          <p:cNvPr id="42" name="Text 40"/>
          <p:cNvSpPr/>
          <p:nvPr/>
        </p:nvSpPr>
        <p:spPr>
          <a:xfrm>
            <a:off x="4686300" y="1564779"/>
            <a:ext cx="3949750" cy="415826"/>
          </a:xfrm>
          <a:prstGeom prst="roundRect">
            <a:avLst>
              <a:gd name="adj" fmla="val 12217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3" name="Shape 41"/>
          <p:cNvSpPr/>
          <p:nvPr/>
        </p:nvSpPr>
        <p:spPr>
          <a:xfrm>
            <a:off x="4695825" y="1564779"/>
            <a:ext cx="0" cy="415826"/>
          </a:xfrm>
          <a:prstGeom prst="line">
            <a:avLst/>
          </a:prstGeom>
          <a:noFill/>
          <a:ln w="19050">
            <a:solidFill>
              <a:srgbClr val="1A0A0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832300" y="1653629"/>
            <a:ext cx="375033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AiTokenUsage.php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4832300" y="1767929"/>
            <a:ext cx="375033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토큰 사용량 기록</a:t>
            </a:r>
            <a:endParaRPr lang="en-US" sz="700" dirty="0"/>
          </a:p>
        </p:txBody>
      </p:sp>
      <p:sp>
        <p:nvSpPr>
          <p:cNvPr id="46" name="Text 44"/>
          <p:cNvSpPr/>
          <p:nvPr/>
        </p:nvSpPr>
        <p:spPr>
          <a:xfrm>
            <a:off x="4686300" y="2031355"/>
            <a:ext cx="3949750" cy="387251"/>
          </a:xfrm>
          <a:prstGeom prst="roundRect">
            <a:avLst>
              <a:gd name="adj" fmla="val 13118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Shape 45"/>
          <p:cNvSpPr/>
          <p:nvPr/>
        </p:nvSpPr>
        <p:spPr>
          <a:xfrm>
            <a:off x="4695825" y="2031355"/>
            <a:ext cx="0" cy="387251"/>
          </a:xfrm>
          <a:prstGeom prst="line">
            <a:avLst/>
          </a:prstGeom>
          <a:noFill/>
          <a:ln w="19050">
            <a:solidFill>
              <a:srgbClr val="1A0A0A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4832300" y="2120205"/>
            <a:ext cx="375033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AiReportService.php</a:t>
            </a:r>
            <a:endParaRPr lang="en-US" sz="850" dirty="0"/>
          </a:p>
        </p:txBody>
      </p:sp>
      <p:sp>
        <p:nvSpPr>
          <p:cNvPr id="49" name="Text 47"/>
          <p:cNvSpPr/>
          <p:nvPr/>
        </p:nvSpPr>
        <p:spPr>
          <a:xfrm>
            <a:off x="4832300" y="2234505"/>
            <a:ext cx="3750335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saveTokenUsage()</a:t>
            </a:r>
            <a:endParaRPr lang="en-US" sz="700" dirty="0"/>
          </a:p>
        </p:txBody>
      </p:sp>
      <p:sp>
        <p:nvSpPr>
          <p:cNvPr id="50" name="Text 48"/>
          <p:cNvSpPr/>
          <p:nvPr/>
        </p:nvSpPr>
        <p:spPr>
          <a:xfrm>
            <a:off x="4686300" y="2469356"/>
            <a:ext cx="3949750" cy="444401"/>
          </a:xfrm>
          <a:prstGeom prst="roundRect">
            <a:avLst>
              <a:gd name="adj" fmla="val 11431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1" name="Shape 49"/>
          <p:cNvSpPr/>
          <p:nvPr/>
        </p:nvSpPr>
        <p:spPr>
          <a:xfrm>
            <a:off x="4695825" y="2469356"/>
            <a:ext cx="0" cy="444401"/>
          </a:xfrm>
          <a:prstGeom prst="line">
            <a:avLst/>
          </a:prstGeom>
          <a:noFill/>
          <a:ln w="19050">
            <a:solidFill>
              <a:srgbClr val="1A0A0A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4832300" y="2558207"/>
            <a:ext cx="3750335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ai_pricing_configs 마이그레이션</a:t>
            </a:r>
            <a:endParaRPr lang="en-US" sz="850" dirty="0"/>
          </a:p>
        </p:txBody>
      </p:sp>
      <p:sp>
        <p:nvSpPr>
          <p:cNvPr id="53" name="Text 51"/>
          <p:cNvSpPr/>
          <p:nvPr/>
        </p:nvSpPr>
        <p:spPr>
          <a:xfrm>
            <a:off x="4832300" y="2701082"/>
            <a:ext cx="375033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단가 테이블</a:t>
            </a:r>
            <a:endParaRPr lang="en-US" sz="700" dirty="0"/>
          </a:p>
        </p:txBody>
      </p:sp>
      <p:sp>
        <p:nvSpPr>
          <p:cNvPr id="54" name="Text 52"/>
          <p:cNvSpPr/>
          <p:nvPr/>
        </p:nvSpPr>
        <p:spPr>
          <a:xfrm>
            <a:off x="4686300" y="2964507"/>
            <a:ext cx="3949750" cy="444401"/>
          </a:xfrm>
          <a:prstGeom prst="roundRect">
            <a:avLst>
              <a:gd name="adj" fmla="val 11431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5" name="Shape 53"/>
          <p:cNvSpPr/>
          <p:nvPr/>
        </p:nvSpPr>
        <p:spPr>
          <a:xfrm>
            <a:off x="4695825" y="2964507"/>
            <a:ext cx="0" cy="444401"/>
          </a:xfrm>
          <a:prstGeom prst="line">
            <a:avLst/>
          </a:prstGeom>
          <a:noFill/>
          <a:ln w="19050">
            <a:solidFill>
              <a:srgbClr val="1A0A0A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832300" y="3053358"/>
            <a:ext cx="3750335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ai_token_usages 마이그레이션</a:t>
            </a:r>
            <a:endParaRPr lang="en-US" sz="850" dirty="0"/>
          </a:p>
        </p:txBody>
      </p:sp>
      <p:sp>
        <p:nvSpPr>
          <p:cNvPr id="57" name="Text 55"/>
          <p:cNvSpPr/>
          <p:nvPr/>
        </p:nvSpPr>
        <p:spPr>
          <a:xfrm>
            <a:off x="4832300" y="3196233"/>
            <a:ext cx="375033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토큰 사용량 테이블</a:t>
            </a:r>
            <a:endParaRPr lang="en-US" sz="700" dirty="0"/>
          </a:p>
        </p:txBody>
      </p:sp>
      <p:sp>
        <p:nvSpPr>
          <p:cNvPr id="58" name="Text 56"/>
          <p:cNvSpPr/>
          <p:nvPr/>
        </p:nvSpPr>
        <p:spPr>
          <a:xfrm>
            <a:off x="4686300" y="3953321"/>
            <a:ext cx="3949750" cy="488752"/>
          </a:xfrm>
          <a:prstGeom prst="roundRect">
            <a:avLst>
              <a:gd name="adj" fmla="val 15591"/>
            </a:avLst>
          </a:prstGeom>
          <a:solidFill>
            <a:srgbClr val="F5F5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9" name="Text 57"/>
          <p:cNvSpPr/>
          <p:nvPr/>
        </p:nvSpPr>
        <p:spPr>
          <a:xfrm>
            <a:off x="4813250" y="4054822"/>
            <a:ext cx="3769766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모든 과금 상수와 정책은 소스 코드에 정의되며, DB 시더/마이그레이션으로 초기 데이터가 관리됩니다.</a:t>
            </a:r>
            <a:endParaRPr lang="en-US" sz="750" dirty="0"/>
          </a:p>
        </p:txBody>
      </p:sp>
      <p:sp>
        <p:nvSpPr>
          <p:cNvPr id="60" name="Shape 58"/>
          <p:cNvSpPr/>
          <p:nvPr/>
        </p:nvSpPr>
        <p:spPr>
          <a:xfrm>
            <a:off x="507950" y="4548336"/>
            <a:ext cx="8128099" cy="0"/>
          </a:xfrm>
          <a:prstGeom prst="line">
            <a:avLst/>
          </a:prstGeom>
          <a:noFill/>
          <a:ln w="9525">
            <a:solidFill>
              <a:srgbClr val="EEEEEE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507950" y="4654600"/>
            <a:ext cx="176685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내부 과금정책 | CONFIDENTIAL</a:t>
            </a:r>
            <a:endParaRPr lang="en-US" sz="800" dirty="0"/>
          </a:p>
        </p:txBody>
      </p:sp>
      <p:sp>
        <p:nvSpPr>
          <p:cNvPr id="62" name="Text 60"/>
          <p:cNvSpPr/>
          <p:nvPr/>
        </p:nvSpPr>
        <p:spPr>
          <a:xfrm>
            <a:off x="8523089" y="4664125"/>
            <a:ext cx="11522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50" y="393650"/>
            <a:ext cx="778371" cy="215801"/>
          </a:xfrm>
          <a:prstGeom prst="roundRect">
            <a:avLst>
              <a:gd name="adj" fmla="val 23540"/>
            </a:avLst>
          </a:prstGeom>
          <a:solidFill>
            <a:srgbClr val="1A0A0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34901" y="444401"/>
            <a:ext cx="53496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E74C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CODE REF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438721" y="330101"/>
            <a:ext cx="275707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코드 참조 — DB 테이블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494812" y="430113"/>
            <a:ext cx="14406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07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7950" y="850702"/>
            <a:ext cx="8128099" cy="364927"/>
          </a:xfrm>
          <a:prstGeom prst="roundRect">
            <a:avLst>
              <a:gd name="adj" fmla="val 13921"/>
            </a:avLst>
          </a:prstGeom>
          <a:solidFill>
            <a:srgbClr val="1A0A0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651" y="952202"/>
            <a:ext cx="3171352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E74C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테이블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784457" y="952202"/>
            <a:ext cx="1057016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카테고리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831110" y="952202"/>
            <a:ext cx="3699784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설명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07950" y="1279029"/>
            <a:ext cx="8128099" cy="387102"/>
          </a:xfrm>
          <a:prstGeom prst="roundRect">
            <a:avLst>
              <a:gd name="adj" fmla="val 13123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27000" y="1279029"/>
            <a:ext cx="0" cy="387102"/>
          </a:xfrm>
          <a:prstGeom prst="line">
            <a:avLst/>
          </a:prstGeom>
          <a:noFill/>
          <a:ln w="38100">
            <a:solidFill>
              <a:srgbClr val="E74C3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23751" y="1380530"/>
            <a:ext cx="315571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barobill_subscriptions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4128343" y="1425029"/>
            <a:ext cx="409575" cy="139601"/>
          </a:xfrm>
          <a:prstGeom prst="roundRect">
            <a:avLst>
              <a:gd name="adj" fmla="val 18195"/>
            </a:avLst>
          </a:prstGeom>
          <a:solidFill>
            <a:srgbClr val="FDEDE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201972" y="1437680"/>
            <a:ext cx="262319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C0392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바로빌</a:t>
            </a:r>
            <a:endParaRPr lang="en-US" sz="650" dirty="0"/>
          </a:p>
        </p:txBody>
      </p:sp>
      <p:sp>
        <p:nvSpPr>
          <p:cNvPr id="15" name="Text 13"/>
          <p:cNvSpPr/>
          <p:nvPr/>
        </p:nvSpPr>
        <p:spPr>
          <a:xfrm>
            <a:off x="4848820" y="1380530"/>
            <a:ext cx="3681719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바로빌 월정액 구독 현황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507950" y="1729532"/>
            <a:ext cx="8128099" cy="387102"/>
          </a:xfrm>
          <a:prstGeom prst="roundRect">
            <a:avLst>
              <a:gd name="adj" fmla="val 1312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527000" y="1729532"/>
            <a:ext cx="0" cy="387102"/>
          </a:xfrm>
          <a:prstGeom prst="line">
            <a:avLst/>
          </a:prstGeom>
          <a:noFill/>
          <a:ln w="38100">
            <a:solidFill>
              <a:srgbClr val="E74C3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23751" y="1831032"/>
            <a:ext cx="315571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barobill_billing_records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4128343" y="1875532"/>
            <a:ext cx="409575" cy="139601"/>
          </a:xfrm>
          <a:prstGeom prst="roundRect">
            <a:avLst>
              <a:gd name="adj" fmla="val 18195"/>
            </a:avLst>
          </a:prstGeom>
          <a:solidFill>
            <a:srgbClr val="FDEDE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201972" y="1888182"/>
            <a:ext cx="262319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C0392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바로빌</a:t>
            </a:r>
            <a:endParaRPr lang="en-US" sz="650" dirty="0"/>
          </a:p>
        </p:txBody>
      </p:sp>
      <p:sp>
        <p:nvSpPr>
          <p:cNvPr id="21" name="Text 19"/>
          <p:cNvSpPr/>
          <p:nvPr/>
        </p:nvSpPr>
        <p:spPr>
          <a:xfrm>
            <a:off x="4848820" y="1831032"/>
            <a:ext cx="3681719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바로빌 월별 과금 내역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507950" y="2180034"/>
            <a:ext cx="8128099" cy="387102"/>
          </a:xfrm>
          <a:prstGeom prst="roundRect">
            <a:avLst>
              <a:gd name="adj" fmla="val 13123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Shape 21"/>
          <p:cNvSpPr/>
          <p:nvPr/>
        </p:nvSpPr>
        <p:spPr>
          <a:xfrm>
            <a:off x="527000" y="2180034"/>
            <a:ext cx="0" cy="387102"/>
          </a:xfrm>
          <a:prstGeom prst="line">
            <a:avLst/>
          </a:prstGeom>
          <a:noFill/>
          <a:ln w="38100">
            <a:solidFill>
              <a:srgbClr val="E74C3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23751" y="2281535"/>
            <a:ext cx="315571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barobill_pricing_policies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4128343" y="2326035"/>
            <a:ext cx="409575" cy="139601"/>
          </a:xfrm>
          <a:prstGeom prst="roundRect">
            <a:avLst>
              <a:gd name="adj" fmla="val 18195"/>
            </a:avLst>
          </a:prstGeom>
          <a:solidFill>
            <a:srgbClr val="FDEDE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4201972" y="2338685"/>
            <a:ext cx="262319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C0392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바로빌</a:t>
            </a:r>
            <a:endParaRPr lang="en-US" sz="650" dirty="0"/>
          </a:p>
        </p:txBody>
      </p:sp>
      <p:sp>
        <p:nvSpPr>
          <p:cNvPr id="27" name="Text 25"/>
          <p:cNvSpPr/>
          <p:nvPr/>
        </p:nvSpPr>
        <p:spPr>
          <a:xfrm>
            <a:off x="4848820" y="2281535"/>
            <a:ext cx="3681719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과금 정책 (무료 제공량, 추가 단가)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507950" y="2630537"/>
            <a:ext cx="8128099" cy="374452"/>
          </a:xfrm>
          <a:prstGeom prst="roundRect">
            <a:avLst>
              <a:gd name="adj" fmla="val 1356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Shape 27"/>
          <p:cNvSpPr/>
          <p:nvPr/>
        </p:nvSpPr>
        <p:spPr>
          <a:xfrm>
            <a:off x="527000" y="2630537"/>
            <a:ext cx="0" cy="374452"/>
          </a:xfrm>
          <a:prstGeom prst="line">
            <a:avLst/>
          </a:prstGeom>
          <a:noFill/>
          <a:ln w="38100">
            <a:solidFill>
              <a:srgbClr val="1A0A0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23751" y="2732038"/>
            <a:ext cx="315571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ai_pricing_configs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4215705" y="2776538"/>
            <a:ext cx="234851" cy="120551"/>
          </a:xfrm>
          <a:prstGeom prst="roundRect">
            <a:avLst>
              <a:gd name="adj" fmla="val 21070"/>
            </a:avLst>
          </a:prstGeom>
          <a:solidFill>
            <a:srgbClr val="F5F5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4291081" y="2789188"/>
            <a:ext cx="84100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</a:t>
            </a:r>
            <a:endParaRPr lang="en-US" sz="650" dirty="0"/>
          </a:p>
        </p:txBody>
      </p:sp>
      <p:sp>
        <p:nvSpPr>
          <p:cNvPr id="33" name="Text 31"/>
          <p:cNvSpPr/>
          <p:nvPr/>
        </p:nvSpPr>
        <p:spPr>
          <a:xfrm>
            <a:off x="4848820" y="2732038"/>
            <a:ext cx="3681719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제공자별 단가 설정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507950" y="3068389"/>
            <a:ext cx="8128099" cy="374452"/>
          </a:xfrm>
          <a:prstGeom prst="roundRect">
            <a:avLst>
              <a:gd name="adj" fmla="val 13566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5" name="Shape 33"/>
          <p:cNvSpPr/>
          <p:nvPr/>
        </p:nvSpPr>
        <p:spPr>
          <a:xfrm>
            <a:off x="527000" y="3068389"/>
            <a:ext cx="0" cy="374452"/>
          </a:xfrm>
          <a:prstGeom prst="line">
            <a:avLst/>
          </a:prstGeom>
          <a:noFill/>
          <a:ln w="38100">
            <a:solidFill>
              <a:srgbClr val="1A0A0A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23751" y="3169890"/>
            <a:ext cx="315571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ai_token_usages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4215705" y="3214390"/>
            <a:ext cx="234851" cy="120551"/>
          </a:xfrm>
          <a:prstGeom prst="roundRect">
            <a:avLst>
              <a:gd name="adj" fmla="val 21070"/>
            </a:avLst>
          </a:prstGeom>
          <a:solidFill>
            <a:srgbClr val="F5F5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8" name="Text 36"/>
          <p:cNvSpPr/>
          <p:nvPr/>
        </p:nvSpPr>
        <p:spPr>
          <a:xfrm>
            <a:off x="4291081" y="3227040"/>
            <a:ext cx="84100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</a:t>
            </a:r>
            <a:endParaRPr lang="en-US" sz="650" dirty="0"/>
          </a:p>
        </p:txBody>
      </p:sp>
      <p:sp>
        <p:nvSpPr>
          <p:cNvPr id="39" name="Text 37"/>
          <p:cNvSpPr/>
          <p:nvPr/>
        </p:nvSpPr>
        <p:spPr>
          <a:xfrm>
            <a:off x="4848820" y="3169890"/>
            <a:ext cx="3681719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토큰 사용량 기록</a:t>
            </a:r>
            <a:endParaRPr lang="en-US" sz="850" dirty="0"/>
          </a:p>
        </p:txBody>
      </p:sp>
      <p:sp>
        <p:nvSpPr>
          <p:cNvPr id="40" name="Text 38"/>
          <p:cNvSpPr/>
          <p:nvPr/>
        </p:nvSpPr>
        <p:spPr>
          <a:xfrm>
            <a:off x="507950" y="3506242"/>
            <a:ext cx="8128099" cy="374452"/>
          </a:xfrm>
          <a:prstGeom prst="roundRect">
            <a:avLst>
              <a:gd name="adj" fmla="val 1356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1" name="Shape 39"/>
          <p:cNvSpPr/>
          <p:nvPr/>
        </p:nvSpPr>
        <p:spPr>
          <a:xfrm>
            <a:off x="527000" y="3506242"/>
            <a:ext cx="0" cy="374452"/>
          </a:xfrm>
          <a:prstGeom prst="line">
            <a:avLst/>
          </a:prstGeom>
          <a:noFill/>
          <a:ln w="38100">
            <a:solidFill>
              <a:srgbClr val="1A0A0A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23751" y="3607743"/>
            <a:ext cx="315571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ai_voice_recordings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4215705" y="3652242"/>
            <a:ext cx="234851" cy="120551"/>
          </a:xfrm>
          <a:prstGeom prst="roundRect">
            <a:avLst>
              <a:gd name="adj" fmla="val 21070"/>
            </a:avLst>
          </a:prstGeom>
          <a:solidFill>
            <a:srgbClr val="F5F5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4" name="Text 42"/>
          <p:cNvSpPr/>
          <p:nvPr/>
        </p:nvSpPr>
        <p:spPr>
          <a:xfrm>
            <a:off x="4291081" y="3664893"/>
            <a:ext cx="84100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</a:t>
            </a:r>
            <a:endParaRPr lang="en-US" sz="650" dirty="0"/>
          </a:p>
        </p:txBody>
      </p:sp>
      <p:sp>
        <p:nvSpPr>
          <p:cNvPr id="45" name="Text 43"/>
          <p:cNvSpPr/>
          <p:nvPr/>
        </p:nvSpPr>
        <p:spPr>
          <a:xfrm>
            <a:off x="4848820" y="3607743"/>
            <a:ext cx="3681719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음성 녹음 (STT 비용 발생)</a:t>
            </a:r>
            <a:endParaRPr lang="en-US" sz="850" dirty="0"/>
          </a:p>
        </p:txBody>
      </p:sp>
      <p:sp>
        <p:nvSpPr>
          <p:cNvPr id="46" name="Text 44"/>
          <p:cNvSpPr/>
          <p:nvPr/>
        </p:nvSpPr>
        <p:spPr>
          <a:xfrm>
            <a:off x="507950" y="3944094"/>
            <a:ext cx="8128099" cy="387102"/>
          </a:xfrm>
          <a:prstGeom prst="roundRect">
            <a:avLst>
              <a:gd name="adj" fmla="val 13123"/>
            </a:avLst>
          </a:prstGeom>
          <a:solidFill>
            <a:srgbClr val="FAFA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Shape 45"/>
          <p:cNvSpPr/>
          <p:nvPr/>
        </p:nvSpPr>
        <p:spPr>
          <a:xfrm>
            <a:off x="527000" y="3944094"/>
            <a:ext cx="0" cy="387102"/>
          </a:xfrm>
          <a:prstGeom prst="line">
            <a:avLst/>
          </a:prstGeom>
          <a:noFill/>
          <a:ln w="38100">
            <a:solidFill>
              <a:srgbClr val="D97706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723751" y="4045595"/>
            <a:ext cx="315571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sales_commissions</a:t>
            </a:r>
            <a:endParaRPr lang="en-US" sz="850" dirty="0"/>
          </a:p>
        </p:txBody>
      </p:sp>
      <p:sp>
        <p:nvSpPr>
          <p:cNvPr id="49" name="Text 47"/>
          <p:cNvSpPr/>
          <p:nvPr/>
        </p:nvSpPr>
        <p:spPr>
          <a:xfrm>
            <a:off x="4171206" y="4090095"/>
            <a:ext cx="323850" cy="139601"/>
          </a:xfrm>
          <a:prstGeom prst="roundRect">
            <a:avLst>
              <a:gd name="adj" fmla="val 18195"/>
            </a:avLst>
          </a:prstGeom>
          <a:solidFill>
            <a:srgbClr val="FFF8E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0" name="Text 48"/>
          <p:cNvSpPr/>
          <p:nvPr/>
        </p:nvSpPr>
        <p:spPr>
          <a:xfrm>
            <a:off x="4245691" y="4102745"/>
            <a:ext cx="174879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D9770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영업</a:t>
            </a:r>
            <a:endParaRPr lang="en-US" sz="650" dirty="0"/>
          </a:p>
        </p:txBody>
      </p:sp>
      <p:sp>
        <p:nvSpPr>
          <p:cNvPr id="51" name="Text 49"/>
          <p:cNvSpPr/>
          <p:nvPr/>
        </p:nvSpPr>
        <p:spPr>
          <a:xfrm>
            <a:off x="4848820" y="4045595"/>
            <a:ext cx="3681719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영업수수료 정산</a:t>
            </a:r>
            <a:endParaRPr lang="en-US" sz="850" dirty="0"/>
          </a:p>
        </p:txBody>
      </p:sp>
      <p:sp>
        <p:nvSpPr>
          <p:cNvPr id="52" name="Text 50"/>
          <p:cNvSpPr/>
          <p:nvPr/>
        </p:nvSpPr>
        <p:spPr>
          <a:xfrm>
            <a:off x="507950" y="4432697"/>
            <a:ext cx="8128099" cy="355402"/>
          </a:xfrm>
          <a:prstGeom prst="roundRect">
            <a:avLst>
              <a:gd name="adj" fmla="val 21441"/>
            </a:avLst>
          </a:prstGeom>
          <a:solidFill>
            <a:srgbClr val="F5F5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3" name="Text 51"/>
          <p:cNvSpPr/>
          <p:nvPr/>
        </p:nvSpPr>
        <p:spPr>
          <a:xfrm>
            <a:off x="685651" y="4534198"/>
            <a:ext cx="792815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6666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모든 테이블은 tenant_id 기반 Multi-tenant 구조이며, API 프로젝트(/home/aweso/sam/api)에서 마이그레이션을 관리합니다.</a:t>
            </a:r>
            <a:endParaRPr lang="en-US" sz="800" dirty="0"/>
          </a:p>
        </p:txBody>
      </p:sp>
      <p:sp>
        <p:nvSpPr>
          <p:cNvPr id="54" name="Shape 52"/>
          <p:cNvSpPr/>
          <p:nvPr/>
        </p:nvSpPr>
        <p:spPr>
          <a:xfrm>
            <a:off x="507950" y="4894362"/>
            <a:ext cx="8128099" cy="0"/>
          </a:xfrm>
          <a:prstGeom prst="line">
            <a:avLst/>
          </a:prstGeom>
          <a:noFill/>
          <a:ln w="9525">
            <a:solidFill>
              <a:srgbClr val="EEEEEE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507950" y="5000625"/>
            <a:ext cx="176685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내부 과금정책 | CONFIDENTIAL</a:t>
            </a:r>
            <a:endParaRPr lang="en-US" sz="800" dirty="0"/>
          </a:p>
        </p:txBody>
      </p:sp>
      <p:sp>
        <p:nvSpPr>
          <p:cNvPr id="56" name="Text 54"/>
          <p:cNvSpPr/>
          <p:nvPr/>
        </p:nvSpPr>
        <p:spPr>
          <a:xfrm>
            <a:off x="8523089" y="5010150"/>
            <a:ext cx="11522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2026-02-21T11:49:47Z</dcterms:created>
  <dcterms:modified xsi:type="dcterms:W3CDTF">2026-02-21T11:49:47Z</dcterms:modified>
</cp:coreProperties>
</file>