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D111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2E7D32"/>
          </a:solidFill>
          <a:ln/>
        </p:spPr>
      </p:sp>
      <p:pic>
        <p:nvPicPr>
          <p:cNvPr id="3" name="Image 0" descr="/home/aweso/sam/docs/assets/bi/sam_bi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365760"/>
            <a:ext cx="1097280" cy="411480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457200" y="1371600"/>
            <a:ext cx="8229600" cy="2560320"/>
          </a:xfrm>
          <a:prstGeom prst="roundRect">
            <a:avLst>
              <a:gd name="adj" fmla="val 3571"/>
            </a:avLst>
          </a:prstGeom>
          <a:solidFill>
            <a:srgbClr val="161B22"/>
          </a:solidFill>
          <a:ln w="6350">
            <a:solidFill>
              <a:srgbClr val="30363D"/>
            </a:solidFill>
            <a:prstDash val="solid"/>
          </a:ln>
        </p:spPr>
      </p:sp>
      <p:sp>
        <p:nvSpPr>
          <p:cNvPr id="5" name="Shape 2"/>
          <p:cNvSpPr/>
          <p:nvPr/>
        </p:nvSpPr>
        <p:spPr>
          <a:xfrm>
            <a:off x="1097280" y="1645920"/>
            <a:ext cx="1097280" cy="1097280"/>
          </a:xfrm>
          <a:prstGeom prst="roundRect">
            <a:avLst>
              <a:gd name="adj" fmla="val 12500"/>
            </a:avLst>
          </a:prstGeom>
          <a:solidFill>
            <a:srgbClr val="2E7D32"/>
          </a:solidFill>
          <a:ln/>
        </p:spPr>
      </p:sp>
      <p:sp>
        <p:nvSpPr>
          <p:cNvPr id="6" name="Text 3"/>
          <p:cNvSpPr/>
          <p:nvPr/>
        </p:nvSpPr>
        <p:spPr>
          <a:xfrm>
            <a:off x="1097280" y="1783080"/>
            <a:ext cx="10972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Nginx</a:t>
            </a:r>
            <a:endParaRPr lang="en-US" sz="1400" dirty="0"/>
          </a:p>
        </p:txBody>
      </p:sp>
      <p:sp>
        <p:nvSpPr>
          <p:cNvPr id="7" name="Text 4"/>
          <p:cNvSpPr/>
          <p:nvPr/>
        </p:nvSpPr>
        <p:spPr>
          <a:xfrm>
            <a:off x="1097280" y="2286000"/>
            <a:ext cx="10972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81C7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FastCGI</a:t>
            </a:r>
            <a:endParaRPr lang="en-US" sz="900" dirty="0"/>
          </a:p>
        </p:txBody>
      </p:sp>
      <p:sp>
        <p:nvSpPr>
          <p:cNvPr id="8" name="Text 5"/>
          <p:cNvSpPr/>
          <p:nvPr/>
        </p:nvSpPr>
        <p:spPr>
          <a:xfrm>
            <a:off x="2743200" y="1645920"/>
            <a:ext cx="54864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Nginx &amp; FastCGI</a:t>
            </a:r>
            <a:endParaRPr lang="en-US" sz="3200" dirty="0"/>
          </a:p>
          <a:p>
            <a:pPr indent="0" marL="0">
              <a:lnSpc>
                <a:spcPct val="11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초보자 가이드</a:t>
            </a:r>
            <a:endParaRPr lang="en-US" sz="3200" dirty="0"/>
          </a:p>
        </p:txBody>
      </p:sp>
      <p:sp>
        <p:nvSpPr>
          <p:cNvPr id="9" name="Text 6"/>
          <p:cNvSpPr/>
          <p:nvPr/>
        </p:nvSpPr>
        <p:spPr>
          <a:xfrm>
            <a:off x="2743200" y="2834640"/>
            <a:ext cx="5486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8B94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웹서버와 프로토콜 — 개념부터 SAM 실전 설정까지</a:t>
            </a:r>
            <a:endParaRPr lang="en-US" sz="1300" dirty="0"/>
          </a:p>
        </p:txBody>
      </p:sp>
      <p:sp>
        <p:nvSpPr>
          <p:cNvPr id="10" name="Text 7"/>
          <p:cNvSpPr/>
          <p:nvPr/>
        </p:nvSpPr>
        <p:spPr>
          <a:xfrm>
            <a:off x="457200" y="429768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6E76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2026-02-22  |  SAM 개발팀  |  (주)코드브릿지엑스</a:t>
            </a:r>
            <a:endParaRPr lang="en-US" sz="900" dirty="0"/>
          </a:p>
        </p:txBody>
      </p:sp>
      <p:sp>
        <p:nvSpPr>
          <p:cNvPr id="11" name="Shape 8"/>
          <p:cNvSpPr/>
          <p:nvPr/>
        </p:nvSpPr>
        <p:spPr>
          <a:xfrm>
            <a:off x="0" y="5093208"/>
            <a:ext cx="9144000" cy="54864"/>
          </a:xfrm>
          <a:prstGeom prst="rect">
            <a:avLst/>
          </a:prstGeom>
          <a:solidFill>
            <a:srgbClr val="2E7D32"/>
          </a:solidFill>
          <a:ln/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D111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20040"/>
            <a:ext cx="54864" cy="365760"/>
          </a:xfrm>
          <a:prstGeom prst="rect">
            <a:avLst/>
          </a:prstGeom>
          <a:solidFill>
            <a:srgbClr val="2E7D32"/>
          </a:solidFill>
          <a:ln/>
        </p:spPr>
      </p:sp>
      <p:sp>
        <p:nvSpPr>
          <p:cNvPr id="3" name="Text 1"/>
          <p:cNvSpPr/>
          <p:nvPr/>
        </p:nvSpPr>
        <p:spPr>
          <a:xfrm>
            <a:off x="658368" y="274320"/>
            <a:ext cx="6400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목차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658368" y="68580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B94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Table of Contents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>
            <a:off x="0" y="4800600"/>
            <a:ext cx="9144000" cy="342900"/>
          </a:xfrm>
          <a:prstGeom prst="rect">
            <a:avLst/>
          </a:prstGeom>
          <a:solidFill>
            <a:srgbClr val="0A0E14"/>
          </a:solidFill>
          <a:ln/>
        </p:spPr>
      </p:sp>
      <p:sp>
        <p:nvSpPr>
          <p:cNvPr id="6" name="Text 4"/>
          <p:cNvSpPr/>
          <p:nvPr/>
        </p:nvSpPr>
        <p:spPr>
          <a:xfrm>
            <a:off x="457200" y="4800600"/>
            <a:ext cx="6400800" cy="3429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6E76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Nginx &amp; FastCGI 초보자 가이드  |  (주)코드브릿지엑스</a:t>
            </a:r>
            <a:endParaRPr lang="en-US" sz="700" dirty="0"/>
          </a:p>
        </p:txBody>
      </p:sp>
      <p:sp>
        <p:nvSpPr>
          <p:cNvPr id="7" name="Text 5"/>
          <p:cNvSpPr/>
          <p:nvPr/>
        </p:nvSpPr>
        <p:spPr>
          <a:xfrm>
            <a:off x="7315200" y="4800600"/>
            <a:ext cx="1371600" cy="3429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700" dirty="0">
                <a:solidFill>
                  <a:srgbClr val="6E76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/ 9</a:t>
            </a:r>
            <a:endParaRPr lang="en-US" sz="700" dirty="0"/>
          </a:p>
        </p:txBody>
      </p:sp>
      <p:sp>
        <p:nvSpPr>
          <p:cNvPr id="8" name="Shape 6"/>
          <p:cNvSpPr/>
          <p:nvPr/>
        </p:nvSpPr>
        <p:spPr>
          <a:xfrm>
            <a:off x="457200" y="1188720"/>
            <a:ext cx="3931920" cy="914400"/>
          </a:xfrm>
          <a:prstGeom prst="roundRect">
            <a:avLst>
              <a:gd name="adj" fmla="val 10000"/>
            </a:avLst>
          </a:prstGeom>
          <a:solidFill>
            <a:srgbClr val="161B22"/>
          </a:solidFill>
          <a:ln w="6350">
            <a:solidFill>
              <a:srgbClr val="30363D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594360" y="1481328"/>
            <a:ext cx="320040" cy="320040"/>
          </a:xfrm>
          <a:prstGeom prst="ellipse">
            <a:avLst/>
          </a:prstGeom>
          <a:solidFill>
            <a:srgbClr val="2E7D32"/>
          </a:solidFill>
          <a:ln/>
        </p:spPr>
      </p:sp>
      <p:sp>
        <p:nvSpPr>
          <p:cNvPr id="10" name="Text 8"/>
          <p:cNvSpPr/>
          <p:nvPr/>
        </p:nvSpPr>
        <p:spPr>
          <a:xfrm>
            <a:off x="594360" y="1481328"/>
            <a:ext cx="3200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1005840" y="1325880"/>
            <a:ext cx="3200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Nginx란?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1005840" y="1691640"/>
            <a:ext cx="3200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B94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웹서버의 역할, Nginx vs Apache, 3가지 핵심 기능</a:t>
            </a:r>
            <a:endParaRPr lang="en-US" sz="900" dirty="0"/>
          </a:p>
        </p:txBody>
      </p:sp>
      <p:sp>
        <p:nvSpPr>
          <p:cNvPr id="13" name="Shape 11"/>
          <p:cNvSpPr/>
          <p:nvPr/>
        </p:nvSpPr>
        <p:spPr>
          <a:xfrm>
            <a:off x="457200" y="2286000"/>
            <a:ext cx="3931920" cy="914400"/>
          </a:xfrm>
          <a:prstGeom prst="roundRect">
            <a:avLst>
              <a:gd name="adj" fmla="val 10000"/>
            </a:avLst>
          </a:prstGeom>
          <a:solidFill>
            <a:srgbClr val="161B22"/>
          </a:solidFill>
          <a:ln w="6350">
            <a:solidFill>
              <a:srgbClr val="30363D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594360" y="2578608"/>
            <a:ext cx="320040" cy="320040"/>
          </a:xfrm>
          <a:prstGeom prst="ellipse">
            <a:avLst/>
          </a:prstGeom>
          <a:solidFill>
            <a:srgbClr val="00BCD4"/>
          </a:solidFill>
          <a:ln/>
        </p:spPr>
      </p:sp>
      <p:sp>
        <p:nvSpPr>
          <p:cNvPr id="15" name="Text 13"/>
          <p:cNvSpPr/>
          <p:nvPr/>
        </p:nvSpPr>
        <p:spPr>
          <a:xfrm>
            <a:off x="594360" y="2578608"/>
            <a:ext cx="3200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1005840" y="2423160"/>
            <a:ext cx="3200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FastCGI란?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1005840" y="2788920"/>
            <a:ext cx="3200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B94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CGI의 문제점, FastCGI가 해결한 것, 프로토콜 이해</a:t>
            </a:r>
            <a:endParaRPr lang="en-US" sz="900" dirty="0"/>
          </a:p>
        </p:txBody>
      </p:sp>
      <p:sp>
        <p:nvSpPr>
          <p:cNvPr id="18" name="Shape 16"/>
          <p:cNvSpPr/>
          <p:nvPr/>
        </p:nvSpPr>
        <p:spPr>
          <a:xfrm>
            <a:off x="457200" y="3383280"/>
            <a:ext cx="3931920" cy="914400"/>
          </a:xfrm>
          <a:prstGeom prst="roundRect">
            <a:avLst>
              <a:gd name="adj" fmla="val 10000"/>
            </a:avLst>
          </a:prstGeom>
          <a:solidFill>
            <a:srgbClr val="161B22"/>
          </a:solidFill>
          <a:ln w="6350">
            <a:solidFill>
              <a:srgbClr val="30363D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594360" y="3675888"/>
            <a:ext cx="320040" cy="320040"/>
          </a:xfrm>
          <a:prstGeom prst="ellipse">
            <a:avLst/>
          </a:prstGeom>
          <a:solidFill>
            <a:srgbClr val="42A5F5"/>
          </a:solidFill>
          <a:ln/>
        </p:spPr>
      </p:sp>
      <p:sp>
        <p:nvSpPr>
          <p:cNvPr id="20" name="Text 18"/>
          <p:cNvSpPr/>
          <p:nvPr/>
        </p:nvSpPr>
        <p:spPr>
          <a:xfrm>
            <a:off x="594360" y="3675888"/>
            <a:ext cx="3200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1005840" y="3520440"/>
            <a:ext cx="3200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Nginx + FastCGI 동작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1005840" y="3886200"/>
            <a:ext cx="3200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B94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요청 흐름, nginx.conf 설정 해부</a:t>
            </a:r>
            <a:endParaRPr lang="en-US" sz="900" dirty="0"/>
          </a:p>
        </p:txBody>
      </p:sp>
      <p:sp>
        <p:nvSpPr>
          <p:cNvPr id="23" name="Shape 21"/>
          <p:cNvSpPr/>
          <p:nvPr/>
        </p:nvSpPr>
        <p:spPr>
          <a:xfrm>
            <a:off x="4617720" y="1188720"/>
            <a:ext cx="3931920" cy="914400"/>
          </a:xfrm>
          <a:prstGeom prst="roundRect">
            <a:avLst>
              <a:gd name="adj" fmla="val 10000"/>
            </a:avLst>
          </a:prstGeom>
          <a:solidFill>
            <a:srgbClr val="161B22"/>
          </a:solidFill>
          <a:ln w="6350">
            <a:solidFill>
              <a:srgbClr val="30363D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4754880" y="1481328"/>
            <a:ext cx="320040" cy="320040"/>
          </a:xfrm>
          <a:prstGeom prst="ellipse">
            <a:avLst/>
          </a:prstGeom>
          <a:solidFill>
            <a:srgbClr val="FF9800"/>
          </a:solidFill>
          <a:ln/>
        </p:spPr>
      </p:sp>
      <p:sp>
        <p:nvSpPr>
          <p:cNvPr id="25" name="Text 23"/>
          <p:cNvSpPr/>
          <p:nvPr/>
        </p:nvSpPr>
        <p:spPr>
          <a:xfrm>
            <a:off x="4754880" y="1481328"/>
            <a:ext cx="3200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300" dirty="0"/>
          </a:p>
        </p:txBody>
      </p:sp>
      <p:sp>
        <p:nvSpPr>
          <p:cNvPr id="26" name="Text 24"/>
          <p:cNvSpPr/>
          <p:nvPr/>
        </p:nvSpPr>
        <p:spPr>
          <a:xfrm>
            <a:off x="5166360" y="1325880"/>
            <a:ext cx="3200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SAM의 Nginx 구조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5166360" y="1691640"/>
            <a:ext cx="3200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B94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2계층 Nginx, 도메인별 라우팅, 설정 비교</a:t>
            </a:r>
            <a:endParaRPr lang="en-US" sz="900" dirty="0"/>
          </a:p>
        </p:txBody>
      </p:sp>
      <p:sp>
        <p:nvSpPr>
          <p:cNvPr id="28" name="Shape 26"/>
          <p:cNvSpPr/>
          <p:nvPr/>
        </p:nvSpPr>
        <p:spPr>
          <a:xfrm>
            <a:off x="4617720" y="2286000"/>
            <a:ext cx="3931920" cy="914400"/>
          </a:xfrm>
          <a:prstGeom prst="roundRect">
            <a:avLst>
              <a:gd name="adj" fmla="val 10000"/>
            </a:avLst>
          </a:prstGeom>
          <a:solidFill>
            <a:srgbClr val="161B22"/>
          </a:solidFill>
          <a:ln w="6350">
            <a:solidFill>
              <a:srgbClr val="30363D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754880" y="2578608"/>
            <a:ext cx="320040" cy="320040"/>
          </a:xfrm>
          <a:prstGeom prst="ellipse">
            <a:avLst/>
          </a:prstGeom>
          <a:solidFill>
            <a:srgbClr val="AB47BC"/>
          </a:solidFill>
          <a:ln/>
        </p:spPr>
      </p:sp>
      <p:sp>
        <p:nvSpPr>
          <p:cNvPr id="30" name="Text 28"/>
          <p:cNvSpPr/>
          <p:nvPr/>
        </p:nvSpPr>
        <p:spPr>
          <a:xfrm>
            <a:off x="4754880" y="2578608"/>
            <a:ext cx="3200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300" dirty="0"/>
          </a:p>
        </p:txBody>
      </p:sp>
      <p:sp>
        <p:nvSpPr>
          <p:cNvPr id="31" name="Text 29"/>
          <p:cNvSpPr/>
          <p:nvPr/>
        </p:nvSpPr>
        <p:spPr>
          <a:xfrm>
            <a:off x="5166360" y="2423160"/>
            <a:ext cx="3200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FastCGI vs HTTP 프록시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5166360" y="2788920"/>
            <a:ext cx="3200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B94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fastcgi_pass vs proxy_pass, 언제 무엇을 쓰는가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4617720" y="3383280"/>
            <a:ext cx="3931920" cy="914400"/>
          </a:xfrm>
          <a:prstGeom prst="roundRect">
            <a:avLst>
              <a:gd name="adj" fmla="val 10000"/>
            </a:avLst>
          </a:prstGeom>
          <a:solidFill>
            <a:srgbClr val="161B22"/>
          </a:solidFill>
          <a:ln w="6350">
            <a:solidFill>
              <a:srgbClr val="30363D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4754880" y="3675888"/>
            <a:ext cx="320040" cy="320040"/>
          </a:xfrm>
          <a:prstGeom prst="ellipse">
            <a:avLst/>
          </a:prstGeom>
          <a:solidFill>
            <a:srgbClr val="EF5350"/>
          </a:solidFill>
          <a:ln/>
        </p:spPr>
      </p:sp>
      <p:sp>
        <p:nvSpPr>
          <p:cNvPr id="35" name="Text 33"/>
          <p:cNvSpPr/>
          <p:nvPr/>
        </p:nvSpPr>
        <p:spPr>
          <a:xfrm>
            <a:off x="4754880" y="3675888"/>
            <a:ext cx="3200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300" dirty="0"/>
          </a:p>
        </p:txBody>
      </p:sp>
      <p:sp>
        <p:nvSpPr>
          <p:cNvPr id="36" name="Text 34"/>
          <p:cNvSpPr/>
          <p:nvPr/>
        </p:nvSpPr>
        <p:spPr>
          <a:xfrm>
            <a:off x="5166360" y="3520440"/>
            <a:ext cx="3200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자주 묻는 질문</a:t>
            </a:r>
            <a:endParaRPr lang="en-US" sz="1300" dirty="0"/>
          </a:p>
        </p:txBody>
      </p:sp>
      <p:sp>
        <p:nvSpPr>
          <p:cNvPr id="37" name="Text 35"/>
          <p:cNvSpPr/>
          <p:nvPr/>
        </p:nvSpPr>
        <p:spPr>
          <a:xfrm>
            <a:off x="5166360" y="3886200"/>
            <a:ext cx="3200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B94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try_files, SCRIPT_FILENAME, 502/504 에러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D111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20040"/>
            <a:ext cx="54864" cy="365760"/>
          </a:xfrm>
          <a:prstGeom prst="rect">
            <a:avLst/>
          </a:prstGeom>
          <a:solidFill>
            <a:srgbClr val="2E7D32"/>
          </a:solidFill>
          <a:ln/>
        </p:spPr>
      </p:sp>
      <p:sp>
        <p:nvSpPr>
          <p:cNvPr id="3" name="Text 1"/>
          <p:cNvSpPr/>
          <p:nvPr/>
        </p:nvSpPr>
        <p:spPr>
          <a:xfrm>
            <a:off x="658368" y="274320"/>
            <a:ext cx="6400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Nginx란?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658368" y="68580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B94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고성능 웹서버 &amp; 리버스 프록시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>
            <a:off x="0" y="4800600"/>
            <a:ext cx="9144000" cy="342900"/>
          </a:xfrm>
          <a:prstGeom prst="rect">
            <a:avLst/>
          </a:prstGeom>
          <a:solidFill>
            <a:srgbClr val="0A0E14"/>
          </a:solidFill>
          <a:ln/>
        </p:spPr>
      </p:sp>
      <p:sp>
        <p:nvSpPr>
          <p:cNvPr id="6" name="Text 4"/>
          <p:cNvSpPr/>
          <p:nvPr/>
        </p:nvSpPr>
        <p:spPr>
          <a:xfrm>
            <a:off x="457200" y="4800600"/>
            <a:ext cx="6400800" cy="3429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6E76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Nginx &amp; FastCGI 초보자 가이드  |  (주)코드브릿지엑스</a:t>
            </a:r>
            <a:endParaRPr lang="en-US" sz="700" dirty="0"/>
          </a:p>
        </p:txBody>
      </p:sp>
      <p:sp>
        <p:nvSpPr>
          <p:cNvPr id="7" name="Text 5"/>
          <p:cNvSpPr/>
          <p:nvPr/>
        </p:nvSpPr>
        <p:spPr>
          <a:xfrm>
            <a:off x="7315200" y="4800600"/>
            <a:ext cx="1371600" cy="3429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700" dirty="0">
                <a:solidFill>
                  <a:srgbClr val="6E76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/ 9</a:t>
            </a:r>
            <a:endParaRPr lang="en-US" sz="700" dirty="0"/>
          </a:p>
        </p:txBody>
      </p:sp>
      <p:sp>
        <p:nvSpPr>
          <p:cNvPr id="8" name="Shape 6"/>
          <p:cNvSpPr/>
          <p:nvPr/>
        </p:nvSpPr>
        <p:spPr>
          <a:xfrm>
            <a:off x="457200" y="1097280"/>
            <a:ext cx="5029200" cy="1828800"/>
          </a:xfrm>
          <a:prstGeom prst="roundRect">
            <a:avLst>
              <a:gd name="adj" fmla="val 5000"/>
            </a:avLst>
          </a:prstGeom>
          <a:solidFill>
            <a:srgbClr val="161B22"/>
          </a:solidFill>
          <a:ln w="6350">
            <a:solidFill>
              <a:srgbClr val="30363D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40080" y="1188720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81C7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비유: 대형 호텔의 프런트 데스크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640080" y="1600200"/>
            <a:ext cx="4663440" cy="256032"/>
          </a:xfrm>
          <a:prstGeom prst="roundRect">
            <a:avLst>
              <a:gd name="adj" fmla="val 14286"/>
            </a:avLst>
          </a:prstGeom>
          <a:solidFill>
            <a:srgbClr val="1C2333"/>
          </a:solidFill>
          <a:ln/>
        </p:spPr>
      </p:sp>
      <p:sp>
        <p:nvSpPr>
          <p:cNvPr id="11" name="Text 9"/>
          <p:cNvSpPr/>
          <p:nvPr/>
        </p:nvSpPr>
        <p:spPr>
          <a:xfrm>
            <a:off x="777240" y="1600200"/>
            <a:ext cx="16459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E6ED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"이미지 주세요"</a:t>
            </a:r>
            <a:endParaRPr lang="en-US" sz="800" dirty="0"/>
          </a:p>
        </p:txBody>
      </p:sp>
      <p:sp>
        <p:nvSpPr>
          <p:cNvPr id="12" name="Text 10"/>
          <p:cNvSpPr/>
          <p:nvPr/>
        </p:nvSpPr>
        <p:spPr>
          <a:xfrm>
            <a:off x="2423160" y="1600200"/>
            <a:ext cx="2743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6E76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2743200" y="1600200"/>
            <a:ext cx="237744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4CAF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직접 서빙 (정적 파일)</a:t>
            </a:r>
            <a:endParaRPr lang="en-US" sz="800" dirty="0"/>
          </a:p>
        </p:txBody>
      </p:sp>
      <p:sp>
        <p:nvSpPr>
          <p:cNvPr id="14" name="Shape 12"/>
          <p:cNvSpPr/>
          <p:nvPr/>
        </p:nvSpPr>
        <p:spPr>
          <a:xfrm>
            <a:off x="640080" y="1911096"/>
            <a:ext cx="4663440" cy="256032"/>
          </a:xfrm>
          <a:prstGeom prst="roundRect">
            <a:avLst>
              <a:gd name="adj" fmla="val 14286"/>
            </a:avLst>
          </a:prstGeom>
          <a:solidFill>
            <a:srgbClr val="1C2333"/>
          </a:solidFill>
          <a:ln/>
        </p:spPr>
      </p:sp>
      <p:sp>
        <p:nvSpPr>
          <p:cNvPr id="15" name="Text 13"/>
          <p:cNvSpPr/>
          <p:nvPr/>
        </p:nvSpPr>
        <p:spPr>
          <a:xfrm>
            <a:off x="777240" y="1911096"/>
            <a:ext cx="16459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E6ED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"PHP 실행해줘"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2423160" y="1911096"/>
            <a:ext cx="2743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6E76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2743200" y="1911096"/>
            <a:ext cx="237744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00BC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PHP-FPM에 전달 (FastCGI)</a:t>
            </a:r>
            <a:endParaRPr lang="en-US" sz="800" dirty="0"/>
          </a:p>
        </p:txBody>
      </p:sp>
      <p:sp>
        <p:nvSpPr>
          <p:cNvPr id="18" name="Shape 16"/>
          <p:cNvSpPr/>
          <p:nvPr/>
        </p:nvSpPr>
        <p:spPr>
          <a:xfrm>
            <a:off x="640080" y="2221992"/>
            <a:ext cx="4663440" cy="256032"/>
          </a:xfrm>
          <a:prstGeom prst="roundRect">
            <a:avLst>
              <a:gd name="adj" fmla="val 14286"/>
            </a:avLst>
          </a:prstGeom>
          <a:solidFill>
            <a:srgbClr val="1C2333"/>
          </a:solidFill>
          <a:ln/>
        </p:spPr>
      </p:sp>
      <p:sp>
        <p:nvSpPr>
          <p:cNvPr id="19" name="Text 17"/>
          <p:cNvSpPr/>
          <p:nvPr/>
        </p:nvSpPr>
        <p:spPr>
          <a:xfrm>
            <a:off x="777240" y="2221992"/>
            <a:ext cx="16459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E6ED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"React 페이지"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2423160" y="2221992"/>
            <a:ext cx="2743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6E76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</a:t>
            </a:r>
            <a:endParaRPr lang="en-US" sz="1000" dirty="0"/>
          </a:p>
        </p:txBody>
      </p:sp>
      <p:sp>
        <p:nvSpPr>
          <p:cNvPr id="21" name="Text 19"/>
          <p:cNvSpPr/>
          <p:nvPr/>
        </p:nvSpPr>
        <p:spPr>
          <a:xfrm>
            <a:off x="2743200" y="2221992"/>
            <a:ext cx="237744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42A5F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Node.js에 전달 (프록시)</a:t>
            </a:r>
            <a:endParaRPr lang="en-US" sz="800" dirty="0"/>
          </a:p>
        </p:txBody>
      </p:sp>
      <p:sp>
        <p:nvSpPr>
          <p:cNvPr id="22" name="Shape 20"/>
          <p:cNvSpPr/>
          <p:nvPr/>
        </p:nvSpPr>
        <p:spPr>
          <a:xfrm>
            <a:off x="640080" y="2532888"/>
            <a:ext cx="4663440" cy="256032"/>
          </a:xfrm>
          <a:prstGeom prst="roundRect">
            <a:avLst>
              <a:gd name="adj" fmla="val 14286"/>
            </a:avLst>
          </a:prstGeom>
          <a:solidFill>
            <a:srgbClr val="1C2333"/>
          </a:solidFill>
          <a:ln/>
        </p:spPr>
      </p:sp>
      <p:sp>
        <p:nvSpPr>
          <p:cNvPr id="23" name="Text 21"/>
          <p:cNvSpPr/>
          <p:nvPr/>
        </p:nvSpPr>
        <p:spPr>
          <a:xfrm>
            <a:off x="777240" y="2532888"/>
            <a:ext cx="16459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E6ED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"API 호출"</a:t>
            </a:r>
            <a:endParaRPr lang="en-US" sz="800" dirty="0"/>
          </a:p>
        </p:txBody>
      </p:sp>
      <p:sp>
        <p:nvSpPr>
          <p:cNvPr id="24" name="Text 22"/>
          <p:cNvSpPr/>
          <p:nvPr/>
        </p:nvSpPr>
        <p:spPr>
          <a:xfrm>
            <a:off x="2423160" y="2532888"/>
            <a:ext cx="2743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6E76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</a:t>
            </a:r>
            <a:endParaRPr lang="en-US" sz="1000" dirty="0"/>
          </a:p>
        </p:txBody>
      </p:sp>
      <p:sp>
        <p:nvSpPr>
          <p:cNvPr id="25" name="Text 23"/>
          <p:cNvSpPr/>
          <p:nvPr/>
        </p:nvSpPr>
        <p:spPr>
          <a:xfrm>
            <a:off x="2743200" y="2532888"/>
            <a:ext cx="237744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FF98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API 서버에 전달 (프록시)</a:t>
            </a:r>
            <a:endParaRPr lang="en-US" sz="800" dirty="0"/>
          </a:p>
        </p:txBody>
      </p:sp>
      <p:sp>
        <p:nvSpPr>
          <p:cNvPr id="26" name="Shape 24"/>
          <p:cNvSpPr/>
          <p:nvPr/>
        </p:nvSpPr>
        <p:spPr>
          <a:xfrm>
            <a:off x="5760720" y="1097280"/>
            <a:ext cx="2926080" cy="1828800"/>
          </a:xfrm>
          <a:prstGeom prst="roundRect">
            <a:avLst>
              <a:gd name="adj" fmla="val 5000"/>
            </a:avLst>
          </a:prstGeom>
          <a:solidFill>
            <a:srgbClr val="161B22"/>
          </a:solidFill>
          <a:ln w="6350">
            <a:solidFill>
              <a:srgbClr val="2E7D32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5943600" y="1188720"/>
            <a:ext cx="2560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81C7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Nginx vs Apache</a:t>
            </a:r>
            <a:endParaRPr lang="en-US" sz="1100" dirty="0"/>
          </a:p>
        </p:txBody>
      </p:sp>
      <p:sp>
        <p:nvSpPr>
          <p:cNvPr id="28" name="Text 26"/>
          <p:cNvSpPr/>
          <p:nvPr/>
        </p:nvSpPr>
        <p:spPr>
          <a:xfrm>
            <a:off x="5943600" y="1508760"/>
            <a:ext cx="86868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sz="700" dirty="0"/>
          </a:p>
        </p:txBody>
      </p:sp>
      <p:sp>
        <p:nvSpPr>
          <p:cNvPr id="29" name="Text 27"/>
          <p:cNvSpPr/>
          <p:nvPr/>
        </p:nvSpPr>
        <p:spPr>
          <a:xfrm>
            <a:off x="6812280" y="1508760"/>
            <a:ext cx="100584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b="1" dirty="0">
                <a:solidFill>
                  <a:srgbClr val="81C7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Nginx</a:t>
            </a:r>
            <a:endParaRPr lang="en-US" sz="700" dirty="0"/>
          </a:p>
        </p:txBody>
      </p:sp>
      <p:sp>
        <p:nvSpPr>
          <p:cNvPr id="30" name="Text 28"/>
          <p:cNvSpPr/>
          <p:nvPr/>
        </p:nvSpPr>
        <p:spPr>
          <a:xfrm>
            <a:off x="7818120" y="1508760"/>
            <a:ext cx="100584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b="1" dirty="0">
                <a:solidFill>
                  <a:srgbClr val="81C7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Apache</a:t>
            </a:r>
            <a:endParaRPr lang="en-US" sz="700" dirty="0"/>
          </a:p>
        </p:txBody>
      </p:sp>
      <p:sp>
        <p:nvSpPr>
          <p:cNvPr id="31" name="Text 29"/>
          <p:cNvSpPr/>
          <p:nvPr/>
        </p:nvSpPr>
        <p:spPr>
          <a:xfrm>
            <a:off x="5943600" y="1737360"/>
            <a:ext cx="8686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E6ED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아키텍처</a:t>
            </a:r>
            <a:endParaRPr lang="en-US" sz="700" dirty="0"/>
          </a:p>
        </p:txBody>
      </p:sp>
      <p:sp>
        <p:nvSpPr>
          <p:cNvPr id="32" name="Text 30"/>
          <p:cNvSpPr/>
          <p:nvPr/>
        </p:nvSpPr>
        <p:spPr>
          <a:xfrm>
            <a:off x="6812280" y="1737360"/>
            <a:ext cx="100584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4CAF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이벤트 (비동기)</a:t>
            </a:r>
            <a:endParaRPr lang="en-US" sz="700" dirty="0"/>
          </a:p>
        </p:txBody>
      </p:sp>
      <p:sp>
        <p:nvSpPr>
          <p:cNvPr id="33" name="Text 31"/>
          <p:cNvSpPr/>
          <p:nvPr/>
        </p:nvSpPr>
        <p:spPr>
          <a:xfrm>
            <a:off x="7818120" y="1737360"/>
            <a:ext cx="100584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6E76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프로세스/스레드</a:t>
            </a:r>
            <a:endParaRPr lang="en-US" sz="700" dirty="0"/>
          </a:p>
        </p:txBody>
      </p:sp>
      <p:sp>
        <p:nvSpPr>
          <p:cNvPr id="34" name="Text 32"/>
          <p:cNvSpPr/>
          <p:nvPr/>
        </p:nvSpPr>
        <p:spPr>
          <a:xfrm>
            <a:off x="5943600" y="1993392"/>
            <a:ext cx="8686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E6ED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동시 접속</a:t>
            </a:r>
            <a:endParaRPr lang="en-US" sz="700" dirty="0"/>
          </a:p>
        </p:txBody>
      </p:sp>
      <p:sp>
        <p:nvSpPr>
          <p:cNvPr id="35" name="Text 33"/>
          <p:cNvSpPr/>
          <p:nvPr/>
        </p:nvSpPr>
        <p:spPr>
          <a:xfrm>
            <a:off x="6812280" y="1993392"/>
            <a:ext cx="100584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4CAF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수만 개</a:t>
            </a:r>
            <a:endParaRPr lang="en-US" sz="700" dirty="0"/>
          </a:p>
        </p:txBody>
      </p:sp>
      <p:sp>
        <p:nvSpPr>
          <p:cNvPr id="36" name="Text 34"/>
          <p:cNvSpPr/>
          <p:nvPr/>
        </p:nvSpPr>
        <p:spPr>
          <a:xfrm>
            <a:off x="7818120" y="1993392"/>
            <a:ext cx="100584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6E76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수천 개</a:t>
            </a:r>
            <a:endParaRPr lang="en-US" sz="700" dirty="0"/>
          </a:p>
        </p:txBody>
      </p:sp>
      <p:sp>
        <p:nvSpPr>
          <p:cNvPr id="37" name="Text 35"/>
          <p:cNvSpPr/>
          <p:nvPr/>
        </p:nvSpPr>
        <p:spPr>
          <a:xfrm>
            <a:off x="5943600" y="2249424"/>
            <a:ext cx="8686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E6ED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메모리</a:t>
            </a:r>
            <a:endParaRPr lang="en-US" sz="700" dirty="0"/>
          </a:p>
        </p:txBody>
      </p:sp>
      <p:sp>
        <p:nvSpPr>
          <p:cNvPr id="38" name="Text 36"/>
          <p:cNvSpPr/>
          <p:nvPr/>
        </p:nvSpPr>
        <p:spPr>
          <a:xfrm>
            <a:off x="6812280" y="2249424"/>
            <a:ext cx="100584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4CAF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적음</a:t>
            </a:r>
            <a:endParaRPr lang="en-US" sz="700" dirty="0"/>
          </a:p>
        </p:txBody>
      </p:sp>
      <p:sp>
        <p:nvSpPr>
          <p:cNvPr id="39" name="Text 37"/>
          <p:cNvSpPr/>
          <p:nvPr/>
        </p:nvSpPr>
        <p:spPr>
          <a:xfrm>
            <a:off x="7818120" y="2249424"/>
            <a:ext cx="100584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6E76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많음</a:t>
            </a:r>
            <a:endParaRPr lang="en-US" sz="700" dirty="0"/>
          </a:p>
        </p:txBody>
      </p:sp>
      <p:sp>
        <p:nvSpPr>
          <p:cNvPr id="40" name="Text 38"/>
          <p:cNvSpPr/>
          <p:nvPr/>
        </p:nvSpPr>
        <p:spPr>
          <a:xfrm>
            <a:off x="5943600" y="2505456"/>
            <a:ext cx="8686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E6ED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PHP 실행</a:t>
            </a:r>
            <a:endParaRPr lang="en-US" sz="700" dirty="0"/>
          </a:p>
        </p:txBody>
      </p:sp>
      <p:sp>
        <p:nvSpPr>
          <p:cNvPr id="41" name="Text 39"/>
          <p:cNvSpPr/>
          <p:nvPr/>
        </p:nvSpPr>
        <p:spPr>
          <a:xfrm>
            <a:off x="6812280" y="2505456"/>
            <a:ext cx="100584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4CAF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FastCGI 필요</a:t>
            </a:r>
            <a:endParaRPr lang="en-US" sz="700" dirty="0"/>
          </a:p>
        </p:txBody>
      </p:sp>
      <p:sp>
        <p:nvSpPr>
          <p:cNvPr id="42" name="Text 40"/>
          <p:cNvSpPr/>
          <p:nvPr/>
        </p:nvSpPr>
        <p:spPr>
          <a:xfrm>
            <a:off x="7818120" y="2505456"/>
            <a:ext cx="100584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6E76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mod_php 가능</a:t>
            </a:r>
            <a:endParaRPr lang="en-US" sz="700" dirty="0"/>
          </a:p>
        </p:txBody>
      </p:sp>
      <p:sp>
        <p:nvSpPr>
          <p:cNvPr id="43" name="Shape 41"/>
          <p:cNvSpPr/>
          <p:nvPr/>
        </p:nvSpPr>
        <p:spPr>
          <a:xfrm>
            <a:off x="457200" y="3200400"/>
            <a:ext cx="8229600" cy="1417320"/>
          </a:xfrm>
          <a:prstGeom prst="roundRect">
            <a:avLst>
              <a:gd name="adj" fmla="val 6452"/>
            </a:avLst>
          </a:prstGeom>
          <a:solidFill>
            <a:srgbClr val="161B22"/>
          </a:solidFill>
          <a:ln w="6350">
            <a:solidFill>
              <a:srgbClr val="30363D"/>
            </a:solidFill>
            <a:prstDash val="solid"/>
          </a:ln>
        </p:spPr>
      </p:sp>
      <p:sp>
        <p:nvSpPr>
          <p:cNvPr id="44" name="Text 42"/>
          <p:cNvSpPr/>
          <p:nvPr/>
        </p:nvSpPr>
        <p:spPr>
          <a:xfrm>
            <a:off x="640080" y="3291840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81C7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Nginx의 3가지 핵심 역할</a:t>
            </a:r>
            <a:endParaRPr lang="en-US" sz="1100" dirty="0"/>
          </a:p>
        </p:txBody>
      </p:sp>
      <p:sp>
        <p:nvSpPr>
          <p:cNvPr id="45" name="Shape 43"/>
          <p:cNvSpPr/>
          <p:nvPr/>
        </p:nvSpPr>
        <p:spPr>
          <a:xfrm>
            <a:off x="640080" y="3657600"/>
            <a:ext cx="2468880" cy="822960"/>
          </a:xfrm>
          <a:prstGeom prst="roundRect">
            <a:avLst>
              <a:gd name="adj" fmla="val 6667"/>
            </a:avLst>
          </a:prstGeom>
          <a:solidFill>
            <a:srgbClr val="1C2333"/>
          </a:solidFill>
          <a:ln w="6350">
            <a:solidFill>
              <a:srgbClr val="4CAF50"/>
            </a:solidFill>
            <a:prstDash val="solid"/>
          </a:ln>
        </p:spPr>
      </p:sp>
      <p:sp>
        <p:nvSpPr>
          <p:cNvPr id="46" name="Shape 44"/>
          <p:cNvSpPr/>
          <p:nvPr/>
        </p:nvSpPr>
        <p:spPr>
          <a:xfrm>
            <a:off x="731520" y="3730752"/>
            <a:ext cx="320040" cy="320040"/>
          </a:xfrm>
          <a:prstGeom prst="ellipse">
            <a:avLst/>
          </a:prstGeom>
          <a:solidFill>
            <a:srgbClr val="4CAF50"/>
          </a:solidFill>
          <a:ln/>
        </p:spPr>
      </p:sp>
      <p:sp>
        <p:nvSpPr>
          <p:cNvPr id="47" name="Text 45"/>
          <p:cNvSpPr/>
          <p:nvPr/>
        </p:nvSpPr>
        <p:spPr>
          <a:xfrm>
            <a:off x="731520" y="3730752"/>
            <a:ext cx="3200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300" dirty="0"/>
          </a:p>
        </p:txBody>
      </p:sp>
      <p:sp>
        <p:nvSpPr>
          <p:cNvPr id="48" name="Text 46"/>
          <p:cNvSpPr/>
          <p:nvPr/>
        </p:nvSpPr>
        <p:spPr>
          <a:xfrm>
            <a:off x="1143000" y="370332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4CAF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정적 파일 서빙</a:t>
            </a:r>
            <a:endParaRPr lang="en-US" sz="1000" dirty="0"/>
          </a:p>
        </p:txBody>
      </p:sp>
      <p:sp>
        <p:nvSpPr>
          <p:cNvPr id="49" name="Text 47"/>
          <p:cNvSpPr/>
          <p:nvPr/>
        </p:nvSpPr>
        <p:spPr>
          <a:xfrm>
            <a:off x="1143000" y="3931920"/>
            <a:ext cx="1828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800" dirty="0">
                <a:solidFill>
                  <a:srgbClr val="8B94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CSS, JS, 이미지를</a:t>
            </a:r>
            <a:endParaRPr lang="en-US" sz="800" dirty="0"/>
          </a:p>
          <a:p>
            <a:pPr indent="0" marL="0">
              <a:lnSpc>
                <a:spcPct val="120000"/>
              </a:lnSpc>
              <a:buNone/>
            </a:pPr>
            <a:r>
              <a:rPr lang="en-US" sz="800" dirty="0">
                <a:solidFill>
                  <a:srgbClr val="8B94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PHP 개입 없이 직접 전송</a:t>
            </a:r>
            <a:endParaRPr lang="en-US" sz="800" dirty="0"/>
          </a:p>
        </p:txBody>
      </p:sp>
      <p:sp>
        <p:nvSpPr>
          <p:cNvPr id="50" name="Shape 48"/>
          <p:cNvSpPr/>
          <p:nvPr/>
        </p:nvSpPr>
        <p:spPr>
          <a:xfrm>
            <a:off x="3337560" y="3657600"/>
            <a:ext cx="2468880" cy="822960"/>
          </a:xfrm>
          <a:prstGeom prst="roundRect">
            <a:avLst>
              <a:gd name="adj" fmla="val 6667"/>
            </a:avLst>
          </a:prstGeom>
          <a:solidFill>
            <a:srgbClr val="1C2333"/>
          </a:solidFill>
          <a:ln w="6350">
            <a:solidFill>
              <a:srgbClr val="42A5F5"/>
            </a:solidFill>
            <a:prstDash val="solid"/>
          </a:ln>
        </p:spPr>
      </p:sp>
      <p:sp>
        <p:nvSpPr>
          <p:cNvPr id="51" name="Shape 49"/>
          <p:cNvSpPr/>
          <p:nvPr/>
        </p:nvSpPr>
        <p:spPr>
          <a:xfrm>
            <a:off x="3429000" y="3730752"/>
            <a:ext cx="320040" cy="320040"/>
          </a:xfrm>
          <a:prstGeom prst="ellipse">
            <a:avLst/>
          </a:prstGeom>
          <a:solidFill>
            <a:srgbClr val="42A5F5"/>
          </a:solidFill>
          <a:ln/>
        </p:spPr>
      </p:sp>
      <p:sp>
        <p:nvSpPr>
          <p:cNvPr id="52" name="Text 50"/>
          <p:cNvSpPr/>
          <p:nvPr/>
        </p:nvSpPr>
        <p:spPr>
          <a:xfrm>
            <a:off x="3429000" y="3730752"/>
            <a:ext cx="3200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300" dirty="0"/>
          </a:p>
        </p:txBody>
      </p:sp>
      <p:sp>
        <p:nvSpPr>
          <p:cNvPr id="53" name="Text 51"/>
          <p:cNvSpPr/>
          <p:nvPr/>
        </p:nvSpPr>
        <p:spPr>
          <a:xfrm>
            <a:off x="3840480" y="370332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42A5F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리버스 프록시</a:t>
            </a:r>
            <a:endParaRPr lang="en-US" sz="1000" dirty="0"/>
          </a:p>
        </p:txBody>
      </p:sp>
      <p:sp>
        <p:nvSpPr>
          <p:cNvPr id="54" name="Text 52"/>
          <p:cNvSpPr/>
          <p:nvPr/>
        </p:nvSpPr>
        <p:spPr>
          <a:xfrm>
            <a:off x="3840480" y="3931920"/>
            <a:ext cx="1828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800" dirty="0">
                <a:solidFill>
                  <a:srgbClr val="8B94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PHP → PHP-FPM</a:t>
            </a:r>
            <a:endParaRPr lang="en-US" sz="800" dirty="0"/>
          </a:p>
          <a:p>
            <a:pPr indent="0" marL="0">
              <a:lnSpc>
                <a:spcPct val="120000"/>
              </a:lnSpc>
              <a:buNone/>
            </a:pPr>
            <a:r>
              <a:rPr lang="en-US" sz="800" dirty="0">
                <a:solidFill>
                  <a:srgbClr val="8B94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Node → Next.js 전달</a:t>
            </a:r>
            <a:endParaRPr lang="en-US" sz="800" dirty="0"/>
          </a:p>
        </p:txBody>
      </p:sp>
      <p:sp>
        <p:nvSpPr>
          <p:cNvPr id="55" name="Shape 53"/>
          <p:cNvSpPr/>
          <p:nvPr/>
        </p:nvSpPr>
        <p:spPr>
          <a:xfrm>
            <a:off x="6035040" y="3657600"/>
            <a:ext cx="2468880" cy="822960"/>
          </a:xfrm>
          <a:prstGeom prst="roundRect">
            <a:avLst>
              <a:gd name="adj" fmla="val 6667"/>
            </a:avLst>
          </a:prstGeom>
          <a:solidFill>
            <a:srgbClr val="1C2333"/>
          </a:solidFill>
          <a:ln w="6350">
            <a:solidFill>
              <a:srgbClr val="FF9800"/>
            </a:solidFill>
            <a:prstDash val="solid"/>
          </a:ln>
        </p:spPr>
      </p:sp>
      <p:sp>
        <p:nvSpPr>
          <p:cNvPr id="56" name="Shape 54"/>
          <p:cNvSpPr/>
          <p:nvPr/>
        </p:nvSpPr>
        <p:spPr>
          <a:xfrm>
            <a:off x="6126480" y="3730752"/>
            <a:ext cx="320040" cy="320040"/>
          </a:xfrm>
          <a:prstGeom prst="ellipse">
            <a:avLst/>
          </a:prstGeom>
          <a:solidFill>
            <a:srgbClr val="FF9800"/>
          </a:solidFill>
          <a:ln/>
        </p:spPr>
      </p:sp>
      <p:sp>
        <p:nvSpPr>
          <p:cNvPr id="57" name="Text 55"/>
          <p:cNvSpPr/>
          <p:nvPr/>
        </p:nvSpPr>
        <p:spPr>
          <a:xfrm>
            <a:off x="6126480" y="3730752"/>
            <a:ext cx="3200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300" dirty="0"/>
          </a:p>
        </p:txBody>
      </p:sp>
      <p:sp>
        <p:nvSpPr>
          <p:cNvPr id="58" name="Text 56"/>
          <p:cNvSpPr/>
          <p:nvPr/>
        </p:nvSpPr>
        <p:spPr>
          <a:xfrm>
            <a:off x="6537960" y="370332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FF98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SSL 종료</a:t>
            </a:r>
            <a:endParaRPr lang="en-US" sz="1000" dirty="0"/>
          </a:p>
        </p:txBody>
      </p:sp>
      <p:sp>
        <p:nvSpPr>
          <p:cNvPr id="59" name="Text 57"/>
          <p:cNvSpPr/>
          <p:nvPr/>
        </p:nvSpPr>
        <p:spPr>
          <a:xfrm>
            <a:off x="6537960" y="3931920"/>
            <a:ext cx="1828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800" dirty="0">
                <a:solidFill>
                  <a:srgbClr val="8B94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HTTPS 암호 해독 후</a:t>
            </a:r>
            <a:endParaRPr lang="en-US" sz="800" dirty="0"/>
          </a:p>
          <a:p>
            <a:pPr indent="0" marL="0">
              <a:lnSpc>
                <a:spcPct val="120000"/>
              </a:lnSpc>
              <a:buNone/>
            </a:pPr>
            <a:r>
              <a:rPr lang="en-US" sz="800" dirty="0">
                <a:solidFill>
                  <a:srgbClr val="8B94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내부는 HTTP 평문 통신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D111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20040"/>
            <a:ext cx="54864" cy="365760"/>
          </a:xfrm>
          <a:prstGeom prst="rect">
            <a:avLst/>
          </a:prstGeom>
          <a:solidFill>
            <a:srgbClr val="2E7D32"/>
          </a:solidFill>
          <a:ln/>
        </p:spPr>
      </p:sp>
      <p:sp>
        <p:nvSpPr>
          <p:cNvPr id="3" name="Text 1"/>
          <p:cNvSpPr/>
          <p:nvPr/>
        </p:nvSpPr>
        <p:spPr>
          <a:xfrm>
            <a:off x="658368" y="274320"/>
            <a:ext cx="6400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FastCGI란?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658368" y="68580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B94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CGI의 문제를 해결한 통신 프로토콜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>
            <a:off x="0" y="4800600"/>
            <a:ext cx="9144000" cy="342900"/>
          </a:xfrm>
          <a:prstGeom prst="rect">
            <a:avLst/>
          </a:prstGeom>
          <a:solidFill>
            <a:srgbClr val="0A0E14"/>
          </a:solidFill>
          <a:ln/>
        </p:spPr>
      </p:sp>
      <p:sp>
        <p:nvSpPr>
          <p:cNvPr id="6" name="Text 4"/>
          <p:cNvSpPr/>
          <p:nvPr/>
        </p:nvSpPr>
        <p:spPr>
          <a:xfrm>
            <a:off x="457200" y="4800600"/>
            <a:ext cx="6400800" cy="3429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6E76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Nginx &amp; FastCGI 초보자 가이드  |  (주)코드브릿지엑스</a:t>
            </a:r>
            <a:endParaRPr lang="en-US" sz="700" dirty="0"/>
          </a:p>
        </p:txBody>
      </p:sp>
      <p:sp>
        <p:nvSpPr>
          <p:cNvPr id="7" name="Text 5"/>
          <p:cNvSpPr/>
          <p:nvPr/>
        </p:nvSpPr>
        <p:spPr>
          <a:xfrm>
            <a:off x="7315200" y="4800600"/>
            <a:ext cx="1371600" cy="3429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700" dirty="0">
                <a:solidFill>
                  <a:srgbClr val="6E76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/ 9</a:t>
            </a:r>
            <a:endParaRPr lang="en-US" sz="700" dirty="0"/>
          </a:p>
        </p:txBody>
      </p:sp>
      <p:sp>
        <p:nvSpPr>
          <p:cNvPr id="8" name="Shape 6"/>
          <p:cNvSpPr/>
          <p:nvPr/>
        </p:nvSpPr>
        <p:spPr>
          <a:xfrm>
            <a:off x="457200" y="1097280"/>
            <a:ext cx="3931920" cy="1920240"/>
          </a:xfrm>
          <a:prstGeom prst="roundRect">
            <a:avLst>
              <a:gd name="adj" fmla="val 4762"/>
            </a:avLst>
          </a:prstGeom>
          <a:solidFill>
            <a:srgbClr val="161B22"/>
          </a:solidFill>
          <a:ln w="6350">
            <a:solidFill>
              <a:srgbClr val="EF5350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594360" y="1234440"/>
            <a:ext cx="1005840" cy="228600"/>
          </a:xfrm>
          <a:prstGeom prst="roundRect">
            <a:avLst>
              <a:gd name="adj" fmla="val 16000"/>
            </a:avLst>
          </a:prstGeom>
          <a:solidFill>
            <a:srgbClr val="C62828"/>
          </a:solidFill>
          <a:ln/>
        </p:spPr>
      </p:sp>
      <p:sp>
        <p:nvSpPr>
          <p:cNvPr id="10" name="Text 8"/>
          <p:cNvSpPr/>
          <p:nvPr/>
        </p:nvSpPr>
        <p:spPr>
          <a:xfrm>
            <a:off x="594360" y="1234440"/>
            <a:ext cx="100584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CGI (1993)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594360" y="1554480"/>
            <a:ext cx="34747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E6ED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요청마다 프로세스 생성/종료</a:t>
            </a:r>
            <a:endParaRPr lang="en-US" sz="1000" dirty="0"/>
          </a:p>
        </p:txBody>
      </p:sp>
      <p:sp>
        <p:nvSpPr>
          <p:cNvPr id="12" name="Shape 10"/>
          <p:cNvSpPr/>
          <p:nvPr/>
        </p:nvSpPr>
        <p:spPr>
          <a:xfrm>
            <a:off x="640080" y="1920240"/>
            <a:ext cx="3474720" cy="411480"/>
          </a:xfrm>
          <a:prstGeom prst="roundRect">
            <a:avLst>
              <a:gd name="adj" fmla="val 8889"/>
            </a:avLst>
          </a:prstGeom>
          <a:solidFill>
            <a:srgbClr val="0A0E14"/>
          </a:solidFill>
          <a:ln/>
        </p:spPr>
      </p:sp>
      <p:sp>
        <p:nvSpPr>
          <p:cNvPr id="13" name="Text 11"/>
          <p:cNvSpPr/>
          <p:nvPr/>
        </p:nvSpPr>
        <p:spPr>
          <a:xfrm>
            <a:off x="731520" y="1920240"/>
            <a:ext cx="32918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FF8A8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요청 → 생성 → 실행 → 종료 → 요청 → 생성 → 실행 → 종료</a:t>
            </a:r>
            <a:endParaRPr lang="en-US" sz="700" dirty="0"/>
          </a:p>
        </p:txBody>
      </p:sp>
      <p:sp>
        <p:nvSpPr>
          <p:cNvPr id="14" name="Shape 12"/>
          <p:cNvSpPr/>
          <p:nvPr/>
        </p:nvSpPr>
        <p:spPr>
          <a:xfrm>
            <a:off x="640080" y="2423160"/>
            <a:ext cx="3474720" cy="457200"/>
          </a:xfrm>
          <a:prstGeom prst="roundRect">
            <a:avLst>
              <a:gd name="adj" fmla="val 12000"/>
            </a:avLst>
          </a:prstGeom>
          <a:solidFill>
            <a:srgbClr val="2D1B1B"/>
          </a:solidFill>
          <a:ln/>
        </p:spPr>
      </p:sp>
      <p:sp>
        <p:nvSpPr>
          <p:cNvPr id="15" name="Text 13"/>
          <p:cNvSpPr/>
          <p:nvPr/>
        </p:nvSpPr>
        <p:spPr>
          <a:xfrm>
            <a:off x="777240" y="2468880"/>
            <a:ext cx="3200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800" dirty="0">
                <a:solidFill>
                  <a:srgbClr val="FFAAA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비유: 택시 — 매번 부르고 보냄</a:t>
            </a:r>
            <a:endParaRPr lang="en-US" sz="80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800" dirty="0">
                <a:solidFill>
                  <a:srgbClr val="FFAAA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100명 접속 = 100번 호출, 느리고 비효율적</a:t>
            </a:r>
            <a:endParaRPr lang="en-US" sz="800" dirty="0"/>
          </a:p>
        </p:txBody>
      </p:sp>
      <p:sp>
        <p:nvSpPr>
          <p:cNvPr id="16" name="Shape 14"/>
          <p:cNvSpPr/>
          <p:nvPr/>
        </p:nvSpPr>
        <p:spPr>
          <a:xfrm>
            <a:off x="4754880" y="1097280"/>
            <a:ext cx="3931920" cy="1920240"/>
          </a:xfrm>
          <a:prstGeom prst="roundRect">
            <a:avLst>
              <a:gd name="adj" fmla="val 4762"/>
            </a:avLst>
          </a:prstGeom>
          <a:solidFill>
            <a:srgbClr val="161B22"/>
          </a:solidFill>
          <a:ln w="6350">
            <a:solidFill>
              <a:srgbClr val="4CAF50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892040" y="1234440"/>
            <a:ext cx="1298448" cy="228600"/>
          </a:xfrm>
          <a:prstGeom prst="roundRect">
            <a:avLst>
              <a:gd name="adj" fmla="val 16000"/>
            </a:avLst>
          </a:prstGeom>
          <a:solidFill>
            <a:srgbClr val="4CAF50"/>
          </a:solidFill>
          <a:ln/>
        </p:spPr>
      </p:sp>
      <p:sp>
        <p:nvSpPr>
          <p:cNvPr id="18" name="Text 16"/>
          <p:cNvSpPr/>
          <p:nvPr/>
        </p:nvSpPr>
        <p:spPr>
          <a:xfrm>
            <a:off x="4892040" y="1234440"/>
            <a:ext cx="129844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FastCGI (1996)</a:t>
            </a:r>
            <a:endParaRPr lang="en-US" sz="800" dirty="0"/>
          </a:p>
        </p:txBody>
      </p:sp>
      <p:sp>
        <p:nvSpPr>
          <p:cNvPr id="19" name="Text 17"/>
          <p:cNvSpPr/>
          <p:nvPr/>
        </p:nvSpPr>
        <p:spPr>
          <a:xfrm>
            <a:off x="4892040" y="1554480"/>
            <a:ext cx="34747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E6ED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프로세스가 미리 대기, 재사용</a:t>
            </a:r>
            <a:endParaRPr lang="en-US" sz="1000" dirty="0"/>
          </a:p>
        </p:txBody>
      </p:sp>
      <p:sp>
        <p:nvSpPr>
          <p:cNvPr id="20" name="Shape 18"/>
          <p:cNvSpPr/>
          <p:nvPr/>
        </p:nvSpPr>
        <p:spPr>
          <a:xfrm>
            <a:off x="4937760" y="1920240"/>
            <a:ext cx="3474720" cy="411480"/>
          </a:xfrm>
          <a:prstGeom prst="roundRect">
            <a:avLst>
              <a:gd name="adj" fmla="val 8889"/>
            </a:avLst>
          </a:prstGeom>
          <a:solidFill>
            <a:srgbClr val="0A0E14"/>
          </a:solidFill>
          <a:ln/>
        </p:spPr>
      </p:sp>
      <p:sp>
        <p:nvSpPr>
          <p:cNvPr id="21" name="Text 19"/>
          <p:cNvSpPr/>
          <p:nvPr/>
        </p:nvSpPr>
        <p:spPr>
          <a:xfrm>
            <a:off x="5029200" y="1920240"/>
            <a:ext cx="32918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A5D6A7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대기 중 → 요청 → 실행 → 대기 → 요청 → 실행 → 대기</a:t>
            </a:r>
            <a:endParaRPr lang="en-US" sz="700" dirty="0"/>
          </a:p>
        </p:txBody>
      </p:sp>
      <p:sp>
        <p:nvSpPr>
          <p:cNvPr id="22" name="Shape 20"/>
          <p:cNvSpPr/>
          <p:nvPr/>
        </p:nvSpPr>
        <p:spPr>
          <a:xfrm>
            <a:off x="4937760" y="2423160"/>
            <a:ext cx="3474720" cy="457200"/>
          </a:xfrm>
          <a:prstGeom prst="roundRect">
            <a:avLst>
              <a:gd name="adj" fmla="val 12000"/>
            </a:avLst>
          </a:prstGeom>
          <a:solidFill>
            <a:srgbClr val="1B2D1B"/>
          </a:solidFill>
          <a:ln/>
        </p:spPr>
      </p:sp>
      <p:sp>
        <p:nvSpPr>
          <p:cNvPr id="23" name="Text 21"/>
          <p:cNvSpPr/>
          <p:nvPr/>
        </p:nvSpPr>
        <p:spPr>
          <a:xfrm>
            <a:off x="5074920" y="2468880"/>
            <a:ext cx="3200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800" dirty="0">
                <a:solidFill>
                  <a:srgbClr val="A5D6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비유: 전용 기사 — 항상 대기 중</a:t>
            </a:r>
            <a:endParaRPr lang="en-US" sz="80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800" dirty="0">
                <a:solidFill>
                  <a:srgbClr val="A5D6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100명 접속 = 워커 풀에서 즉시 배정</a:t>
            </a:r>
            <a:endParaRPr lang="en-US" sz="800" dirty="0"/>
          </a:p>
        </p:txBody>
      </p:sp>
      <p:sp>
        <p:nvSpPr>
          <p:cNvPr id="24" name="Shape 22"/>
          <p:cNvSpPr/>
          <p:nvPr/>
        </p:nvSpPr>
        <p:spPr>
          <a:xfrm>
            <a:off x="457200" y="3291840"/>
            <a:ext cx="8229600" cy="1280160"/>
          </a:xfrm>
          <a:prstGeom prst="roundRect">
            <a:avLst>
              <a:gd name="adj" fmla="val 7143"/>
            </a:avLst>
          </a:prstGeom>
          <a:solidFill>
            <a:srgbClr val="161B22"/>
          </a:solidFill>
          <a:ln w="6350">
            <a:solidFill>
              <a:srgbClr val="30363D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40080" y="3383280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81C7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핵심: FastCGI는 프로그램이 아니라 "프로토콜"이다</a:t>
            </a:r>
            <a:endParaRPr lang="en-US" sz="1200" dirty="0"/>
          </a:p>
        </p:txBody>
      </p:sp>
      <p:sp>
        <p:nvSpPr>
          <p:cNvPr id="26" name="Shape 24"/>
          <p:cNvSpPr/>
          <p:nvPr/>
        </p:nvSpPr>
        <p:spPr>
          <a:xfrm>
            <a:off x="731520" y="3794760"/>
            <a:ext cx="3657600" cy="640080"/>
          </a:xfrm>
          <a:prstGeom prst="roundRect">
            <a:avLst>
              <a:gd name="adj" fmla="val 8571"/>
            </a:avLst>
          </a:prstGeom>
          <a:solidFill>
            <a:srgbClr val="1C2333"/>
          </a:solidFill>
          <a:ln w="6350">
            <a:solidFill>
              <a:srgbClr val="42A5F5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868680" y="3840480"/>
            <a:ext cx="9144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42A5F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HTTP</a:t>
            </a:r>
            <a:endParaRPr lang="en-US" sz="1400" dirty="0"/>
          </a:p>
        </p:txBody>
      </p:sp>
      <p:sp>
        <p:nvSpPr>
          <p:cNvPr id="28" name="Text 26"/>
          <p:cNvSpPr/>
          <p:nvPr/>
        </p:nvSpPr>
        <p:spPr>
          <a:xfrm>
            <a:off x="1828800" y="3840480"/>
            <a:ext cx="23774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40000"/>
              </a:lnSpc>
              <a:buNone/>
            </a:pPr>
            <a:r>
              <a:rPr lang="en-US" sz="900" dirty="0">
                <a:solidFill>
                  <a:srgbClr val="8B94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브라우저 ↔ 웹서버</a:t>
            </a:r>
            <a:endParaRPr lang="en-US" sz="900" dirty="0"/>
          </a:p>
          <a:p>
            <a:pPr indent="0" marL="0">
              <a:lnSpc>
                <a:spcPct val="140000"/>
              </a:lnSpc>
              <a:buNone/>
            </a:pPr>
            <a:r>
              <a:rPr lang="en-US" sz="900" dirty="0">
                <a:solidFill>
                  <a:srgbClr val="8B94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텍스트 기반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4754880" y="3794760"/>
            <a:ext cx="3657600" cy="640080"/>
          </a:xfrm>
          <a:prstGeom prst="roundRect">
            <a:avLst>
              <a:gd name="adj" fmla="val 8571"/>
            </a:avLst>
          </a:prstGeom>
          <a:solidFill>
            <a:srgbClr val="1C2333"/>
          </a:solidFill>
          <a:ln w="6350">
            <a:solidFill>
              <a:srgbClr val="4CAF50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892040" y="3840480"/>
            <a:ext cx="9144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4CAF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FastCGI</a:t>
            </a:r>
            <a:endParaRPr lang="en-US" sz="1400" dirty="0"/>
          </a:p>
        </p:txBody>
      </p:sp>
      <p:sp>
        <p:nvSpPr>
          <p:cNvPr id="31" name="Text 29"/>
          <p:cNvSpPr/>
          <p:nvPr/>
        </p:nvSpPr>
        <p:spPr>
          <a:xfrm>
            <a:off x="5852160" y="3840480"/>
            <a:ext cx="23774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40000"/>
              </a:lnSpc>
              <a:buNone/>
            </a:pPr>
            <a:r>
              <a:rPr lang="en-US" sz="900" dirty="0">
                <a:solidFill>
                  <a:srgbClr val="8B94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웹서버 ↔ 앱서버</a:t>
            </a:r>
            <a:endParaRPr lang="en-US" sz="900" dirty="0"/>
          </a:p>
          <a:p>
            <a:pPr indent="0" marL="0">
              <a:lnSpc>
                <a:spcPct val="140000"/>
              </a:lnSpc>
              <a:buNone/>
            </a:pPr>
            <a:r>
              <a:rPr lang="en-US" sz="900" dirty="0">
                <a:solidFill>
                  <a:srgbClr val="8B94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바이너리 기반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D111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20040"/>
            <a:ext cx="54864" cy="365760"/>
          </a:xfrm>
          <a:prstGeom prst="rect">
            <a:avLst/>
          </a:prstGeom>
          <a:solidFill>
            <a:srgbClr val="2E7D32"/>
          </a:solidFill>
          <a:ln/>
        </p:spPr>
      </p:sp>
      <p:sp>
        <p:nvSpPr>
          <p:cNvPr id="3" name="Text 1"/>
          <p:cNvSpPr/>
          <p:nvPr/>
        </p:nvSpPr>
        <p:spPr>
          <a:xfrm>
            <a:off x="658368" y="274320"/>
            <a:ext cx="6400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Nginx + FastCGI 동작 원리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658368" y="68580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B94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요청 흐름과 nginx.conf 설정 해부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>
            <a:off x="0" y="4800600"/>
            <a:ext cx="9144000" cy="342900"/>
          </a:xfrm>
          <a:prstGeom prst="rect">
            <a:avLst/>
          </a:prstGeom>
          <a:solidFill>
            <a:srgbClr val="0A0E14"/>
          </a:solidFill>
          <a:ln/>
        </p:spPr>
      </p:sp>
      <p:sp>
        <p:nvSpPr>
          <p:cNvPr id="6" name="Text 4"/>
          <p:cNvSpPr/>
          <p:nvPr/>
        </p:nvSpPr>
        <p:spPr>
          <a:xfrm>
            <a:off x="457200" y="4800600"/>
            <a:ext cx="6400800" cy="3429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6E76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Nginx &amp; FastCGI 초보자 가이드  |  (주)코드브릿지엑스</a:t>
            </a:r>
            <a:endParaRPr lang="en-US" sz="700" dirty="0"/>
          </a:p>
        </p:txBody>
      </p:sp>
      <p:sp>
        <p:nvSpPr>
          <p:cNvPr id="7" name="Text 5"/>
          <p:cNvSpPr/>
          <p:nvPr/>
        </p:nvSpPr>
        <p:spPr>
          <a:xfrm>
            <a:off x="7315200" y="4800600"/>
            <a:ext cx="1371600" cy="3429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700" dirty="0">
                <a:solidFill>
                  <a:srgbClr val="6E76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/ 9</a:t>
            </a:r>
            <a:endParaRPr lang="en-US" sz="700" dirty="0"/>
          </a:p>
        </p:txBody>
      </p:sp>
      <p:sp>
        <p:nvSpPr>
          <p:cNvPr id="8" name="Shape 6"/>
          <p:cNvSpPr/>
          <p:nvPr/>
        </p:nvSpPr>
        <p:spPr>
          <a:xfrm>
            <a:off x="457200" y="1097280"/>
            <a:ext cx="8229600" cy="1188720"/>
          </a:xfrm>
          <a:prstGeom prst="roundRect">
            <a:avLst>
              <a:gd name="adj" fmla="val 7692"/>
            </a:avLst>
          </a:prstGeom>
          <a:solidFill>
            <a:srgbClr val="161B22"/>
          </a:solidFill>
          <a:ln w="6350">
            <a:solidFill>
              <a:srgbClr val="30363D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40080" y="118872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81C7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mng.sam.kr/orders 접속 시 흐름</a:t>
            </a:r>
            <a:endParaRPr lang="en-US" sz="1000" dirty="0"/>
          </a:p>
        </p:txBody>
      </p:sp>
      <p:sp>
        <p:nvSpPr>
          <p:cNvPr id="10" name="Shape 8"/>
          <p:cNvSpPr/>
          <p:nvPr/>
        </p:nvSpPr>
        <p:spPr>
          <a:xfrm>
            <a:off x="640080" y="1508760"/>
            <a:ext cx="1280160" cy="594360"/>
          </a:xfrm>
          <a:prstGeom prst="roundRect">
            <a:avLst>
              <a:gd name="adj" fmla="val 9231"/>
            </a:avLst>
          </a:prstGeom>
          <a:solidFill>
            <a:srgbClr val="1C2333"/>
          </a:solidFill>
          <a:ln w="6350">
            <a:solidFill>
              <a:srgbClr val="42A5F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40080" y="1536192"/>
            <a:ext cx="1280160" cy="3017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42A5F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브라우저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40080" y="1828800"/>
            <a:ext cx="12801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dirty="0">
                <a:solidFill>
                  <a:srgbClr val="6E76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HTTPS</a:t>
            </a:r>
            <a:endParaRPr lang="en-US" sz="700" dirty="0"/>
          </a:p>
        </p:txBody>
      </p:sp>
      <p:sp>
        <p:nvSpPr>
          <p:cNvPr id="13" name="Text 11"/>
          <p:cNvSpPr/>
          <p:nvPr/>
        </p:nvSpPr>
        <p:spPr>
          <a:xfrm>
            <a:off x="1920240" y="1572768"/>
            <a:ext cx="274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E76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</a:t>
            </a:r>
            <a:endParaRPr lang="en-US" sz="1400" dirty="0"/>
          </a:p>
        </p:txBody>
      </p:sp>
      <p:sp>
        <p:nvSpPr>
          <p:cNvPr id="14" name="Shape 12"/>
          <p:cNvSpPr/>
          <p:nvPr/>
        </p:nvSpPr>
        <p:spPr>
          <a:xfrm>
            <a:off x="2194560" y="1508760"/>
            <a:ext cx="1280160" cy="594360"/>
          </a:xfrm>
          <a:prstGeom prst="roundRect">
            <a:avLst>
              <a:gd name="adj" fmla="val 9231"/>
            </a:avLst>
          </a:prstGeom>
          <a:solidFill>
            <a:srgbClr val="1C2333"/>
          </a:solidFill>
          <a:ln w="6350">
            <a:solidFill>
              <a:srgbClr val="2E7D32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2194560" y="1536192"/>
            <a:ext cx="1280160" cy="3017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2E7D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Nginx</a:t>
            </a:r>
            <a:endParaRPr lang="en-US" sz="900" dirty="0"/>
          </a:p>
        </p:txBody>
      </p:sp>
      <p:sp>
        <p:nvSpPr>
          <p:cNvPr id="16" name="Text 14"/>
          <p:cNvSpPr/>
          <p:nvPr/>
        </p:nvSpPr>
        <p:spPr>
          <a:xfrm>
            <a:off x="2194560" y="1828800"/>
            <a:ext cx="12801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dirty="0">
                <a:solidFill>
                  <a:srgbClr val="6E76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도메인 라우팅</a:t>
            </a:r>
            <a:endParaRPr lang="en-US" sz="700" dirty="0"/>
          </a:p>
        </p:txBody>
      </p:sp>
      <p:sp>
        <p:nvSpPr>
          <p:cNvPr id="17" name="Text 15"/>
          <p:cNvSpPr/>
          <p:nvPr/>
        </p:nvSpPr>
        <p:spPr>
          <a:xfrm>
            <a:off x="3474720" y="1572768"/>
            <a:ext cx="274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E76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</a:t>
            </a:r>
            <a:endParaRPr lang="en-US" sz="1400" dirty="0"/>
          </a:p>
        </p:txBody>
      </p:sp>
      <p:sp>
        <p:nvSpPr>
          <p:cNvPr id="18" name="Shape 16"/>
          <p:cNvSpPr/>
          <p:nvPr/>
        </p:nvSpPr>
        <p:spPr>
          <a:xfrm>
            <a:off x="3749040" y="1508760"/>
            <a:ext cx="1280160" cy="594360"/>
          </a:xfrm>
          <a:prstGeom prst="roundRect">
            <a:avLst>
              <a:gd name="adj" fmla="val 9231"/>
            </a:avLst>
          </a:prstGeom>
          <a:solidFill>
            <a:srgbClr val="1C2333"/>
          </a:solidFill>
          <a:ln w="6350">
            <a:solidFill>
              <a:srgbClr val="FF9800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3749040" y="1536192"/>
            <a:ext cx="1280160" cy="3017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98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try_files</a:t>
            </a:r>
            <a:endParaRPr lang="en-US" sz="900" dirty="0"/>
          </a:p>
        </p:txBody>
      </p:sp>
      <p:sp>
        <p:nvSpPr>
          <p:cNvPr id="20" name="Text 18"/>
          <p:cNvSpPr/>
          <p:nvPr/>
        </p:nvSpPr>
        <p:spPr>
          <a:xfrm>
            <a:off x="3749040" y="1828800"/>
            <a:ext cx="12801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dirty="0">
                <a:solidFill>
                  <a:srgbClr val="6E76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 index.php</a:t>
            </a:r>
            <a:endParaRPr lang="en-US" sz="700" dirty="0"/>
          </a:p>
        </p:txBody>
      </p:sp>
      <p:sp>
        <p:nvSpPr>
          <p:cNvPr id="21" name="Text 19"/>
          <p:cNvSpPr/>
          <p:nvPr/>
        </p:nvSpPr>
        <p:spPr>
          <a:xfrm>
            <a:off x="5029200" y="1572768"/>
            <a:ext cx="274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E76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</a:t>
            </a:r>
            <a:endParaRPr lang="en-US" sz="1400" dirty="0"/>
          </a:p>
        </p:txBody>
      </p:sp>
      <p:sp>
        <p:nvSpPr>
          <p:cNvPr id="22" name="Shape 20"/>
          <p:cNvSpPr/>
          <p:nvPr/>
        </p:nvSpPr>
        <p:spPr>
          <a:xfrm>
            <a:off x="5303520" y="1508760"/>
            <a:ext cx="1280160" cy="594360"/>
          </a:xfrm>
          <a:prstGeom prst="roundRect">
            <a:avLst>
              <a:gd name="adj" fmla="val 9231"/>
            </a:avLst>
          </a:prstGeom>
          <a:solidFill>
            <a:srgbClr val="1C2333"/>
          </a:solidFill>
          <a:ln w="6350">
            <a:solidFill>
              <a:srgbClr val="00BCD4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5303520" y="1536192"/>
            <a:ext cx="1280160" cy="3017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00BC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FastCGI</a:t>
            </a:r>
            <a:endParaRPr lang="en-US" sz="900" dirty="0"/>
          </a:p>
        </p:txBody>
      </p:sp>
      <p:sp>
        <p:nvSpPr>
          <p:cNvPr id="24" name="Text 22"/>
          <p:cNvSpPr/>
          <p:nvPr/>
        </p:nvSpPr>
        <p:spPr>
          <a:xfrm>
            <a:off x="5303520" y="1828800"/>
            <a:ext cx="12801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dirty="0">
                <a:solidFill>
                  <a:srgbClr val="6E76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:9000</a:t>
            </a:r>
            <a:endParaRPr lang="en-US" sz="700" dirty="0"/>
          </a:p>
        </p:txBody>
      </p:sp>
      <p:sp>
        <p:nvSpPr>
          <p:cNvPr id="25" name="Text 23"/>
          <p:cNvSpPr/>
          <p:nvPr/>
        </p:nvSpPr>
        <p:spPr>
          <a:xfrm>
            <a:off x="6583680" y="1572768"/>
            <a:ext cx="274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E76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</a:t>
            </a:r>
            <a:endParaRPr lang="en-US" sz="1400" dirty="0"/>
          </a:p>
        </p:txBody>
      </p:sp>
      <p:sp>
        <p:nvSpPr>
          <p:cNvPr id="26" name="Shape 24"/>
          <p:cNvSpPr/>
          <p:nvPr/>
        </p:nvSpPr>
        <p:spPr>
          <a:xfrm>
            <a:off x="6675120" y="1508760"/>
            <a:ext cx="1280160" cy="594360"/>
          </a:xfrm>
          <a:prstGeom prst="roundRect">
            <a:avLst>
              <a:gd name="adj" fmla="val 9231"/>
            </a:avLst>
          </a:prstGeom>
          <a:solidFill>
            <a:srgbClr val="1C2333"/>
          </a:solidFill>
          <a:ln w="6350">
            <a:solidFill>
              <a:srgbClr val="AB47BC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6675120" y="1536192"/>
            <a:ext cx="1280160" cy="3017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AB47B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PHP-FPM</a:t>
            </a:r>
            <a:endParaRPr lang="en-US" sz="900" dirty="0"/>
          </a:p>
        </p:txBody>
      </p:sp>
      <p:sp>
        <p:nvSpPr>
          <p:cNvPr id="28" name="Text 26"/>
          <p:cNvSpPr/>
          <p:nvPr/>
        </p:nvSpPr>
        <p:spPr>
          <a:xfrm>
            <a:off x="6675120" y="1828800"/>
            <a:ext cx="12801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dirty="0">
                <a:solidFill>
                  <a:srgbClr val="6E76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Worker 실행</a:t>
            </a:r>
            <a:endParaRPr lang="en-US" sz="700" dirty="0"/>
          </a:p>
        </p:txBody>
      </p:sp>
      <p:sp>
        <p:nvSpPr>
          <p:cNvPr id="29" name="Shape 27"/>
          <p:cNvSpPr/>
          <p:nvPr/>
        </p:nvSpPr>
        <p:spPr>
          <a:xfrm>
            <a:off x="457200" y="2468880"/>
            <a:ext cx="4754880" cy="2194560"/>
          </a:xfrm>
          <a:prstGeom prst="roundRect">
            <a:avLst>
              <a:gd name="adj" fmla="val 4167"/>
            </a:avLst>
          </a:prstGeom>
          <a:solidFill>
            <a:srgbClr val="161B22"/>
          </a:solidFill>
          <a:ln w="6350">
            <a:solidFill>
              <a:srgbClr val="30363D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640080" y="2560320"/>
            <a:ext cx="4114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81C7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nginx.conf — FastCGI 설정 (SAM MNG)</a:t>
            </a:r>
            <a:endParaRPr lang="en-US" sz="1000" dirty="0"/>
          </a:p>
        </p:txBody>
      </p:sp>
      <p:sp>
        <p:nvSpPr>
          <p:cNvPr id="31" name="Shape 29"/>
          <p:cNvSpPr/>
          <p:nvPr/>
        </p:nvSpPr>
        <p:spPr>
          <a:xfrm>
            <a:off x="640080" y="2880360"/>
            <a:ext cx="4389120" cy="1645920"/>
          </a:xfrm>
          <a:prstGeom prst="roundRect">
            <a:avLst>
              <a:gd name="adj" fmla="val 3333"/>
            </a:avLst>
          </a:prstGeom>
          <a:solidFill>
            <a:srgbClr val="0A0E14"/>
          </a:solidFill>
          <a:ln w="3810">
            <a:solidFill>
              <a:srgbClr val="30363D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777240" y="2944368"/>
            <a:ext cx="4114800" cy="1325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42A5F5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location / {</a:t>
            </a:r>
            <a:endParaRPr lang="en-US" sz="700" dirty="0"/>
          </a:p>
        </p:txBody>
      </p:sp>
      <p:sp>
        <p:nvSpPr>
          <p:cNvPr id="33" name="Text 31"/>
          <p:cNvSpPr/>
          <p:nvPr/>
        </p:nvSpPr>
        <p:spPr>
          <a:xfrm>
            <a:off x="777240" y="3076956"/>
            <a:ext cx="4114800" cy="1325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A5D6A7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try_files $uri $uri/ /index.php?$query_string;</a:t>
            </a:r>
            <a:endParaRPr lang="en-US" sz="700" dirty="0"/>
          </a:p>
        </p:txBody>
      </p:sp>
      <p:sp>
        <p:nvSpPr>
          <p:cNvPr id="34" name="Text 32"/>
          <p:cNvSpPr/>
          <p:nvPr/>
        </p:nvSpPr>
        <p:spPr>
          <a:xfrm>
            <a:off x="777240" y="3209544"/>
            <a:ext cx="4114800" cy="1325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42A5F5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}</a:t>
            </a:r>
            <a:endParaRPr lang="en-US" sz="700" dirty="0"/>
          </a:p>
        </p:txBody>
      </p:sp>
      <p:sp>
        <p:nvSpPr>
          <p:cNvPr id="35" name="Text 33"/>
          <p:cNvSpPr/>
          <p:nvPr/>
        </p:nvSpPr>
        <p:spPr>
          <a:xfrm>
            <a:off x="777240" y="3342132"/>
            <a:ext cx="4114800" cy="1325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sz="700" dirty="0"/>
          </a:p>
        </p:txBody>
      </p:sp>
      <p:sp>
        <p:nvSpPr>
          <p:cNvPr id="36" name="Text 34"/>
          <p:cNvSpPr/>
          <p:nvPr/>
        </p:nvSpPr>
        <p:spPr>
          <a:xfrm>
            <a:off x="777240" y="3474720"/>
            <a:ext cx="4114800" cy="1325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42A5F5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location ~ \.php$ {</a:t>
            </a:r>
            <a:endParaRPr lang="en-US" sz="700" dirty="0"/>
          </a:p>
        </p:txBody>
      </p:sp>
      <p:sp>
        <p:nvSpPr>
          <p:cNvPr id="37" name="Text 35"/>
          <p:cNvSpPr/>
          <p:nvPr/>
        </p:nvSpPr>
        <p:spPr>
          <a:xfrm>
            <a:off x="777240" y="3607308"/>
            <a:ext cx="4114800" cy="1325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8B949E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include fastcgi_params;</a:t>
            </a:r>
            <a:endParaRPr lang="en-US" sz="700" dirty="0"/>
          </a:p>
        </p:txBody>
      </p:sp>
      <p:sp>
        <p:nvSpPr>
          <p:cNvPr id="38" name="Text 36"/>
          <p:cNvSpPr/>
          <p:nvPr/>
        </p:nvSpPr>
        <p:spPr>
          <a:xfrm>
            <a:off x="777240" y="3739896"/>
            <a:ext cx="4114800" cy="1325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FF980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fastcgi_pass mng:9000;</a:t>
            </a:r>
            <a:endParaRPr lang="en-US" sz="700" dirty="0"/>
          </a:p>
        </p:txBody>
      </p:sp>
      <p:sp>
        <p:nvSpPr>
          <p:cNvPr id="39" name="Text 37"/>
          <p:cNvSpPr/>
          <p:nvPr/>
        </p:nvSpPr>
        <p:spPr>
          <a:xfrm>
            <a:off x="777240" y="3872484"/>
            <a:ext cx="4114800" cy="1325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00BCD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fastcgi_param SCRIPT_FILENAME</a:t>
            </a:r>
            <a:endParaRPr lang="en-US" sz="700" dirty="0"/>
          </a:p>
        </p:txBody>
      </p:sp>
      <p:sp>
        <p:nvSpPr>
          <p:cNvPr id="40" name="Text 38"/>
          <p:cNvSpPr/>
          <p:nvPr/>
        </p:nvSpPr>
        <p:spPr>
          <a:xfrm>
            <a:off x="777240" y="4005072"/>
            <a:ext cx="4114800" cy="1325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00BCD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    /var/www/mng/public$fastcgi_script_name;</a:t>
            </a:r>
            <a:endParaRPr lang="en-US" sz="700" dirty="0"/>
          </a:p>
        </p:txBody>
      </p:sp>
      <p:sp>
        <p:nvSpPr>
          <p:cNvPr id="41" name="Text 39"/>
          <p:cNvSpPr/>
          <p:nvPr/>
        </p:nvSpPr>
        <p:spPr>
          <a:xfrm>
            <a:off x="777240" y="4137660"/>
            <a:ext cx="4114800" cy="1325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8B949E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fastcgi_param HTTPS on;</a:t>
            </a:r>
            <a:endParaRPr lang="en-US" sz="700" dirty="0"/>
          </a:p>
        </p:txBody>
      </p:sp>
      <p:sp>
        <p:nvSpPr>
          <p:cNvPr id="42" name="Text 40"/>
          <p:cNvSpPr/>
          <p:nvPr/>
        </p:nvSpPr>
        <p:spPr>
          <a:xfrm>
            <a:off x="777240" y="4270248"/>
            <a:ext cx="4114800" cy="1325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FFEE5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fastcgi_read_timeout 300s;</a:t>
            </a:r>
            <a:endParaRPr lang="en-US" sz="700" dirty="0"/>
          </a:p>
        </p:txBody>
      </p:sp>
      <p:sp>
        <p:nvSpPr>
          <p:cNvPr id="43" name="Text 41"/>
          <p:cNvSpPr/>
          <p:nvPr/>
        </p:nvSpPr>
        <p:spPr>
          <a:xfrm>
            <a:off x="777240" y="4402836"/>
            <a:ext cx="4114800" cy="1325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42A5F5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}</a:t>
            </a:r>
            <a:endParaRPr lang="en-US" sz="700" dirty="0"/>
          </a:p>
        </p:txBody>
      </p:sp>
      <p:sp>
        <p:nvSpPr>
          <p:cNvPr id="44" name="Shape 42"/>
          <p:cNvSpPr/>
          <p:nvPr/>
        </p:nvSpPr>
        <p:spPr>
          <a:xfrm>
            <a:off x="5394960" y="2468880"/>
            <a:ext cx="3291840" cy="2194560"/>
          </a:xfrm>
          <a:prstGeom prst="roundRect">
            <a:avLst>
              <a:gd name="adj" fmla="val 4167"/>
            </a:avLst>
          </a:prstGeom>
          <a:solidFill>
            <a:srgbClr val="161B22"/>
          </a:solidFill>
          <a:ln w="6350">
            <a:solidFill>
              <a:srgbClr val="30363D"/>
            </a:solidFill>
            <a:prstDash val="solid"/>
          </a:ln>
        </p:spPr>
      </p:sp>
      <p:sp>
        <p:nvSpPr>
          <p:cNvPr id="45" name="Text 43"/>
          <p:cNvSpPr/>
          <p:nvPr/>
        </p:nvSpPr>
        <p:spPr>
          <a:xfrm>
            <a:off x="5577840" y="2560320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81C7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핵심 줄 해설</a:t>
            </a:r>
            <a:endParaRPr lang="en-US" sz="1000" dirty="0"/>
          </a:p>
        </p:txBody>
      </p:sp>
      <p:sp>
        <p:nvSpPr>
          <p:cNvPr id="46" name="Shape 44"/>
          <p:cNvSpPr/>
          <p:nvPr/>
        </p:nvSpPr>
        <p:spPr>
          <a:xfrm>
            <a:off x="5577840" y="2880360"/>
            <a:ext cx="2926080" cy="438912"/>
          </a:xfrm>
          <a:prstGeom prst="roundRect">
            <a:avLst>
              <a:gd name="adj" fmla="val 8333"/>
            </a:avLst>
          </a:prstGeom>
          <a:solidFill>
            <a:srgbClr val="1C2333"/>
          </a:solidFill>
          <a:ln/>
        </p:spPr>
      </p:sp>
      <p:sp>
        <p:nvSpPr>
          <p:cNvPr id="47" name="Shape 45"/>
          <p:cNvSpPr/>
          <p:nvPr/>
        </p:nvSpPr>
        <p:spPr>
          <a:xfrm>
            <a:off x="5577840" y="2880360"/>
            <a:ext cx="45720" cy="438912"/>
          </a:xfrm>
          <a:prstGeom prst="rect">
            <a:avLst/>
          </a:prstGeom>
          <a:solidFill>
            <a:srgbClr val="A5D6A7"/>
          </a:solidFill>
          <a:ln/>
        </p:spPr>
      </p:sp>
      <p:sp>
        <p:nvSpPr>
          <p:cNvPr id="48" name="Text 46"/>
          <p:cNvSpPr/>
          <p:nvPr/>
        </p:nvSpPr>
        <p:spPr>
          <a:xfrm>
            <a:off x="5715000" y="2898648"/>
            <a:ext cx="1097280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50" b="1" dirty="0">
                <a:solidFill>
                  <a:srgbClr val="A5D6A7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try_files</a:t>
            </a:r>
            <a:endParaRPr lang="en-US" sz="750" dirty="0"/>
          </a:p>
        </p:txBody>
      </p:sp>
      <p:sp>
        <p:nvSpPr>
          <p:cNvPr id="49" name="Text 47"/>
          <p:cNvSpPr/>
          <p:nvPr/>
        </p:nvSpPr>
        <p:spPr>
          <a:xfrm>
            <a:off x="6858000" y="2898648"/>
            <a:ext cx="1554480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700" dirty="0">
                <a:solidFill>
                  <a:srgbClr val="8B94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파일 없으면 index.php로</a:t>
            </a:r>
            <a:endParaRPr lang="en-US" sz="700" dirty="0"/>
          </a:p>
          <a:p>
            <a:pPr indent="0" marL="0">
              <a:lnSpc>
                <a:spcPct val="120000"/>
              </a:lnSpc>
              <a:buNone/>
            </a:pPr>
            <a:r>
              <a:rPr lang="en-US" sz="700" dirty="0">
                <a:solidFill>
                  <a:srgbClr val="8B94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(Laravel 진입점)</a:t>
            </a:r>
            <a:endParaRPr lang="en-US" sz="700" dirty="0"/>
          </a:p>
        </p:txBody>
      </p:sp>
      <p:sp>
        <p:nvSpPr>
          <p:cNvPr id="50" name="Shape 48"/>
          <p:cNvSpPr/>
          <p:nvPr/>
        </p:nvSpPr>
        <p:spPr>
          <a:xfrm>
            <a:off x="5577840" y="3383280"/>
            <a:ext cx="2926080" cy="438912"/>
          </a:xfrm>
          <a:prstGeom prst="roundRect">
            <a:avLst>
              <a:gd name="adj" fmla="val 8333"/>
            </a:avLst>
          </a:prstGeom>
          <a:solidFill>
            <a:srgbClr val="1C2333"/>
          </a:solidFill>
          <a:ln/>
        </p:spPr>
      </p:sp>
      <p:sp>
        <p:nvSpPr>
          <p:cNvPr id="51" name="Shape 49"/>
          <p:cNvSpPr/>
          <p:nvPr/>
        </p:nvSpPr>
        <p:spPr>
          <a:xfrm>
            <a:off x="5577840" y="3383280"/>
            <a:ext cx="45720" cy="438912"/>
          </a:xfrm>
          <a:prstGeom prst="rect">
            <a:avLst/>
          </a:prstGeom>
          <a:solidFill>
            <a:srgbClr val="FF9800"/>
          </a:solidFill>
          <a:ln/>
        </p:spPr>
      </p:sp>
      <p:sp>
        <p:nvSpPr>
          <p:cNvPr id="52" name="Text 50"/>
          <p:cNvSpPr/>
          <p:nvPr/>
        </p:nvSpPr>
        <p:spPr>
          <a:xfrm>
            <a:off x="5715000" y="3401568"/>
            <a:ext cx="1097280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50" b="1" dirty="0">
                <a:solidFill>
                  <a:srgbClr val="FF980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fastcgi_pass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858000" y="3401568"/>
            <a:ext cx="1554480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700" dirty="0">
                <a:solidFill>
                  <a:srgbClr val="8B94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FastCGI → mng:9000</a:t>
            </a:r>
            <a:endParaRPr lang="en-US" sz="700" dirty="0"/>
          </a:p>
          <a:p>
            <a:pPr indent="0" marL="0">
              <a:lnSpc>
                <a:spcPct val="120000"/>
              </a:lnSpc>
              <a:buNone/>
            </a:pPr>
            <a:r>
              <a:rPr lang="en-US" sz="700" dirty="0">
                <a:solidFill>
                  <a:srgbClr val="8B94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핵심 연결 설정!</a:t>
            </a:r>
            <a:endParaRPr lang="en-US" sz="700" dirty="0"/>
          </a:p>
        </p:txBody>
      </p:sp>
      <p:sp>
        <p:nvSpPr>
          <p:cNvPr id="54" name="Shape 52"/>
          <p:cNvSpPr/>
          <p:nvPr/>
        </p:nvSpPr>
        <p:spPr>
          <a:xfrm>
            <a:off x="5577840" y="3886200"/>
            <a:ext cx="2926080" cy="438912"/>
          </a:xfrm>
          <a:prstGeom prst="roundRect">
            <a:avLst>
              <a:gd name="adj" fmla="val 8333"/>
            </a:avLst>
          </a:prstGeom>
          <a:solidFill>
            <a:srgbClr val="1C2333"/>
          </a:solidFill>
          <a:ln/>
        </p:spPr>
      </p:sp>
      <p:sp>
        <p:nvSpPr>
          <p:cNvPr id="55" name="Shape 53"/>
          <p:cNvSpPr/>
          <p:nvPr/>
        </p:nvSpPr>
        <p:spPr>
          <a:xfrm>
            <a:off x="5577840" y="3886200"/>
            <a:ext cx="45720" cy="438912"/>
          </a:xfrm>
          <a:prstGeom prst="rect">
            <a:avLst/>
          </a:prstGeom>
          <a:solidFill>
            <a:srgbClr val="00BCD4"/>
          </a:solidFill>
          <a:ln/>
        </p:spPr>
      </p:sp>
      <p:sp>
        <p:nvSpPr>
          <p:cNvPr id="56" name="Text 54"/>
          <p:cNvSpPr/>
          <p:nvPr/>
        </p:nvSpPr>
        <p:spPr>
          <a:xfrm>
            <a:off x="5715000" y="3904488"/>
            <a:ext cx="1097280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50" b="1" dirty="0">
                <a:solidFill>
                  <a:srgbClr val="00BCD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SCRIPT_FILENAME</a:t>
            </a:r>
            <a:endParaRPr lang="en-US" sz="750" dirty="0"/>
          </a:p>
        </p:txBody>
      </p:sp>
      <p:sp>
        <p:nvSpPr>
          <p:cNvPr id="57" name="Text 55"/>
          <p:cNvSpPr/>
          <p:nvPr/>
        </p:nvSpPr>
        <p:spPr>
          <a:xfrm>
            <a:off x="6858000" y="3904488"/>
            <a:ext cx="1554480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700" dirty="0">
                <a:solidFill>
                  <a:srgbClr val="8B94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PHP-FPM이 실행할</a:t>
            </a:r>
            <a:endParaRPr lang="en-US" sz="700" dirty="0"/>
          </a:p>
          <a:p>
            <a:pPr indent="0" marL="0">
              <a:lnSpc>
                <a:spcPct val="120000"/>
              </a:lnSpc>
              <a:buNone/>
            </a:pPr>
            <a:r>
              <a:rPr lang="en-US" sz="700" dirty="0">
                <a:solidFill>
                  <a:srgbClr val="8B94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파일의 절대 경로</a:t>
            </a:r>
            <a:endParaRPr lang="en-US" sz="700" dirty="0"/>
          </a:p>
        </p:txBody>
      </p:sp>
      <p:sp>
        <p:nvSpPr>
          <p:cNvPr id="58" name="Shape 56"/>
          <p:cNvSpPr/>
          <p:nvPr/>
        </p:nvSpPr>
        <p:spPr>
          <a:xfrm>
            <a:off x="5577840" y="4389120"/>
            <a:ext cx="2926080" cy="438912"/>
          </a:xfrm>
          <a:prstGeom prst="roundRect">
            <a:avLst>
              <a:gd name="adj" fmla="val 8333"/>
            </a:avLst>
          </a:prstGeom>
          <a:solidFill>
            <a:srgbClr val="1C2333"/>
          </a:solidFill>
          <a:ln/>
        </p:spPr>
      </p:sp>
      <p:sp>
        <p:nvSpPr>
          <p:cNvPr id="59" name="Shape 57"/>
          <p:cNvSpPr/>
          <p:nvPr/>
        </p:nvSpPr>
        <p:spPr>
          <a:xfrm>
            <a:off x="5577840" y="4389120"/>
            <a:ext cx="45720" cy="438912"/>
          </a:xfrm>
          <a:prstGeom prst="rect">
            <a:avLst/>
          </a:prstGeom>
          <a:solidFill>
            <a:srgbClr val="FFEE58"/>
          </a:solidFill>
          <a:ln/>
        </p:spPr>
      </p:sp>
      <p:sp>
        <p:nvSpPr>
          <p:cNvPr id="60" name="Text 58"/>
          <p:cNvSpPr/>
          <p:nvPr/>
        </p:nvSpPr>
        <p:spPr>
          <a:xfrm>
            <a:off x="5715000" y="4407408"/>
            <a:ext cx="1097280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50" b="1" dirty="0">
                <a:solidFill>
                  <a:srgbClr val="FFEE5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read_timeout</a:t>
            </a:r>
            <a:endParaRPr lang="en-US" sz="750" dirty="0"/>
          </a:p>
        </p:txBody>
      </p:sp>
      <p:sp>
        <p:nvSpPr>
          <p:cNvPr id="61" name="Text 59"/>
          <p:cNvSpPr/>
          <p:nvPr/>
        </p:nvSpPr>
        <p:spPr>
          <a:xfrm>
            <a:off x="6858000" y="4407408"/>
            <a:ext cx="1554480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700" dirty="0">
                <a:solidFill>
                  <a:srgbClr val="8B94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PHP 응답 대기 최대</a:t>
            </a:r>
            <a:endParaRPr lang="en-US" sz="700" dirty="0"/>
          </a:p>
          <a:p>
            <a:pPr indent="0" marL="0">
              <a:lnSpc>
                <a:spcPct val="120000"/>
              </a:lnSpc>
              <a:buNone/>
            </a:pPr>
            <a:r>
              <a:rPr lang="en-US" sz="700" dirty="0">
                <a:solidFill>
                  <a:srgbClr val="8B94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300초 (기본 60초)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D111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20040"/>
            <a:ext cx="54864" cy="365760"/>
          </a:xfrm>
          <a:prstGeom prst="rect">
            <a:avLst/>
          </a:prstGeom>
          <a:solidFill>
            <a:srgbClr val="2E7D32"/>
          </a:solidFill>
          <a:ln/>
        </p:spPr>
      </p:sp>
      <p:sp>
        <p:nvSpPr>
          <p:cNvPr id="3" name="Text 1"/>
          <p:cNvSpPr/>
          <p:nvPr/>
        </p:nvSpPr>
        <p:spPr>
          <a:xfrm>
            <a:off x="658368" y="274320"/>
            <a:ext cx="6400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SAM의 Nginx 2계층 구조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658368" y="68580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B94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Docker 컨테이너 기반 도메인별 라우팅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>
            <a:off x="0" y="4800600"/>
            <a:ext cx="9144000" cy="342900"/>
          </a:xfrm>
          <a:prstGeom prst="rect">
            <a:avLst/>
          </a:prstGeom>
          <a:solidFill>
            <a:srgbClr val="0A0E14"/>
          </a:solidFill>
          <a:ln/>
        </p:spPr>
      </p:sp>
      <p:sp>
        <p:nvSpPr>
          <p:cNvPr id="6" name="Text 4"/>
          <p:cNvSpPr/>
          <p:nvPr/>
        </p:nvSpPr>
        <p:spPr>
          <a:xfrm>
            <a:off x="457200" y="4800600"/>
            <a:ext cx="6400800" cy="3429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6E76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Nginx &amp; FastCGI 초보자 가이드  |  (주)코드브릿지엑스</a:t>
            </a:r>
            <a:endParaRPr lang="en-US" sz="700" dirty="0"/>
          </a:p>
        </p:txBody>
      </p:sp>
      <p:sp>
        <p:nvSpPr>
          <p:cNvPr id="7" name="Text 5"/>
          <p:cNvSpPr/>
          <p:nvPr/>
        </p:nvSpPr>
        <p:spPr>
          <a:xfrm>
            <a:off x="7315200" y="4800600"/>
            <a:ext cx="1371600" cy="3429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700" dirty="0">
                <a:solidFill>
                  <a:srgbClr val="6E76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/ 9</a:t>
            </a:r>
            <a:endParaRPr lang="en-US" sz="700" dirty="0"/>
          </a:p>
        </p:txBody>
      </p:sp>
      <p:sp>
        <p:nvSpPr>
          <p:cNvPr id="8" name="Shape 6"/>
          <p:cNvSpPr/>
          <p:nvPr/>
        </p:nvSpPr>
        <p:spPr>
          <a:xfrm>
            <a:off x="457200" y="1097280"/>
            <a:ext cx="8229600" cy="1097280"/>
          </a:xfrm>
          <a:prstGeom prst="roundRect">
            <a:avLst>
              <a:gd name="adj" fmla="val 8333"/>
            </a:avLst>
          </a:prstGeom>
          <a:solidFill>
            <a:srgbClr val="161B22"/>
          </a:solidFill>
          <a:ln w="6350">
            <a:solidFill>
              <a:srgbClr val="2E7D32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40080" y="1188720"/>
            <a:ext cx="4572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2E7D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1계층: 외부 Nginx (sam-nginx-1)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40080" y="1463040"/>
            <a:ext cx="27432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B94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SSL 종료 + 도메인별 라우팅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640080" y="1783080"/>
            <a:ext cx="1463040" cy="320040"/>
          </a:xfrm>
          <a:prstGeom prst="roundRect">
            <a:avLst>
              <a:gd name="adj" fmla="val 11429"/>
            </a:avLst>
          </a:prstGeom>
          <a:solidFill>
            <a:srgbClr val="1C2333"/>
          </a:solidFill>
          <a:ln w="3810">
            <a:solidFill>
              <a:srgbClr val="4CAF50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40080" y="1783080"/>
            <a:ext cx="14630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4CAF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mng.sam.kr</a:t>
            </a:r>
            <a:endParaRPr lang="en-US" sz="700" dirty="0"/>
          </a:p>
        </p:txBody>
      </p:sp>
      <p:sp>
        <p:nvSpPr>
          <p:cNvPr id="13" name="Shape 11"/>
          <p:cNvSpPr/>
          <p:nvPr/>
        </p:nvSpPr>
        <p:spPr>
          <a:xfrm>
            <a:off x="2240280" y="1783080"/>
            <a:ext cx="1463040" cy="320040"/>
          </a:xfrm>
          <a:prstGeom prst="roundRect">
            <a:avLst>
              <a:gd name="adj" fmla="val 11429"/>
            </a:avLst>
          </a:prstGeom>
          <a:solidFill>
            <a:srgbClr val="1C2333"/>
          </a:solidFill>
          <a:ln w="3810">
            <a:solidFill>
              <a:srgbClr val="42A5F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2240280" y="1783080"/>
            <a:ext cx="14630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42A5F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api.sam.kr</a:t>
            </a:r>
            <a:endParaRPr lang="en-US" sz="700" dirty="0"/>
          </a:p>
        </p:txBody>
      </p:sp>
      <p:sp>
        <p:nvSpPr>
          <p:cNvPr id="15" name="Shape 13"/>
          <p:cNvSpPr/>
          <p:nvPr/>
        </p:nvSpPr>
        <p:spPr>
          <a:xfrm>
            <a:off x="3840480" y="1783080"/>
            <a:ext cx="1463040" cy="320040"/>
          </a:xfrm>
          <a:prstGeom prst="roundRect">
            <a:avLst>
              <a:gd name="adj" fmla="val 11429"/>
            </a:avLst>
          </a:prstGeom>
          <a:solidFill>
            <a:srgbClr val="1C2333"/>
          </a:solidFill>
          <a:ln w="3810">
            <a:solidFill>
              <a:srgbClr val="FF9800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3840480" y="1783080"/>
            <a:ext cx="14630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98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dev.sam.kr</a:t>
            </a:r>
            <a:endParaRPr lang="en-US" sz="700" dirty="0"/>
          </a:p>
        </p:txBody>
      </p:sp>
      <p:sp>
        <p:nvSpPr>
          <p:cNvPr id="17" name="Shape 15"/>
          <p:cNvSpPr/>
          <p:nvPr/>
        </p:nvSpPr>
        <p:spPr>
          <a:xfrm>
            <a:off x="5440680" y="1783080"/>
            <a:ext cx="1463040" cy="320040"/>
          </a:xfrm>
          <a:prstGeom prst="roundRect">
            <a:avLst>
              <a:gd name="adj" fmla="val 11429"/>
            </a:avLst>
          </a:prstGeom>
          <a:solidFill>
            <a:srgbClr val="1C2333"/>
          </a:solidFill>
          <a:ln w="3810">
            <a:solidFill>
              <a:srgbClr val="AB47BC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5440680" y="1783080"/>
            <a:ext cx="14630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AB47B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sales.sam.kr</a:t>
            </a:r>
            <a:endParaRPr lang="en-US" sz="700" dirty="0"/>
          </a:p>
        </p:txBody>
      </p:sp>
      <p:sp>
        <p:nvSpPr>
          <p:cNvPr id="19" name="Shape 17"/>
          <p:cNvSpPr/>
          <p:nvPr/>
        </p:nvSpPr>
        <p:spPr>
          <a:xfrm>
            <a:off x="7040880" y="1783080"/>
            <a:ext cx="1463040" cy="320040"/>
          </a:xfrm>
          <a:prstGeom prst="roundRect">
            <a:avLst>
              <a:gd name="adj" fmla="val 11429"/>
            </a:avLst>
          </a:prstGeom>
          <a:solidFill>
            <a:srgbClr val="1C2333"/>
          </a:solidFill>
          <a:ln w="3810">
            <a:solidFill>
              <a:srgbClr val="6E7681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040880" y="1783080"/>
            <a:ext cx="14630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6E76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5130.sam.kr</a:t>
            </a:r>
            <a:endParaRPr lang="en-US" sz="700" dirty="0"/>
          </a:p>
        </p:txBody>
      </p:sp>
      <p:sp>
        <p:nvSpPr>
          <p:cNvPr id="21" name="Text 19"/>
          <p:cNvSpPr/>
          <p:nvPr/>
        </p:nvSpPr>
        <p:spPr>
          <a:xfrm>
            <a:off x="914400" y="2148840"/>
            <a:ext cx="9144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dirty="0">
                <a:solidFill>
                  <a:srgbClr val="81C7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 FastCGI</a:t>
            </a:r>
            <a:endParaRPr lang="en-US" sz="700" dirty="0"/>
          </a:p>
        </p:txBody>
      </p:sp>
      <p:sp>
        <p:nvSpPr>
          <p:cNvPr id="22" name="Text 20"/>
          <p:cNvSpPr/>
          <p:nvPr/>
        </p:nvSpPr>
        <p:spPr>
          <a:xfrm>
            <a:off x="2514600" y="2148840"/>
            <a:ext cx="9144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dirty="0">
                <a:solidFill>
                  <a:srgbClr val="81C7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 FastCGI</a:t>
            </a:r>
            <a:endParaRPr lang="en-US" sz="700" dirty="0"/>
          </a:p>
        </p:txBody>
      </p:sp>
      <p:sp>
        <p:nvSpPr>
          <p:cNvPr id="23" name="Text 21"/>
          <p:cNvSpPr/>
          <p:nvPr/>
        </p:nvSpPr>
        <p:spPr>
          <a:xfrm>
            <a:off x="4114800" y="2148840"/>
            <a:ext cx="9144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dirty="0">
                <a:solidFill>
                  <a:srgbClr val="6E76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 HTTP</a:t>
            </a:r>
            <a:endParaRPr lang="en-US" sz="700" dirty="0"/>
          </a:p>
        </p:txBody>
      </p:sp>
      <p:sp>
        <p:nvSpPr>
          <p:cNvPr id="24" name="Text 22"/>
          <p:cNvSpPr/>
          <p:nvPr/>
        </p:nvSpPr>
        <p:spPr>
          <a:xfrm>
            <a:off x="5715000" y="2148840"/>
            <a:ext cx="9144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dirty="0">
                <a:solidFill>
                  <a:srgbClr val="6E76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 HTTP</a:t>
            </a:r>
            <a:endParaRPr lang="en-US" sz="700" dirty="0"/>
          </a:p>
        </p:txBody>
      </p:sp>
      <p:sp>
        <p:nvSpPr>
          <p:cNvPr id="25" name="Text 23"/>
          <p:cNvSpPr/>
          <p:nvPr/>
        </p:nvSpPr>
        <p:spPr>
          <a:xfrm>
            <a:off x="7315200" y="2148840"/>
            <a:ext cx="9144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dirty="0">
                <a:solidFill>
                  <a:srgbClr val="6E76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 HTTP</a:t>
            </a:r>
            <a:endParaRPr lang="en-US" sz="700" dirty="0"/>
          </a:p>
        </p:txBody>
      </p:sp>
      <p:sp>
        <p:nvSpPr>
          <p:cNvPr id="26" name="Shape 24"/>
          <p:cNvSpPr/>
          <p:nvPr/>
        </p:nvSpPr>
        <p:spPr>
          <a:xfrm>
            <a:off x="457200" y="2468880"/>
            <a:ext cx="3840480" cy="1371600"/>
          </a:xfrm>
          <a:prstGeom prst="roundRect">
            <a:avLst>
              <a:gd name="adj" fmla="val 6667"/>
            </a:avLst>
          </a:prstGeom>
          <a:solidFill>
            <a:srgbClr val="161B22"/>
          </a:solidFill>
          <a:ln w="6350">
            <a:solidFill>
              <a:srgbClr val="4CAF50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640080" y="2560320"/>
            <a:ext cx="27432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4CAF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2계층: sam-mng-1</a:t>
            </a:r>
            <a:endParaRPr lang="en-US" sz="1000" dirty="0"/>
          </a:p>
        </p:txBody>
      </p:sp>
      <p:sp>
        <p:nvSpPr>
          <p:cNvPr id="28" name="Text 26"/>
          <p:cNvSpPr/>
          <p:nvPr/>
        </p:nvSpPr>
        <p:spPr>
          <a:xfrm>
            <a:off x="731520" y="2880360"/>
            <a:ext cx="32004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E6ED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 Nginx(:80) → FastCGI → PHP-FPM(:9000)</a:t>
            </a:r>
            <a:endParaRPr lang="en-US" sz="800" dirty="0"/>
          </a:p>
        </p:txBody>
      </p:sp>
      <p:sp>
        <p:nvSpPr>
          <p:cNvPr id="29" name="Text 27"/>
          <p:cNvSpPr/>
          <p:nvPr/>
        </p:nvSpPr>
        <p:spPr>
          <a:xfrm>
            <a:off x="731520" y="3136392"/>
            <a:ext cx="32004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E6ED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 queue-worker x2</a:t>
            </a:r>
            <a:endParaRPr lang="en-US" sz="800" dirty="0"/>
          </a:p>
        </p:txBody>
      </p:sp>
      <p:sp>
        <p:nvSpPr>
          <p:cNvPr id="30" name="Shape 28"/>
          <p:cNvSpPr/>
          <p:nvPr/>
        </p:nvSpPr>
        <p:spPr>
          <a:xfrm>
            <a:off x="4572000" y="2468880"/>
            <a:ext cx="4114800" cy="1371600"/>
          </a:xfrm>
          <a:prstGeom prst="roundRect">
            <a:avLst>
              <a:gd name="adj" fmla="val 6667"/>
            </a:avLst>
          </a:prstGeom>
          <a:solidFill>
            <a:srgbClr val="161B22"/>
          </a:solidFill>
          <a:ln w="6350">
            <a:solidFill>
              <a:srgbClr val="42A5F5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754880" y="2560320"/>
            <a:ext cx="27432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42A5F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2계층: sam-api-1</a:t>
            </a:r>
            <a:endParaRPr lang="en-US" sz="1000" dirty="0"/>
          </a:p>
        </p:txBody>
      </p:sp>
      <p:sp>
        <p:nvSpPr>
          <p:cNvPr id="32" name="Text 30"/>
          <p:cNvSpPr/>
          <p:nvPr/>
        </p:nvSpPr>
        <p:spPr>
          <a:xfrm>
            <a:off x="4846320" y="2880360"/>
            <a:ext cx="32004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E6ED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 Nginx(:80) → FastCGI → PHP-FPM(:9000)</a:t>
            </a:r>
            <a:endParaRPr lang="en-US" sz="800" dirty="0"/>
          </a:p>
        </p:txBody>
      </p:sp>
      <p:sp>
        <p:nvSpPr>
          <p:cNvPr id="33" name="Text 31"/>
          <p:cNvSpPr/>
          <p:nvPr/>
        </p:nvSpPr>
        <p:spPr>
          <a:xfrm>
            <a:off x="4846320" y="3136392"/>
            <a:ext cx="32004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E6ED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 queue-worker + scheduler</a:t>
            </a:r>
            <a:endParaRPr lang="en-US" sz="800" dirty="0"/>
          </a:p>
        </p:txBody>
      </p:sp>
      <p:sp>
        <p:nvSpPr>
          <p:cNvPr id="34" name="Shape 32"/>
          <p:cNvSpPr/>
          <p:nvPr/>
        </p:nvSpPr>
        <p:spPr>
          <a:xfrm>
            <a:off x="457200" y="4023360"/>
            <a:ext cx="8229600" cy="640080"/>
          </a:xfrm>
          <a:prstGeom prst="roundRect">
            <a:avLst>
              <a:gd name="adj" fmla="val 14286"/>
            </a:avLst>
          </a:prstGeom>
          <a:solidFill>
            <a:srgbClr val="161B22"/>
          </a:solidFill>
          <a:ln w="6350">
            <a:solidFill>
              <a:srgbClr val="30363D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640080" y="4096512"/>
            <a:ext cx="10972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81C7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핵심 정리:</a:t>
            </a:r>
            <a:endParaRPr lang="en-US" sz="900" dirty="0"/>
          </a:p>
        </p:txBody>
      </p:sp>
      <p:sp>
        <p:nvSpPr>
          <p:cNvPr id="36" name="Text 34"/>
          <p:cNvSpPr/>
          <p:nvPr/>
        </p:nvSpPr>
        <p:spPr>
          <a:xfrm>
            <a:off x="1737360" y="4096512"/>
            <a:ext cx="6400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E6ED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PHP 서비스 = FastCGI (fastcgi_pass)  |  Node.js/레거시 = HTTP 프록시 (proxy_pass)</a:t>
            </a:r>
            <a:endParaRPr lang="en-US" sz="900" dirty="0"/>
          </a:p>
        </p:txBody>
      </p:sp>
      <p:sp>
        <p:nvSpPr>
          <p:cNvPr id="37" name="Text 35"/>
          <p:cNvSpPr/>
          <p:nvPr/>
        </p:nvSpPr>
        <p:spPr>
          <a:xfrm>
            <a:off x="1737360" y="4343400"/>
            <a:ext cx="6400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8B94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PHP-FPM은 HTTP를 이해 못함 → FastCGI 필수  |  Node.js는 자체 HTTP 서버 보유 → 프록시로 연결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D111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20040"/>
            <a:ext cx="54864" cy="365760"/>
          </a:xfrm>
          <a:prstGeom prst="rect">
            <a:avLst/>
          </a:prstGeom>
          <a:solidFill>
            <a:srgbClr val="2E7D32"/>
          </a:solidFill>
          <a:ln/>
        </p:spPr>
      </p:sp>
      <p:sp>
        <p:nvSpPr>
          <p:cNvPr id="3" name="Text 1"/>
          <p:cNvSpPr/>
          <p:nvPr/>
        </p:nvSpPr>
        <p:spPr>
          <a:xfrm>
            <a:off x="658368" y="274320"/>
            <a:ext cx="6400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FastCGI가 전달하는 정보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658368" y="68580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B94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Nginx → PHP-FPM으로 넘어가는 환경 변수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>
            <a:off x="0" y="4800600"/>
            <a:ext cx="9144000" cy="342900"/>
          </a:xfrm>
          <a:prstGeom prst="rect">
            <a:avLst/>
          </a:prstGeom>
          <a:solidFill>
            <a:srgbClr val="0A0E14"/>
          </a:solidFill>
          <a:ln/>
        </p:spPr>
      </p:sp>
      <p:sp>
        <p:nvSpPr>
          <p:cNvPr id="6" name="Text 4"/>
          <p:cNvSpPr/>
          <p:nvPr/>
        </p:nvSpPr>
        <p:spPr>
          <a:xfrm>
            <a:off x="457200" y="4800600"/>
            <a:ext cx="6400800" cy="3429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6E76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Nginx &amp; FastCGI 초보자 가이드  |  (주)코드브릿지엑스</a:t>
            </a:r>
            <a:endParaRPr lang="en-US" sz="700" dirty="0"/>
          </a:p>
        </p:txBody>
      </p:sp>
      <p:sp>
        <p:nvSpPr>
          <p:cNvPr id="7" name="Text 5"/>
          <p:cNvSpPr/>
          <p:nvPr/>
        </p:nvSpPr>
        <p:spPr>
          <a:xfrm>
            <a:off x="7315200" y="4800600"/>
            <a:ext cx="1371600" cy="3429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700" dirty="0">
                <a:solidFill>
                  <a:srgbClr val="6E76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 / 9</a:t>
            </a:r>
            <a:endParaRPr lang="en-US" sz="700" dirty="0"/>
          </a:p>
        </p:txBody>
      </p:sp>
      <p:sp>
        <p:nvSpPr>
          <p:cNvPr id="8" name="Shape 6"/>
          <p:cNvSpPr/>
          <p:nvPr/>
        </p:nvSpPr>
        <p:spPr>
          <a:xfrm>
            <a:off x="457200" y="1097280"/>
            <a:ext cx="5029200" cy="1828800"/>
          </a:xfrm>
          <a:prstGeom prst="roundRect">
            <a:avLst>
              <a:gd name="adj" fmla="val 5000"/>
            </a:avLst>
          </a:prstGeom>
          <a:solidFill>
            <a:srgbClr val="161B22"/>
          </a:solidFill>
          <a:ln w="6350">
            <a:solidFill>
              <a:srgbClr val="30363D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40080" y="1188720"/>
            <a:ext cx="4572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81C7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FastCGI 파라미터 → PHP $_SERVER 매핑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640080" y="1572768"/>
            <a:ext cx="4663440" cy="219456"/>
          </a:xfrm>
          <a:prstGeom prst="roundRect">
            <a:avLst>
              <a:gd name="adj" fmla="val 12500"/>
            </a:avLst>
          </a:prstGeom>
          <a:solidFill>
            <a:srgbClr val="1C2333"/>
          </a:solidFill>
          <a:ln/>
        </p:spPr>
      </p:sp>
      <p:sp>
        <p:nvSpPr>
          <p:cNvPr id="11" name="Text 9"/>
          <p:cNvSpPr/>
          <p:nvPr/>
        </p:nvSpPr>
        <p:spPr>
          <a:xfrm>
            <a:off x="731520" y="1572768"/>
            <a:ext cx="146304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b="1" dirty="0">
                <a:solidFill>
                  <a:srgbClr val="00BCD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SCRIPT_FILENAME</a:t>
            </a:r>
            <a:endParaRPr lang="en-US" sz="700" dirty="0"/>
          </a:p>
        </p:txBody>
      </p:sp>
      <p:sp>
        <p:nvSpPr>
          <p:cNvPr id="12" name="Text 10"/>
          <p:cNvSpPr/>
          <p:nvPr/>
        </p:nvSpPr>
        <p:spPr>
          <a:xfrm>
            <a:off x="2194560" y="1572768"/>
            <a:ext cx="201168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650" dirty="0">
                <a:solidFill>
                  <a:srgbClr val="A5D6A7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$document_root/index.php</a:t>
            </a:r>
            <a:endParaRPr lang="en-US" sz="650" dirty="0"/>
          </a:p>
        </p:txBody>
      </p:sp>
      <p:sp>
        <p:nvSpPr>
          <p:cNvPr id="13" name="Text 11"/>
          <p:cNvSpPr/>
          <p:nvPr/>
        </p:nvSpPr>
        <p:spPr>
          <a:xfrm>
            <a:off x="4206240" y="1572768"/>
            <a:ext cx="100584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8B94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실행할 PHP 파일 경로</a:t>
            </a:r>
            <a:endParaRPr lang="en-US" sz="700" dirty="0"/>
          </a:p>
        </p:txBody>
      </p:sp>
      <p:sp>
        <p:nvSpPr>
          <p:cNvPr id="14" name="Shape 12"/>
          <p:cNvSpPr/>
          <p:nvPr/>
        </p:nvSpPr>
        <p:spPr>
          <a:xfrm>
            <a:off x="640080" y="1828800"/>
            <a:ext cx="4663440" cy="219456"/>
          </a:xfrm>
          <a:prstGeom prst="roundRect">
            <a:avLst>
              <a:gd name="adj" fmla="val 12500"/>
            </a:avLst>
          </a:prstGeom>
          <a:solidFill>
            <a:srgbClr val="161B22"/>
          </a:solidFill>
          <a:ln/>
        </p:spPr>
      </p:sp>
      <p:sp>
        <p:nvSpPr>
          <p:cNvPr id="15" name="Text 13"/>
          <p:cNvSpPr/>
          <p:nvPr/>
        </p:nvSpPr>
        <p:spPr>
          <a:xfrm>
            <a:off x="731520" y="1828800"/>
            <a:ext cx="146304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b="1" dirty="0">
                <a:solidFill>
                  <a:srgbClr val="4CAF5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REQUEST_METHOD</a:t>
            </a:r>
            <a:endParaRPr lang="en-US" sz="700" dirty="0"/>
          </a:p>
        </p:txBody>
      </p:sp>
      <p:sp>
        <p:nvSpPr>
          <p:cNvPr id="16" name="Text 14"/>
          <p:cNvSpPr/>
          <p:nvPr/>
        </p:nvSpPr>
        <p:spPr>
          <a:xfrm>
            <a:off x="2194560" y="1828800"/>
            <a:ext cx="201168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650" dirty="0">
                <a:solidFill>
                  <a:srgbClr val="A5D6A7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$_SERVER["REQUEST_METHOD"]</a:t>
            </a:r>
            <a:endParaRPr lang="en-US" sz="650" dirty="0"/>
          </a:p>
        </p:txBody>
      </p:sp>
      <p:sp>
        <p:nvSpPr>
          <p:cNvPr id="17" name="Text 15"/>
          <p:cNvSpPr/>
          <p:nvPr/>
        </p:nvSpPr>
        <p:spPr>
          <a:xfrm>
            <a:off x="4206240" y="1828800"/>
            <a:ext cx="100584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8B94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GET, POST 등</a:t>
            </a:r>
            <a:endParaRPr lang="en-US" sz="700" dirty="0"/>
          </a:p>
        </p:txBody>
      </p:sp>
      <p:sp>
        <p:nvSpPr>
          <p:cNvPr id="18" name="Shape 16"/>
          <p:cNvSpPr/>
          <p:nvPr/>
        </p:nvSpPr>
        <p:spPr>
          <a:xfrm>
            <a:off x="640080" y="2084832"/>
            <a:ext cx="4663440" cy="219456"/>
          </a:xfrm>
          <a:prstGeom prst="roundRect">
            <a:avLst>
              <a:gd name="adj" fmla="val 12500"/>
            </a:avLst>
          </a:prstGeom>
          <a:solidFill>
            <a:srgbClr val="1C2333"/>
          </a:solidFill>
          <a:ln/>
        </p:spPr>
      </p:sp>
      <p:sp>
        <p:nvSpPr>
          <p:cNvPr id="19" name="Text 17"/>
          <p:cNvSpPr/>
          <p:nvPr/>
        </p:nvSpPr>
        <p:spPr>
          <a:xfrm>
            <a:off x="731520" y="2084832"/>
            <a:ext cx="146304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b="1" dirty="0">
                <a:solidFill>
                  <a:srgbClr val="42A5F5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QUERY_STRING</a:t>
            </a:r>
            <a:endParaRPr lang="en-US" sz="700" dirty="0"/>
          </a:p>
        </p:txBody>
      </p:sp>
      <p:sp>
        <p:nvSpPr>
          <p:cNvPr id="20" name="Text 18"/>
          <p:cNvSpPr/>
          <p:nvPr/>
        </p:nvSpPr>
        <p:spPr>
          <a:xfrm>
            <a:off x="2194560" y="2084832"/>
            <a:ext cx="201168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650" dirty="0">
                <a:solidFill>
                  <a:srgbClr val="A5D6A7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$_GET</a:t>
            </a:r>
            <a:endParaRPr lang="en-US" sz="650" dirty="0"/>
          </a:p>
        </p:txBody>
      </p:sp>
      <p:sp>
        <p:nvSpPr>
          <p:cNvPr id="21" name="Text 19"/>
          <p:cNvSpPr/>
          <p:nvPr/>
        </p:nvSpPr>
        <p:spPr>
          <a:xfrm>
            <a:off x="4206240" y="2084832"/>
            <a:ext cx="100584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8B94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URL 파라미터</a:t>
            </a:r>
            <a:endParaRPr lang="en-US" sz="700" dirty="0"/>
          </a:p>
        </p:txBody>
      </p:sp>
      <p:sp>
        <p:nvSpPr>
          <p:cNvPr id="22" name="Shape 20"/>
          <p:cNvSpPr/>
          <p:nvPr/>
        </p:nvSpPr>
        <p:spPr>
          <a:xfrm>
            <a:off x="640080" y="2340864"/>
            <a:ext cx="4663440" cy="219456"/>
          </a:xfrm>
          <a:prstGeom prst="roundRect">
            <a:avLst>
              <a:gd name="adj" fmla="val 12500"/>
            </a:avLst>
          </a:prstGeom>
          <a:solidFill>
            <a:srgbClr val="161B22"/>
          </a:solidFill>
          <a:ln/>
        </p:spPr>
      </p:sp>
      <p:sp>
        <p:nvSpPr>
          <p:cNvPr id="23" name="Text 21"/>
          <p:cNvSpPr/>
          <p:nvPr/>
        </p:nvSpPr>
        <p:spPr>
          <a:xfrm>
            <a:off x="731520" y="2340864"/>
            <a:ext cx="146304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b="1" dirty="0">
                <a:solidFill>
                  <a:srgbClr val="FF980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HTTP_HOST</a:t>
            </a:r>
            <a:endParaRPr lang="en-US" sz="700" dirty="0"/>
          </a:p>
        </p:txBody>
      </p:sp>
      <p:sp>
        <p:nvSpPr>
          <p:cNvPr id="24" name="Text 22"/>
          <p:cNvSpPr/>
          <p:nvPr/>
        </p:nvSpPr>
        <p:spPr>
          <a:xfrm>
            <a:off x="2194560" y="2340864"/>
            <a:ext cx="201168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650" dirty="0">
                <a:solidFill>
                  <a:srgbClr val="A5D6A7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$_SERVER["HTTP_HOST"]</a:t>
            </a:r>
            <a:endParaRPr lang="en-US" sz="650" dirty="0"/>
          </a:p>
        </p:txBody>
      </p:sp>
      <p:sp>
        <p:nvSpPr>
          <p:cNvPr id="25" name="Text 23"/>
          <p:cNvSpPr/>
          <p:nvPr/>
        </p:nvSpPr>
        <p:spPr>
          <a:xfrm>
            <a:off x="4206240" y="2340864"/>
            <a:ext cx="100584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8B94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도메인 이름</a:t>
            </a:r>
            <a:endParaRPr lang="en-US" sz="700" dirty="0"/>
          </a:p>
        </p:txBody>
      </p:sp>
      <p:sp>
        <p:nvSpPr>
          <p:cNvPr id="26" name="Shape 24"/>
          <p:cNvSpPr/>
          <p:nvPr/>
        </p:nvSpPr>
        <p:spPr>
          <a:xfrm>
            <a:off x="640080" y="2596896"/>
            <a:ext cx="4663440" cy="219456"/>
          </a:xfrm>
          <a:prstGeom prst="roundRect">
            <a:avLst>
              <a:gd name="adj" fmla="val 12500"/>
            </a:avLst>
          </a:prstGeom>
          <a:solidFill>
            <a:srgbClr val="1C2333"/>
          </a:solidFill>
          <a:ln/>
        </p:spPr>
      </p:sp>
      <p:sp>
        <p:nvSpPr>
          <p:cNvPr id="27" name="Text 25"/>
          <p:cNvSpPr/>
          <p:nvPr/>
        </p:nvSpPr>
        <p:spPr>
          <a:xfrm>
            <a:off x="731520" y="2596896"/>
            <a:ext cx="146304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b="1" dirty="0">
                <a:solidFill>
                  <a:srgbClr val="AB47B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REMOTE_ADDR</a:t>
            </a:r>
            <a:endParaRPr lang="en-US" sz="700" dirty="0"/>
          </a:p>
        </p:txBody>
      </p:sp>
      <p:sp>
        <p:nvSpPr>
          <p:cNvPr id="28" name="Text 26"/>
          <p:cNvSpPr/>
          <p:nvPr/>
        </p:nvSpPr>
        <p:spPr>
          <a:xfrm>
            <a:off x="2194560" y="2596896"/>
            <a:ext cx="201168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650" dirty="0">
                <a:solidFill>
                  <a:srgbClr val="A5D6A7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$_SERVER["REMOTE_ADDR"]</a:t>
            </a:r>
            <a:endParaRPr lang="en-US" sz="650" dirty="0"/>
          </a:p>
        </p:txBody>
      </p:sp>
      <p:sp>
        <p:nvSpPr>
          <p:cNvPr id="29" name="Text 27"/>
          <p:cNvSpPr/>
          <p:nvPr/>
        </p:nvSpPr>
        <p:spPr>
          <a:xfrm>
            <a:off x="4206240" y="2596896"/>
            <a:ext cx="100584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8B94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클라이언트 IP</a:t>
            </a:r>
            <a:endParaRPr lang="en-US" sz="700" dirty="0"/>
          </a:p>
        </p:txBody>
      </p:sp>
      <p:sp>
        <p:nvSpPr>
          <p:cNvPr id="30" name="Shape 28"/>
          <p:cNvSpPr/>
          <p:nvPr/>
        </p:nvSpPr>
        <p:spPr>
          <a:xfrm>
            <a:off x="5760720" y="1097280"/>
            <a:ext cx="2926080" cy="1828800"/>
          </a:xfrm>
          <a:prstGeom prst="roundRect">
            <a:avLst>
              <a:gd name="adj" fmla="val 5000"/>
            </a:avLst>
          </a:prstGeom>
          <a:solidFill>
            <a:srgbClr val="161B22"/>
          </a:solidFill>
          <a:ln w="6350">
            <a:solidFill>
              <a:srgbClr val="30363D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943600" y="1188720"/>
            <a:ext cx="2286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81C7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통신 시퀀스</a:t>
            </a:r>
            <a:endParaRPr lang="en-US" sz="1100" dirty="0"/>
          </a:p>
        </p:txBody>
      </p:sp>
      <p:sp>
        <p:nvSpPr>
          <p:cNvPr id="32" name="Text 30"/>
          <p:cNvSpPr/>
          <p:nvPr/>
        </p:nvSpPr>
        <p:spPr>
          <a:xfrm>
            <a:off x="5943600" y="1554480"/>
            <a:ext cx="7315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b="1" dirty="0">
                <a:solidFill>
                  <a:srgbClr val="42A5F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브라우저</a:t>
            </a:r>
            <a:endParaRPr lang="en-US" sz="700" dirty="0"/>
          </a:p>
        </p:txBody>
      </p:sp>
      <p:sp>
        <p:nvSpPr>
          <p:cNvPr id="33" name="Text 31"/>
          <p:cNvSpPr/>
          <p:nvPr/>
        </p:nvSpPr>
        <p:spPr>
          <a:xfrm>
            <a:off x="6675120" y="1554480"/>
            <a:ext cx="228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6E76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</a:t>
            </a:r>
            <a:endParaRPr lang="en-US" sz="900" dirty="0"/>
          </a:p>
        </p:txBody>
      </p:sp>
      <p:sp>
        <p:nvSpPr>
          <p:cNvPr id="34" name="Text 32"/>
          <p:cNvSpPr/>
          <p:nvPr/>
        </p:nvSpPr>
        <p:spPr>
          <a:xfrm>
            <a:off x="6903720" y="1554480"/>
            <a:ext cx="77724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b="1" dirty="0">
                <a:solidFill>
                  <a:srgbClr val="42A5F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Nginx</a:t>
            </a:r>
            <a:endParaRPr lang="en-US" sz="700" dirty="0"/>
          </a:p>
        </p:txBody>
      </p:sp>
      <p:sp>
        <p:nvSpPr>
          <p:cNvPr id="35" name="Text 33"/>
          <p:cNvSpPr/>
          <p:nvPr/>
        </p:nvSpPr>
        <p:spPr>
          <a:xfrm>
            <a:off x="7680960" y="1554480"/>
            <a:ext cx="8229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600" dirty="0">
                <a:solidFill>
                  <a:srgbClr val="6E76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HTTP</a:t>
            </a:r>
            <a:endParaRPr lang="en-US" sz="600" dirty="0"/>
          </a:p>
        </p:txBody>
      </p:sp>
      <p:sp>
        <p:nvSpPr>
          <p:cNvPr id="36" name="Text 34"/>
          <p:cNvSpPr/>
          <p:nvPr/>
        </p:nvSpPr>
        <p:spPr>
          <a:xfrm>
            <a:off x="5943600" y="1874520"/>
            <a:ext cx="7315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b="1" dirty="0">
                <a:solidFill>
                  <a:srgbClr val="4CAF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Nginx</a:t>
            </a:r>
            <a:endParaRPr lang="en-US" sz="700" dirty="0"/>
          </a:p>
        </p:txBody>
      </p:sp>
      <p:sp>
        <p:nvSpPr>
          <p:cNvPr id="37" name="Text 35"/>
          <p:cNvSpPr/>
          <p:nvPr/>
        </p:nvSpPr>
        <p:spPr>
          <a:xfrm>
            <a:off x="6675120" y="1874520"/>
            <a:ext cx="228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6E76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</a:t>
            </a:r>
            <a:endParaRPr lang="en-US" sz="900" dirty="0"/>
          </a:p>
        </p:txBody>
      </p:sp>
      <p:sp>
        <p:nvSpPr>
          <p:cNvPr id="38" name="Text 36"/>
          <p:cNvSpPr/>
          <p:nvPr/>
        </p:nvSpPr>
        <p:spPr>
          <a:xfrm>
            <a:off x="6903720" y="1874520"/>
            <a:ext cx="77724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b="1" dirty="0">
                <a:solidFill>
                  <a:srgbClr val="4CAF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PHP-FPM</a:t>
            </a:r>
            <a:endParaRPr lang="en-US" sz="700" dirty="0"/>
          </a:p>
        </p:txBody>
      </p:sp>
      <p:sp>
        <p:nvSpPr>
          <p:cNvPr id="39" name="Text 37"/>
          <p:cNvSpPr/>
          <p:nvPr/>
        </p:nvSpPr>
        <p:spPr>
          <a:xfrm>
            <a:off x="7680960" y="1874520"/>
            <a:ext cx="8229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600" dirty="0">
                <a:solidFill>
                  <a:srgbClr val="6E76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FastCGI</a:t>
            </a:r>
            <a:endParaRPr lang="en-US" sz="600" dirty="0"/>
          </a:p>
        </p:txBody>
      </p:sp>
      <p:sp>
        <p:nvSpPr>
          <p:cNvPr id="40" name="Text 38"/>
          <p:cNvSpPr/>
          <p:nvPr/>
        </p:nvSpPr>
        <p:spPr>
          <a:xfrm>
            <a:off x="5943600" y="2194560"/>
            <a:ext cx="7315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b="1" dirty="0">
                <a:solidFill>
                  <a:srgbClr val="AB47B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PHP-FPM</a:t>
            </a:r>
            <a:endParaRPr lang="en-US" sz="700" dirty="0"/>
          </a:p>
        </p:txBody>
      </p:sp>
      <p:sp>
        <p:nvSpPr>
          <p:cNvPr id="41" name="Text 39"/>
          <p:cNvSpPr/>
          <p:nvPr/>
        </p:nvSpPr>
        <p:spPr>
          <a:xfrm>
            <a:off x="6675120" y="2194560"/>
            <a:ext cx="228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6E76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</a:t>
            </a:r>
            <a:endParaRPr lang="en-US" sz="900" dirty="0"/>
          </a:p>
        </p:txBody>
      </p:sp>
      <p:sp>
        <p:nvSpPr>
          <p:cNvPr id="42" name="Text 40"/>
          <p:cNvSpPr/>
          <p:nvPr/>
        </p:nvSpPr>
        <p:spPr>
          <a:xfrm>
            <a:off x="6903720" y="2194560"/>
            <a:ext cx="77724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b="1" dirty="0">
                <a:solidFill>
                  <a:srgbClr val="AB47B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Laravel</a:t>
            </a:r>
            <a:endParaRPr lang="en-US" sz="700" dirty="0"/>
          </a:p>
        </p:txBody>
      </p:sp>
      <p:sp>
        <p:nvSpPr>
          <p:cNvPr id="43" name="Text 41"/>
          <p:cNvSpPr/>
          <p:nvPr/>
        </p:nvSpPr>
        <p:spPr>
          <a:xfrm>
            <a:off x="7680960" y="2194560"/>
            <a:ext cx="8229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600" dirty="0">
                <a:solidFill>
                  <a:srgbClr val="6E76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PHP 내부</a:t>
            </a:r>
            <a:endParaRPr lang="en-US" sz="600" dirty="0"/>
          </a:p>
        </p:txBody>
      </p:sp>
      <p:sp>
        <p:nvSpPr>
          <p:cNvPr id="44" name="Text 42"/>
          <p:cNvSpPr/>
          <p:nvPr/>
        </p:nvSpPr>
        <p:spPr>
          <a:xfrm>
            <a:off x="5943600" y="2514600"/>
            <a:ext cx="7315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b="1" dirty="0">
                <a:solidFill>
                  <a:srgbClr val="FF98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Laravel</a:t>
            </a:r>
            <a:endParaRPr lang="en-US" sz="700" dirty="0"/>
          </a:p>
        </p:txBody>
      </p:sp>
      <p:sp>
        <p:nvSpPr>
          <p:cNvPr id="45" name="Text 43"/>
          <p:cNvSpPr/>
          <p:nvPr/>
        </p:nvSpPr>
        <p:spPr>
          <a:xfrm>
            <a:off x="6675120" y="2514600"/>
            <a:ext cx="228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6E76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</a:t>
            </a:r>
            <a:endParaRPr lang="en-US" sz="900" dirty="0"/>
          </a:p>
        </p:txBody>
      </p:sp>
      <p:sp>
        <p:nvSpPr>
          <p:cNvPr id="46" name="Text 44"/>
          <p:cNvSpPr/>
          <p:nvPr/>
        </p:nvSpPr>
        <p:spPr>
          <a:xfrm>
            <a:off x="6903720" y="2514600"/>
            <a:ext cx="77724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b="1" dirty="0">
                <a:solidFill>
                  <a:srgbClr val="FF98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MySQL</a:t>
            </a:r>
            <a:endParaRPr lang="en-US" sz="700" dirty="0"/>
          </a:p>
        </p:txBody>
      </p:sp>
      <p:sp>
        <p:nvSpPr>
          <p:cNvPr id="47" name="Text 45"/>
          <p:cNvSpPr/>
          <p:nvPr/>
        </p:nvSpPr>
        <p:spPr>
          <a:xfrm>
            <a:off x="7680960" y="2514600"/>
            <a:ext cx="8229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600" dirty="0">
                <a:solidFill>
                  <a:srgbClr val="6E76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TCP 3306</a:t>
            </a:r>
            <a:endParaRPr lang="en-US" sz="600" dirty="0"/>
          </a:p>
        </p:txBody>
      </p:sp>
      <p:sp>
        <p:nvSpPr>
          <p:cNvPr id="48" name="Shape 46"/>
          <p:cNvSpPr/>
          <p:nvPr/>
        </p:nvSpPr>
        <p:spPr>
          <a:xfrm>
            <a:off x="457200" y="3200400"/>
            <a:ext cx="8229600" cy="1417320"/>
          </a:xfrm>
          <a:prstGeom prst="roundRect">
            <a:avLst>
              <a:gd name="adj" fmla="val 6452"/>
            </a:avLst>
          </a:prstGeom>
          <a:solidFill>
            <a:srgbClr val="161B22"/>
          </a:solidFill>
          <a:ln w="6350">
            <a:solidFill>
              <a:srgbClr val="30363D"/>
            </a:solidFill>
            <a:prstDash val="solid"/>
          </a:ln>
        </p:spPr>
      </p:sp>
      <p:sp>
        <p:nvSpPr>
          <p:cNvPr id="49" name="Text 47"/>
          <p:cNvSpPr/>
          <p:nvPr/>
        </p:nvSpPr>
        <p:spPr>
          <a:xfrm>
            <a:off x="640080" y="3291840"/>
            <a:ext cx="6400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81C7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왜 index.php 하나로 모든 요청을 처리하는가?</a:t>
            </a:r>
            <a:endParaRPr lang="en-US" sz="1100" dirty="0"/>
          </a:p>
        </p:txBody>
      </p:sp>
      <p:sp>
        <p:nvSpPr>
          <p:cNvPr id="50" name="Text 48"/>
          <p:cNvSpPr/>
          <p:nvPr/>
        </p:nvSpPr>
        <p:spPr>
          <a:xfrm>
            <a:off x="640080" y="361188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B94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Laravel의 프론트 컨트롤러 패턴 — 모든 URL이 public/index.php를 통과하고, 라우터가 적절한 컨트롤러로 분배한다.</a:t>
            </a:r>
            <a:endParaRPr lang="en-US" sz="900" dirty="0"/>
          </a:p>
        </p:txBody>
      </p:sp>
      <p:sp>
        <p:nvSpPr>
          <p:cNvPr id="51" name="Shape 49"/>
          <p:cNvSpPr/>
          <p:nvPr/>
        </p:nvSpPr>
        <p:spPr>
          <a:xfrm>
            <a:off x="731520" y="3977640"/>
            <a:ext cx="2468880" cy="502920"/>
          </a:xfrm>
          <a:prstGeom prst="roundRect">
            <a:avLst>
              <a:gd name="adj" fmla="val 10909"/>
            </a:avLst>
          </a:prstGeom>
          <a:solidFill>
            <a:srgbClr val="1C2333"/>
          </a:solidFill>
          <a:ln/>
        </p:spPr>
      </p:sp>
      <p:sp>
        <p:nvSpPr>
          <p:cNvPr id="52" name="Text 50"/>
          <p:cNvSpPr/>
          <p:nvPr/>
        </p:nvSpPr>
        <p:spPr>
          <a:xfrm>
            <a:off x="822960" y="4005072"/>
            <a:ext cx="9144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4CAF5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/orders</a:t>
            </a:r>
            <a:endParaRPr lang="en-US" sz="800" dirty="0"/>
          </a:p>
        </p:txBody>
      </p:sp>
      <p:sp>
        <p:nvSpPr>
          <p:cNvPr id="53" name="Text 51"/>
          <p:cNvSpPr/>
          <p:nvPr/>
        </p:nvSpPr>
        <p:spPr>
          <a:xfrm>
            <a:off x="822960" y="4206240"/>
            <a:ext cx="2286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6E76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 index.php → OrderController</a:t>
            </a:r>
            <a:endParaRPr lang="en-US" sz="700" dirty="0"/>
          </a:p>
        </p:txBody>
      </p:sp>
      <p:sp>
        <p:nvSpPr>
          <p:cNvPr id="54" name="Shape 52"/>
          <p:cNvSpPr/>
          <p:nvPr/>
        </p:nvSpPr>
        <p:spPr>
          <a:xfrm>
            <a:off x="3383280" y="3977640"/>
            <a:ext cx="2468880" cy="502920"/>
          </a:xfrm>
          <a:prstGeom prst="roundRect">
            <a:avLst>
              <a:gd name="adj" fmla="val 10909"/>
            </a:avLst>
          </a:prstGeom>
          <a:solidFill>
            <a:srgbClr val="1C2333"/>
          </a:solidFill>
          <a:ln/>
        </p:spPr>
      </p:sp>
      <p:sp>
        <p:nvSpPr>
          <p:cNvPr id="55" name="Text 53"/>
          <p:cNvSpPr/>
          <p:nvPr/>
        </p:nvSpPr>
        <p:spPr>
          <a:xfrm>
            <a:off x="3474720" y="4005072"/>
            <a:ext cx="9144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42A5F5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/users/123</a:t>
            </a:r>
            <a:endParaRPr lang="en-US" sz="800" dirty="0"/>
          </a:p>
        </p:txBody>
      </p:sp>
      <p:sp>
        <p:nvSpPr>
          <p:cNvPr id="56" name="Text 54"/>
          <p:cNvSpPr/>
          <p:nvPr/>
        </p:nvSpPr>
        <p:spPr>
          <a:xfrm>
            <a:off x="3474720" y="4206240"/>
            <a:ext cx="2286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6E76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 index.php → UserController</a:t>
            </a:r>
            <a:endParaRPr lang="en-US" sz="700" dirty="0"/>
          </a:p>
        </p:txBody>
      </p:sp>
      <p:sp>
        <p:nvSpPr>
          <p:cNvPr id="57" name="Shape 55"/>
          <p:cNvSpPr/>
          <p:nvPr/>
        </p:nvSpPr>
        <p:spPr>
          <a:xfrm>
            <a:off x="6035040" y="3977640"/>
            <a:ext cx="2468880" cy="502920"/>
          </a:xfrm>
          <a:prstGeom prst="roundRect">
            <a:avLst>
              <a:gd name="adj" fmla="val 10909"/>
            </a:avLst>
          </a:prstGeom>
          <a:solidFill>
            <a:srgbClr val="1C2333"/>
          </a:solidFill>
          <a:ln/>
        </p:spPr>
      </p:sp>
      <p:sp>
        <p:nvSpPr>
          <p:cNvPr id="58" name="Text 56"/>
          <p:cNvSpPr/>
          <p:nvPr/>
        </p:nvSpPr>
        <p:spPr>
          <a:xfrm>
            <a:off x="6126480" y="4005072"/>
            <a:ext cx="9144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FF980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/api/products</a:t>
            </a:r>
            <a:endParaRPr lang="en-US" sz="800" dirty="0"/>
          </a:p>
        </p:txBody>
      </p:sp>
      <p:sp>
        <p:nvSpPr>
          <p:cNvPr id="59" name="Text 57"/>
          <p:cNvSpPr/>
          <p:nvPr/>
        </p:nvSpPr>
        <p:spPr>
          <a:xfrm>
            <a:off x="6126480" y="4206240"/>
            <a:ext cx="2286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6E76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 index.php → ProductController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D111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20040"/>
            <a:ext cx="54864" cy="365760"/>
          </a:xfrm>
          <a:prstGeom prst="rect">
            <a:avLst/>
          </a:prstGeom>
          <a:solidFill>
            <a:srgbClr val="2E7D32"/>
          </a:solidFill>
          <a:ln/>
        </p:spPr>
      </p:sp>
      <p:sp>
        <p:nvSpPr>
          <p:cNvPr id="3" name="Text 1"/>
          <p:cNvSpPr/>
          <p:nvPr/>
        </p:nvSpPr>
        <p:spPr>
          <a:xfrm>
            <a:off x="658368" y="274320"/>
            <a:ext cx="6400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FastCGI vs HTTP 프록시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658368" y="68580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B94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두 연결 방식의 차이와 SAM에서의 선택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>
            <a:off x="0" y="4800600"/>
            <a:ext cx="9144000" cy="342900"/>
          </a:xfrm>
          <a:prstGeom prst="rect">
            <a:avLst/>
          </a:prstGeom>
          <a:solidFill>
            <a:srgbClr val="0A0E14"/>
          </a:solidFill>
          <a:ln/>
        </p:spPr>
      </p:sp>
      <p:sp>
        <p:nvSpPr>
          <p:cNvPr id="6" name="Text 4"/>
          <p:cNvSpPr/>
          <p:nvPr/>
        </p:nvSpPr>
        <p:spPr>
          <a:xfrm>
            <a:off x="457200" y="4800600"/>
            <a:ext cx="6400800" cy="3429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6E76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Nginx &amp; FastCGI 초보자 가이드  |  (주)코드브릿지엑스</a:t>
            </a:r>
            <a:endParaRPr lang="en-US" sz="700" dirty="0"/>
          </a:p>
        </p:txBody>
      </p:sp>
      <p:sp>
        <p:nvSpPr>
          <p:cNvPr id="7" name="Text 5"/>
          <p:cNvSpPr/>
          <p:nvPr/>
        </p:nvSpPr>
        <p:spPr>
          <a:xfrm>
            <a:off x="7315200" y="4800600"/>
            <a:ext cx="1371600" cy="3429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700" dirty="0">
                <a:solidFill>
                  <a:srgbClr val="6E76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 / 9</a:t>
            </a:r>
            <a:endParaRPr lang="en-US" sz="700" dirty="0"/>
          </a:p>
        </p:txBody>
      </p:sp>
      <p:sp>
        <p:nvSpPr>
          <p:cNvPr id="8" name="Shape 6"/>
          <p:cNvSpPr/>
          <p:nvPr/>
        </p:nvSpPr>
        <p:spPr>
          <a:xfrm>
            <a:off x="457200" y="1097280"/>
            <a:ext cx="3931920" cy="2286000"/>
          </a:xfrm>
          <a:prstGeom prst="roundRect">
            <a:avLst>
              <a:gd name="adj" fmla="val 4000"/>
            </a:avLst>
          </a:prstGeom>
          <a:solidFill>
            <a:srgbClr val="161B22"/>
          </a:solidFill>
          <a:ln w="6350">
            <a:solidFill>
              <a:srgbClr val="00BCD4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594360" y="1188720"/>
            <a:ext cx="457200" cy="457200"/>
          </a:xfrm>
          <a:prstGeom prst="roundRect">
            <a:avLst>
              <a:gd name="adj" fmla="val 16000"/>
            </a:avLst>
          </a:prstGeom>
          <a:solidFill>
            <a:srgbClr val="00BCD4"/>
          </a:solidFill>
          <a:ln/>
        </p:spPr>
      </p:sp>
      <p:sp>
        <p:nvSpPr>
          <p:cNvPr id="10" name="Text 8"/>
          <p:cNvSpPr/>
          <p:nvPr/>
        </p:nvSpPr>
        <p:spPr>
          <a:xfrm>
            <a:off x="594360" y="118872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</a:t>
            </a: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1188720" y="123444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0BC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FastCGI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1188720" y="1463040"/>
            <a:ext cx="18288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E7681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fastcgi_pass</a:t>
            </a:r>
            <a:endParaRPr lang="en-US" sz="900" dirty="0"/>
          </a:p>
        </p:txBody>
      </p:sp>
      <p:sp>
        <p:nvSpPr>
          <p:cNvPr id="13" name="Shape 11"/>
          <p:cNvSpPr/>
          <p:nvPr/>
        </p:nvSpPr>
        <p:spPr>
          <a:xfrm>
            <a:off x="640080" y="1783080"/>
            <a:ext cx="3566160" cy="411480"/>
          </a:xfrm>
          <a:prstGeom prst="roundRect">
            <a:avLst>
              <a:gd name="adj" fmla="val 8889"/>
            </a:avLst>
          </a:prstGeom>
          <a:solidFill>
            <a:srgbClr val="0A0E14"/>
          </a:solidFill>
          <a:ln/>
        </p:spPr>
      </p:sp>
      <p:sp>
        <p:nvSpPr>
          <p:cNvPr id="14" name="Text 12"/>
          <p:cNvSpPr/>
          <p:nvPr/>
        </p:nvSpPr>
        <p:spPr>
          <a:xfrm>
            <a:off x="777240" y="1783080"/>
            <a:ext cx="32918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A5D6A7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fastcgi_pass mng:9000;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640080" y="2286000"/>
            <a:ext cx="34747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E6ED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 바이너리 프로토콜</a:t>
            </a:r>
            <a:endParaRPr lang="en-US" sz="900" dirty="0"/>
          </a:p>
        </p:txBody>
      </p:sp>
      <p:sp>
        <p:nvSpPr>
          <p:cNvPr id="16" name="Text 14"/>
          <p:cNvSpPr/>
          <p:nvPr/>
        </p:nvSpPr>
        <p:spPr>
          <a:xfrm>
            <a:off x="640080" y="2542032"/>
            <a:ext cx="34747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E6ED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 PHP-FPM 전용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640080" y="2798064"/>
            <a:ext cx="34747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E6ED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 SCRIPT_FILENAME 등 환경변수 전달</a:t>
            </a:r>
            <a:endParaRPr lang="en-US" sz="900" dirty="0"/>
          </a:p>
        </p:txBody>
      </p:sp>
      <p:sp>
        <p:nvSpPr>
          <p:cNvPr id="18" name="Text 16"/>
          <p:cNvSpPr/>
          <p:nvPr/>
        </p:nvSpPr>
        <p:spPr>
          <a:xfrm>
            <a:off x="640080" y="3054096"/>
            <a:ext cx="34747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E6ED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 SAM: MNG, API</a:t>
            </a:r>
            <a:endParaRPr lang="en-US" sz="900" dirty="0"/>
          </a:p>
        </p:txBody>
      </p:sp>
      <p:sp>
        <p:nvSpPr>
          <p:cNvPr id="19" name="Shape 17"/>
          <p:cNvSpPr/>
          <p:nvPr/>
        </p:nvSpPr>
        <p:spPr>
          <a:xfrm>
            <a:off x="4754880" y="1097280"/>
            <a:ext cx="3931920" cy="2286000"/>
          </a:xfrm>
          <a:prstGeom prst="roundRect">
            <a:avLst>
              <a:gd name="adj" fmla="val 4000"/>
            </a:avLst>
          </a:prstGeom>
          <a:solidFill>
            <a:srgbClr val="161B22"/>
          </a:solidFill>
          <a:ln w="6350">
            <a:solidFill>
              <a:srgbClr val="FF9800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892040" y="1188720"/>
            <a:ext cx="457200" cy="457200"/>
          </a:xfrm>
          <a:prstGeom prst="roundRect">
            <a:avLst>
              <a:gd name="adj" fmla="val 16000"/>
            </a:avLst>
          </a:prstGeom>
          <a:solidFill>
            <a:srgbClr val="FF9800"/>
          </a:solidFill>
          <a:ln/>
        </p:spPr>
      </p:sp>
      <p:sp>
        <p:nvSpPr>
          <p:cNvPr id="21" name="Text 19"/>
          <p:cNvSpPr/>
          <p:nvPr/>
        </p:nvSpPr>
        <p:spPr>
          <a:xfrm>
            <a:off x="4892040" y="118872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</a:t>
            </a:r>
            <a:endParaRPr lang="en-US" sz="1800" dirty="0"/>
          </a:p>
        </p:txBody>
      </p:sp>
      <p:sp>
        <p:nvSpPr>
          <p:cNvPr id="22" name="Text 20"/>
          <p:cNvSpPr/>
          <p:nvPr/>
        </p:nvSpPr>
        <p:spPr>
          <a:xfrm>
            <a:off x="5486400" y="1234440"/>
            <a:ext cx="2286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98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HTTP 프록시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5486400" y="1463040"/>
            <a:ext cx="18288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E7681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proxy_pass</a:t>
            </a:r>
            <a:endParaRPr lang="en-US" sz="900" dirty="0"/>
          </a:p>
        </p:txBody>
      </p:sp>
      <p:sp>
        <p:nvSpPr>
          <p:cNvPr id="24" name="Shape 22"/>
          <p:cNvSpPr/>
          <p:nvPr/>
        </p:nvSpPr>
        <p:spPr>
          <a:xfrm>
            <a:off x="4937760" y="1783080"/>
            <a:ext cx="3566160" cy="411480"/>
          </a:xfrm>
          <a:prstGeom prst="roundRect">
            <a:avLst>
              <a:gd name="adj" fmla="val 8889"/>
            </a:avLst>
          </a:prstGeom>
          <a:solidFill>
            <a:srgbClr val="0A0E14"/>
          </a:solidFill>
          <a:ln/>
        </p:spPr>
      </p:sp>
      <p:sp>
        <p:nvSpPr>
          <p:cNvPr id="25" name="Text 23"/>
          <p:cNvSpPr/>
          <p:nvPr/>
        </p:nvSpPr>
        <p:spPr>
          <a:xfrm>
            <a:off x="5074920" y="1783080"/>
            <a:ext cx="32918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A5D6A7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proxy_pass http://react:3000;</a:t>
            </a:r>
            <a:endParaRPr lang="en-US" sz="800" dirty="0"/>
          </a:p>
        </p:txBody>
      </p:sp>
      <p:sp>
        <p:nvSpPr>
          <p:cNvPr id="26" name="Text 24"/>
          <p:cNvSpPr/>
          <p:nvPr/>
        </p:nvSpPr>
        <p:spPr>
          <a:xfrm>
            <a:off x="4937760" y="2286000"/>
            <a:ext cx="34747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E6ED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 텍스트(HTTP) 프로토콜</a:t>
            </a:r>
            <a:endParaRPr lang="en-US" sz="900" dirty="0"/>
          </a:p>
        </p:txBody>
      </p:sp>
      <p:sp>
        <p:nvSpPr>
          <p:cNvPr id="27" name="Text 25"/>
          <p:cNvSpPr/>
          <p:nvPr/>
        </p:nvSpPr>
        <p:spPr>
          <a:xfrm>
            <a:off x="4937760" y="2542032"/>
            <a:ext cx="34747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E6ED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 자체 HTTP 서버가 있는 앱용</a:t>
            </a:r>
            <a:endParaRPr lang="en-US" sz="900" dirty="0"/>
          </a:p>
        </p:txBody>
      </p:sp>
      <p:sp>
        <p:nvSpPr>
          <p:cNvPr id="28" name="Text 26"/>
          <p:cNvSpPr/>
          <p:nvPr/>
        </p:nvSpPr>
        <p:spPr>
          <a:xfrm>
            <a:off x="4937760" y="2798064"/>
            <a:ext cx="34747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E6ED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 HTTP 헤더를 그대로 전달</a:t>
            </a:r>
            <a:endParaRPr lang="en-US" sz="900" dirty="0"/>
          </a:p>
        </p:txBody>
      </p:sp>
      <p:sp>
        <p:nvSpPr>
          <p:cNvPr id="29" name="Text 27"/>
          <p:cNvSpPr/>
          <p:nvPr/>
        </p:nvSpPr>
        <p:spPr>
          <a:xfrm>
            <a:off x="4937760" y="3054096"/>
            <a:ext cx="34747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E6ED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 SAM: React, Sales, 5130</a:t>
            </a:r>
            <a:endParaRPr lang="en-US" sz="900" dirty="0"/>
          </a:p>
        </p:txBody>
      </p:sp>
      <p:sp>
        <p:nvSpPr>
          <p:cNvPr id="30" name="Shape 28"/>
          <p:cNvSpPr/>
          <p:nvPr/>
        </p:nvSpPr>
        <p:spPr>
          <a:xfrm>
            <a:off x="457200" y="3657600"/>
            <a:ext cx="8229600" cy="1005840"/>
          </a:xfrm>
          <a:prstGeom prst="roundRect">
            <a:avLst>
              <a:gd name="adj" fmla="val 9091"/>
            </a:avLst>
          </a:prstGeom>
          <a:solidFill>
            <a:srgbClr val="161B22"/>
          </a:solidFill>
          <a:ln w="6350">
            <a:solidFill>
              <a:srgbClr val="81C784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640080" y="3749040"/>
            <a:ext cx="6400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81C7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왜 PHP는 FastCGI이고, Node.js는 HTTP인가?</a:t>
            </a:r>
            <a:endParaRPr lang="en-US" sz="1100" dirty="0"/>
          </a:p>
        </p:txBody>
      </p:sp>
      <p:sp>
        <p:nvSpPr>
          <p:cNvPr id="32" name="Text 30"/>
          <p:cNvSpPr/>
          <p:nvPr/>
        </p:nvSpPr>
        <p:spPr>
          <a:xfrm>
            <a:off x="640080" y="4069080"/>
            <a:ext cx="7772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40000"/>
              </a:lnSpc>
              <a:buNone/>
            </a:pPr>
            <a:r>
              <a:rPr lang="en-US" sz="900" dirty="0">
                <a:solidFill>
                  <a:srgbClr val="8B94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PHP-FPM은 HTTP를 이해하지 못한다. FastCGI만 이해한다. 반면 Node.js는 자체 HTTP 서버를 내장하고 있어 HTTP로 통신할 수 있다.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D111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20040"/>
            <a:ext cx="54864" cy="365760"/>
          </a:xfrm>
          <a:prstGeom prst="rect">
            <a:avLst/>
          </a:prstGeom>
          <a:solidFill>
            <a:srgbClr val="2E7D32"/>
          </a:solidFill>
          <a:ln/>
        </p:spPr>
      </p:sp>
      <p:sp>
        <p:nvSpPr>
          <p:cNvPr id="3" name="Text 1"/>
          <p:cNvSpPr/>
          <p:nvPr/>
        </p:nvSpPr>
        <p:spPr>
          <a:xfrm>
            <a:off x="658368" y="274320"/>
            <a:ext cx="6400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자주 묻는 질문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658368" y="68580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B94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FAQ — 실전 트러블슈팅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>
            <a:off x="0" y="4800600"/>
            <a:ext cx="9144000" cy="342900"/>
          </a:xfrm>
          <a:prstGeom prst="rect">
            <a:avLst/>
          </a:prstGeom>
          <a:solidFill>
            <a:srgbClr val="0A0E14"/>
          </a:solidFill>
          <a:ln/>
        </p:spPr>
      </p:sp>
      <p:sp>
        <p:nvSpPr>
          <p:cNvPr id="6" name="Text 4"/>
          <p:cNvSpPr/>
          <p:nvPr/>
        </p:nvSpPr>
        <p:spPr>
          <a:xfrm>
            <a:off x="457200" y="4800600"/>
            <a:ext cx="6400800" cy="3429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6E76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Nginx &amp; FastCGI 초보자 가이드  |  (주)코드브릿지엑스</a:t>
            </a:r>
            <a:endParaRPr lang="en-US" sz="700" dirty="0"/>
          </a:p>
        </p:txBody>
      </p:sp>
      <p:sp>
        <p:nvSpPr>
          <p:cNvPr id="7" name="Text 5"/>
          <p:cNvSpPr/>
          <p:nvPr/>
        </p:nvSpPr>
        <p:spPr>
          <a:xfrm>
            <a:off x="7315200" y="4800600"/>
            <a:ext cx="1371600" cy="3429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700" dirty="0">
                <a:solidFill>
                  <a:srgbClr val="6E76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 / 9</a:t>
            </a:r>
            <a:endParaRPr lang="en-US" sz="700" dirty="0"/>
          </a:p>
        </p:txBody>
      </p:sp>
      <p:sp>
        <p:nvSpPr>
          <p:cNvPr id="8" name="Shape 6"/>
          <p:cNvSpPr/>
          <p:nvPr/>
        </p:nvSpPr>
        <p:spPr>
          <a:xfrm>
            <a:off x="457200" y="1097280"/>
            <a:ext cx="4023360" cy="1554480"/>
          </a:xfrm>
          <a:prstGeom prst="roundRect">
            <a:avLst>
              <a:gd name="adj" fmla="val 5882"/>
            </a:avLst>
          </a:prstGeom>
          <a:solidFill>
            <a:srgbClr val="161B22"/>
          </a:solidFill>
          <a:ln w="6350">
            <a:solidFill>
              <a:srgbClr val="4CAF50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594360" y="1234440"/>
            <a:ext cx="457200" cy="457200"/>
          </a:xfrm>
          <a:prstGeom prst="roundRect">
            <a:avLst>
              <a:gd name="adj" fmla="val 12000"/>
            </a:avLst>
          </a:prstGeom>
          <a:solidFill>
            <a:srgbClr val="4CAF50"/>
          </a:solidFill>
          <a:ln/>
        </p:spPr>
      </p:sp>
      <p:sp>
        <p:nvSpPr>
          <p:cNvPr id="10" name="Text 8"/>
          <p:cNvSpPr/>
          <p:nvPr/>
        </p:nvSpPr>
        <p:spPr>
          <a:xfrm>
            <a:off x="594360" y="123444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TF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1188720" y="1207008"/>
            <a:ext cx="3108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try_files가 뭔가요?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1188720" y="1508760"/>
            <a:ext cx="31089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800" dirty="0">
                <a:solidFill>
                  <a:srgbClr val="8B94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파일 → 디렉토리 → index.php 순서로 탐색</a:t>
            </a:r>
            <a:endParaRPr lang="en-US" sz="80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800" dirty="0">
                <a:solidFill>
                  <a:srgbClr val="8B94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Laravel 프론트 컨트롤러에 필수</a:t>
            </a:r>
            <a:endParaRPr lang="en-US" sz="800" dirty="0"/>
          </a:p>
        </p:txBody>
      </p:sp>
      <p:sp>
        <p:nvSpPr>
          <p:cNvPr id="13" name="Shape 11"/>
          <p:cNvSpPr/>
          <p:nvPr/>
        </p:nvSpPr>
        <p:spPr>
          <a:xfrm>
            <a:off x="594360" y="2057400"/>
            <a:ext cx="3749040" cy="411480"/>
          </a:xfrm>
          <a:prstGeom prst="roundRect">
            <a:avLst>
              <a:gd name="adj" fmla="val 8889"/>
            </a:avLst>
          </a:prstGeom>
          <a:solidFill>
            <a:srgbClr val="0A0E14"/>
          </a:solidFill>
          <a:ln/>
        </p:spPr>
      </p:sp>
      <p:sp>
        <p:nvSpPr>
          <p:cNvPr id="14" name="Text 12"/>
          <p:cNvSpPr/>
          <p:nvPr/>
        </p:nvSpPr>
        <p:spPr>
          <a:xfrm>
            <a:off x="685800" y="2057400"/>
            <a:ext cx="35661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650" dirty="0">
                <a:solidFill>
                  <a:srgbClr val="A5D6A7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try_files $uri $uri/ /index.php?$query_string;</a:t>
            </a:r>
            <a:endParaRPr lang="en-US" sz="650" dirty="0"/>
          </a:p>
        </p:txBody>
      </p:sp>
      <p:sp>
        <p:nvSpPr>
          <p:cNvPr id="15" name="Shape 13"/>
          <p:cNvSpPr/>
          <p:nvPr/>
        </p:nvSpPr>
        <p:spPr>
          <a:xfrm>
            <a:off x="457200" y="2834640"/>
            <a:ext cx="4023360" cy="1554480"/>
          </a:xfrm>
          <a:prstGeom prst="roundRect">
            <a:avLst>
              <a:gd name="adj" fmla="val 5882"/>
            </a:avLst>
          </a:prstGeom>
          <a:solidFill>
            <a:srgbClr val="161B22"/>
          </a:solidFill>
          <a:ln w="6350">
            <a:solidFill>
              <a:srgbClr val="00BCD4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594360" y="2971800"/>
            <a:ext cx="457200" cy="457200"/>
          </a:xfrm>
          <a:prstGeom prst="roundRect">
            <a:avLst>
              <a:gd name="adj" fmla="val 12000"/>
            </a:avLst>
          </a:prstGeom>
          <a:solidFill>
            <a:srgbClr val="00BCD4"/>
          </a:solidFill>
          <a:ln/>
        </p:spPr>
      </p:sp>
      <p:sp>
        <p:nvSpPr>
          <p:cNvPr id="17" name="Text 15"/>
          <p:cNvSpPr/>
          <p:nvPr/>
        </p:nvSpPr>
        <p:spPr>
          <a:xfrm>
            <a:off x="594360" y="297180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SF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1188720" y="2944368"/>
            <a:ext cx="3108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SCRIPT_FILENAME 오류?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1188720" y="3246120"/>
            <a:ext cx="31089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800" dirty="0">
                <a:solidFill>
                  <a:srgbClr val="8B94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PHP-FPM이 실행할 파일 경로가 잘못됨</a:t>
            </a:r>
            <a:endParaRPr lang="en-US" sz="80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800" dirty="0">
                <a:solidFill>
                  <a:srgbClr val="8B94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"File not found" 에러 발생</a:t>
            </a:r>
            <a:endParaRPr lang="en-US" sz="800" dirty="0"/>
          </a:p>
        </p:txBody>
      </p:sp>
      <p:sp>
        <p:nvSpPr>
          <p:cNvPr id="20" name="Shape 18"/>
          <p:cNvSpPr/>
          <p:nvPr/>
        </p:nvSpPr>
        <p:spPr>
          <a:xfrm>
            <a:off x="594360" y="3794760"/>
            <a:ext cx="3749040" cy="411480"/>
          </a:xfrm>
          <a:prstGeom prst="roundRect">
            <a:avLst>
              <a:gd name="adj" fmla="val 8889"/>
            </a:avLst>
          </a:prstGeom>
          <a:solidFill>
            <a:srgbClr val="0A0E14"/>
          </a:solidFill>
          <a:ln/>
        </p:spPr>
      </p:sp>
      <p:sp>
        <p:nvSpPr>
          <p:cNvPr id="21" name="Text 19"/>
          <p:cNvSpPr/>
          <p:nvPr/>
        </p:nvSpPr>
        <p:spPr>
          <a:xfrm>
            <a:off x="685800" y="3794760"/>
            <a:ext cx="35661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650" dirty="0">
                <a:solidFill>
                  <a:srgbClr val="A5D6A7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fastcgi_param SCRIPT_FILENAME /var/www/mng/public$fastcgi_script_name;</a:t>
            </a:r>
            <a:endParaRPr lang="en-US" sz="650" dirty="0"/>
          </a:p>
        </p:txBody>
      </p:sp>
      <p:sp>
        <p:nvSpPr>
          <p:cNvPr id="22" name="Shape 20"/>
          <p:cNvSpPr/>
          <p:nvPr/>
        </p:nvSpPr>
        <p:spPr>
          <a:xfrm>
            <a:off x="4754880" y="1097280"/>
            <a:ext cx="4023360" cy="1554480"/>
          </a:xfrm>
          <a:prstGeom prst="roundRect">
            <a:avLst>
              <a:gd name="adj" fmla="val 5882"/>
            </a:avLst>
          </a:prstGeom>
          <a:solidFill>
            <a:srgbClr val="161B22"/>
          </a:solidFill>
          <a:ln w="6350">
            <a:solidFill>
              <a:srgbClr val="EF5350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4892040" y="1234440"/>
            <a:ext cx="457200" cy="457200"/>
          </a:xfrm>
          <a:prstGeom prst="roundRect">
            <a:avLst>
              <a:gd name="adj" fmla="val 12000"/>
            </a:avLst>
          </a:prstGeom>
          <a:solidFill>
            <a:srgbClr val="EF5350"/>
          </a:solidFill>
          <a:ln/>
        </p:spPr>
      </p:sp>
      <p:sp>
        <p:nvSpPr>
          <p:cNvPr id="24" name="Text 22"/>
          <p:cNvSpPr/>
          <p:nvPr/>
        </p:nvSpPr>
        <p:spPr>
          <a:xfrm>
            <a:off x="4892040" y="123444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502</a:t>
            </a:r>
            <a:endParaRPr lang="en-US" sz="1100" dirty="0"/>
          </a:p>
        </p:txBody>
      </p:sp>
      <p:sp>
        <p:nvSpPr>
          <p:cNvPr id="25" name="Text 23"/>
          <p:cNvSpPr/>
          <p:nvPr/>
        </p:nvSpPr>
        <p:spPr>
          <a:xfrm>
            <a:off x="5486400" y="1207008"/>
            <a:ext cx="3108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502 Bad Gateway?</a:t>
            </a:r>
            <a:endParaRPr lang="en-US" sz="1200" dirty="0"/>
          </a:p>
        </p:txBody>
      </p:sp>
      <p:sp>
        <p:nvSpPr>
          <p:cNvPr id="26" name="Text 24"/>
          <p:cNvSpPr/>
          <p:nvPr/>
        </p:nvSpPr>
        <p:spPr>
          <a:xfrm>
            <a:off x="5486400" y="1508760"/>
            <a:ext cx="31089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800" dirty="0">
                <a:solidFill>
                  <a:srgbClr val="8B94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PHP-FPM이 죽었거나 연결 불가</a:t>
            </a:r>
            <a:endParaRPr lang="en-US" sz="80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800" dirty="0">
                <a:solidFill>
                  <a:srgbClr val="8B94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컨테이너 상태/로그 확인</a:t>
            </a:r>
            <a:endParaRPr lang="en-US" sz="800" dirty="0"/>
          </a:p>
        </p:txBody>
      </p:sp>
      <p:sp>
        <p:nvSpPr>
          <p:cNvPr id="27" name="Shape 25"/>
          <p:cNvSpPr/>
          <p:nvPr/>
        </p:nvSpPr>
        <p:spPr>
          <a:xfrm>
            <a:off x="4892040" y="2057400"/>
            <a:ext cx="3749040" cy="411480"/>
          </a:xfrm>
          <a:prstGeom prst="roundRect">
            <a:avLst>
              <a:gd name="adj" fmla="val 8889"/>
            </a:avLst>
          </a:prstGeom>
          <a:solidFill>
            <a:srgbClr val="0A0E14"/>
          </a:solidFill>
          <a:ln/>
        </p:spPr>
      </p:sp>
      <p:sp>
        <p:nvSpPr>
          <p:cNvPr id="28" name="Text 26"/>
          <p:cNvSpPr/>
          <p:nvPr/>
        </p:nvSpPr>
        <p:spPr>
          <a:xfrm>
            <a:off x="4983480" y="2057400"/>
            <a:ext cx="35661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650" dirty="0">
                <a:solidFill>
                  <a:srgbClr val="A5D6A7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docker ps &amp;&amp; docker logs sam-mng-1</a:t>
            </a:r>
            <a:endParaRPr lang="en-US" sz="650" dirty="0"/>
          </a:p>
        </p:txBody>
      </p:sp>
      <p:sp>
        <p:nvSpPr>
          <p:cNvPr id="29" name="Shape 27"/>
          <p:cNvSpPr/>
          <p:nvPr/>
        </p:nvSpPr>
        <p:spPr>
          <a:xfrm>
            <a:off x="4754880" y="2834640"/>
            <a:ext cx="4023360" cy="1554480"/>
          </a:xfrm>
          <a:prstGeom prst="roundRect">
            <a:avLst>
              <a:gd name="adj" fmla="val 5882"/>
            </a:avLst>
          </a:prstGeom>
          <a:solidFill>
            <a:srgbClr val="161B22"/>
          </a:solidFill>
          <a:ln w="6350">
            <a:solidFill>
              <a:srgbClr val="FF980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892040" y="2971800"/>
            <a:ext cx="457200" cy="457200"/>
          </a:xfrm>
          <a:prstGeom prst="roundRect">
            <a:avLst>
              <a:gd name="adj" fmla="val 12000"/>
            </a:avLst>
          </a:prstGeom>
          <a:solidFill>
            <a:srgbClr val="FF9800"/>
          </a:solidFill>
          <a:ln/>
        </p:spPr>
      </p:sp>
      <p:sp>
        <p:nvSpPr>
          <p:cNvPr id="31" name="Text 29"/>
          <p:cNvSpPr/>
          <p:nvPr/>
        </p:nvSpPr>
        <p:spPr>
          <a:xfrm>
            <a:off x="4892040" y="297180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504</a:t>
            </a:r>
            <a:endParaRPr lang="en-US" sz="1100" dirty="0"/>
          </a:p>
        </p:txBody>
      </p:sp>
      <p:sp>
        <p:nvSpPr>
          <p:cNvPr id="32" name="Text 30"/>
          <p:cNvSpPr/>
          <p:nvPr/>
        </p:nvSpPr>
        <p:spPr>
          <a:xfrm>
            <a:off x="5486400" y="2944368"/>
            <a:ext cx="3108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504 Gateway Timeout?</a:t>
            </a:r>
            <a:endParaRPr lang="en-US" sz="1200" dirty="0"/>
          </a:p>
        </p:txBody>
      </p:sp>
      <p:sp>
        <p:nvSpPr>
          <p:cNvPr id="33" name="Text 31"/>
          <p:cNvSpPr/>
          <p:nvPr/>
        </p:nvSpPr>
        <p:spPr>
          <a:xfrm>
            <a:off x="5486400" y="3246120"/>
            <a:ext cx="31089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800" dirty="0">
                <a:solidFill>
                  <a:srgbClr val="8B94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PHP 처리가 너무 오래 걸림</a:t>
            </a:r>
            <a:endParaRPr lang="en-US" sz="80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800" dirty="0">
                <a:solidFill>
                  <a:srgbClr val="8B94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fastcgi_read_timeout 증가 또는 코드 최적화</a:t>
            </a:r>
            <a:endParaRPr lang="en-US" sz="800" dirty="0"/>
          </a:p>
        </p:txBody>
      </p:sp>
      <p:sp>
        <p:nvSpPr>
          <p:cNvPr id="34" name="Shape 32"/>
          <p:cNvSpPr/>
          <p:nvPr/>
        </p:nvSpPr>
        <p:spPr>
          <a:xfrm>
            <a:off x="4892040" y="3794760"/>
            <a:ext cx="3749040" cy="411480"/>
          </a:xfrm>
          <a:prstGeom prst="roundRect">
            <a:avLst>
              <a:gd name="adj" fmla="val 8889"/>
            </a:avLst>
          </a:prstGeom>
          <a:solidFill>
            <a:srgbClr val="0A0E14"/>
          </a:solidFill>
          <a:ln/>
        </p:spPr>
      </p:sp>
      <p:sp>
        <p:nvSpPr>
          <p:cNvPr id="35" name="Text 33"/>
          <p:cNvSpPr/>
          <p:nvPr/>
        </p:nvSpPr>
        <p:spPr>
          <a:xfrm>
            <a:off x="4983480" y="3794760"/>
            <a:ext cx="35661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650" dirty="0">
                <a:solidFill>
                  <a:srgbClr val="A5D6A7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fastcgi_read_timeout 300s;</a:t>
            </a:r>
            <a:endParaRPr lang="en-US" sz="650" dirty="0"/>
          </a:p>
        </p:txBody>
      </p:sp>
      <p:sp>
        <p:nvSpPr>
          <p:cNvPr id="36" name="Shape 34"/>
          <p:cNvSpPr/>
          <p:nvPr/>
        </p:nvSpPr>
        <p:spPr>
          <a:xfrm>
            <a:off x="4754880" y="4160520"/>
            <a:ext cx="3931920" cy="502920"/>
          </a:xfrm>
          <a:prstGeom prst="roundRect">
            <a:avLst>
              <a:gd name="adj" fmla="val 10909"/>
            </a:avLst>
          </a:prstGeom>
          <a:solidFill>
            <a:srgbClr val="1C2333"/>
          </a:solidFill>
          <a:ln w="3810">
            <a:solidFill>
              <a:srgbClr val="81C784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4892040" y="4206240"/>
            <a:ext cx="3657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6E76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관련 문서: server-how-it-works.md  |  php-fpm-guide.md  |  docker-setup.md</a:t>
            </a:r>
            <a:endParaRPr lang="en-US" sz="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Nginx &amp; FastCGI 초보자 가이드</dc:subject>
  <dc:creator>(주)코드브릿지엑스</dc:creator>
  <cp:lastModifiedBy>(주)코드브릿지엑스</cp:lastModifiedBy>
  <cp:revision>1</cp:revision>
  <dcterms:created xsi:type="dcterms:W3CDTF">2026-02-22T13:13:48Z</dcterms:created>
  <dcterms:modified xsi:type="dcterms:W3CDTF">2026-02-22T13:13:48Z</dcterms:modified>
</cp:coreProperties>
</file>