
<file path=[Content_Types].xml><?xml version="1.0" encoding="utf-8"?>
<Types xmlns="http://schemas.openxmlformats.org/package/2006/content-types">
  <Default Extension="png" ContentType="image/pn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notesMasters/notesMaster1.xml" ContentType="application/vnd.openxmlformats-officedocument.presentationml.notes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theme/theme2.xml" ContentType="application/vnd.openxmlformats-officedocument.theme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ppt/notesSlides/notesSlide4.xml" ContentType="application/vnd.openxmlformats-officedocument.presentationml.notesSlide+xml"/>
  <Override PartName="/ppt/notesSlides/notesSlide5.xml" ContentType="application/vnd.openxmlformats-officedocument.presentationml.notesSlide+xml"/>
  <Override PartName="/ppt/notesSlides/notesSlide6.xml" ContentType="application/vnd.openxmlformats-officedocument.presentationml.notesSlide+xml"/>
  <Override PartName="/ppt/notesSlides/notesSlide7.xml" ContentType="application/vnd.openxmlformats-officedocument.presentationml.notesSlide+xml"/>
  <Override PartName="/ppt/notesSlides/notesSlide8.xml" ContentType="application/vnd.openxmlformats-officedocument.presentationml.notesSlide+xml"/>
  <Override PartName="/ppt/notesSlides/notesSlide9.xml" ContentType="application/vnd.openxmlformats-officedocument.presentationml.notesSlide+xml"/>
  <Override PartName="/ppt/notesSlides/notesSlide10.xml" ContentType="application/vnd.openxmlformats-officedocument.presentationml.notesSlide+xml"/>
  <Override PartName="/ppt/notesSlides/notesSlide11.xml" ContentType="application/vnd.openxmlformats-officedocument.presentationml.notesSlide+xml"/>
  <Override PartName="/ppt/notesSlides/notesSlide12.xml" ContentType="application/vnd.openxmlformats-officedocument.presentationml.notesSlide+xml"/>
  <Override PartName="/ppt/notesSlides/notesSlide13.xml" ContentType="application/vnd.openxmlformats-officedocument.presentationml.notesSlide+xml"/>
  <Override PartName="/ppt/notesSlides/notesSlide14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officeDocument/2006/relationships/extended-properties" Target="docProps/app.xml"/><Relationship Id="rId2" Type="http://schemas.openxmlformats.org/package/2006/relationships/metadata/core-properties" Target="docProps/core.xml"/><Relationship Id="rId1" Type="http://schemas.openxmlformats.org/officeDocument/2006/relationships/officeDocument" Target="ppt/presentation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 autoCompressPictures="0">
  <p:sldMasterIdLst>
    <p:sldMasterId id="2147483648" r:id="rId1"/>
  </p:sldMasterIdLst>
  <p:notesMasterIdLst>
    <p:notesMasterId r:id="rId16"/>
  </p:notesMasterIdLst>
  <p:sldIdLst>
    <p:sldId id="256" r:id="rId2"/>
    <p:sldId id="257" r:id="rId3"/>
    <p:sldId id="258" r:id="rId4"/>
    <p:sldId id="259" r:id="rId5"/>
    <p:sldId id="260" r:id="rId6"/>
    <p:sldId id="261" r:id="rId7"/>
    <p:sldId id="262" r:id="rId8"/>
    <p:sldId id="263" r:id="rId9"/>
    <p:sldId id="264" r:id="rId10"/>
    <p:sldId id="265" r:id="rId11"/>
    <p:sldId id="266" r:id="rId12"/>
    <p:sldId id="267" r:id="rId13"/>
    <p:sldId id="268" r:id="rId14"/>
    <p:sldId id="269" r:id="rId15"/>
  </p:sldIdLst>
  <p:sldSz cx="9144000" cy="5143500" type="screen16x9"/>
  <p:notesSz cx="5143500" cy="9144000"/>
  <p:defaultTextStyle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15611"/>
    <p:restoredTop sz="94610"/>
  </p:normalViewPr>
  <p:slideViewPr>
    <p:cSldViewPr snapToGrid="0" snapToObjects="1">
      <p:cViewPr varScale="1">
        <p:scale>
          <a:sx n="145" d="100"/>
          <a:sy n="145" d="100"/>
        </p:scale>
        <p:origin x="100" y="100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slide" Target="slides/slide12.xml"/><Relationship Id="rId18" Type="http://schemas.openxmlformats.org/officeDocument/2006/relationships/viewProps" Target="viewProps.xml"/><Relationship Id="rId3" Type="http://schemas.openxmlformats.org/officeDocument/2006/relationships/slide" Target="slides/slide2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presProps" Target="presProps.xml"/><Relationship Id="rId2" Type="http://schemas.openxmlformats.org/officeDocument/2006/relationships/slide" Target="slides/slide1.xml"/><Relationship Id="rId16" Type="http://schemas.openxmlformats.org/officeDocument/2006/relationships/notesMaster" Target="notesMasters/notesMaster1.xml"/><Relationship Id="rId20" Type="http://schemas.openxmlformats.org/officeDocument/2006/relationships/tableStyles" Target="tableStyles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5" Type="http://schemas.openxmlformats.org/officeDocument/2006/relationships/slide" Target="slides/slide4.xml"/><Relationship Id="rId15" Type="http://schemas.openxmlformats.org/officeDocument/2006/relationships/slide" Target="slides/slide14.xml"/><Relationship Id="rId10" Type="http://schemas.openxmlformats.org/officeDocument/2006/relationships/slide" Target="slides/slide9.xml"/><Relationship Id="rId19" Type="http://schemas.openxmlformats.org/officeDocument/2006/relationships/theme" Target="theme/theme1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/Relationships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  <p:extLst>
      <p:ext uri="{BB962C8B-B14F-4D97-AF65-F5344CB8AC3E}">
        <p14:creationId xmlns:p14="http://schemas.microsoft.com/office/powerpoint/2010/main" val="1638638097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1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1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1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1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1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1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1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1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1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.xml"/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.xml"/><Relationship Id="rId1" Type="http://schemas.openxmlformats.org/officeDocument/2006/relationships/notesMaster" Target="../notesMasters/notesMaster1.xml"/></Relationships>
</file>

<file path=ppt/notesSlides/_rels/notesSlide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.xml"/><Relationship Id="rId1" Type="http://schemas.openxmlformats.org/officeDocument/2006/relationships/notesMaster" Target="../notesMasters/notesMaster1.xml"/></Relationships>
</file>

<file path=ppt/notesSlides/_rels/notesSlide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.xml"/><Relationship Id="rId1" Type="http://schemas.openxmlformats.org/officeDocument/2006/relationships/notesMaster" Target="../notesMasters/notesMaster1.xml"/></Relationships>
</file>

<file path=ppt/notesSlides/_rels/notesSlide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5.xml"/><Relationship Id="rId1" Type="http://schemas.openxmlformats.org/officeDocument/2006/relationships/notesMaster" Target="../notesMasters/notesMaster1.xml"/></Relationships>
</file>

<file path=ppt/notesSlides/_rels/notesSlide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6.xml"/><Relationship Id="rId1" Type="http://schemas.openxmlformats.org/officeDocument/2006/relationships/notesMaster" Target="../notesMasters/notesMaster1.xml"/></Relationships>
</file>

<file path=ppt/notesSlides/_rels/notesSlide7.xml.rels><?xml version="1.0" encoding="UTF-8" standalone="yes"?>
<Relationships xmlns="http://schemas.openxmlformats.org/package/2006/relationships"><Relationship Id="rId2" Type="http://schemas.openxmlformats.org/officeDocument/2006/relationships/slide" Target="../slides/slide7.xml"/><Relationship Id="rId1" Type="http://schemas.openxmlformats.org/officeDocument/2006/relationships/notesMaster" Target="../notesMasters/notesMaster1.xml"/></Relationships>
</file>

<file path=ppt/notesSlides/_rels/notesSlide8.xml.rels><?xml version="1.0" encoding="UTF-8" standalone="yes"?>
<Relationships xmlns="http://schemas.openxmlformats.org/package/2006/relationships"><Relationship Id="rId2" Type="http://schemas.openxmlformats.org/officeDocument/2006/relationships/slide" Target="../slides/slide8.xml"/><Relationship Id="rId1" Type="http://schemas.openxmlformats.org/officeDocument/2006/relationships/notesMaster" Target="../notesMasters/notesMaster1.xml"/></Relationships>
</file>

<file path=ppt/notesSlides/_rels/notesSlide9.xml.rels><?xml version="1.0" encoding="UTF-8" standalone="yes"?>
<Relationships xmlns="http://schemas.openxmlformats.org/package/2006/relationships"><Relationship Id="rId2" Type="http://schemas.openxmlformats.org/officeDocument/2006/relationships/slide" Target="../slides/slide9.xml"/><Relationship Id="rId1" Type="http://schemas.openxmlformats.org/officeDocument/2006/relationships/notesMaster" Target="../notesMasters/notesMaster1.xml"/></Relationships>
</file>

<file path=ppt/notesSlides/_rels/notesSlide10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0.xml"/><Relationship Id="rId1" Type="http://schemas.openxmlformats.org/officeDocument/2006/relationships/notesMaster" Target="../notesMasters/notesMaster1.xml"/></Relationships>
</file>

<file path=ppt/notesSlides/_rels/notesSlide1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1.xml"/><Relationship Id="rId1" Type="http://schemas.openxmlformats.org/officeDocument/2006/relationships/notesMaster" Target="../notesMasters/notesMaster1.xml"/></Relationships>
</file>

<file path=ppt/notesSlides/_rels/notesSlide1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2.xml"/><Relationship Id="rId1" Type="http://schemas.openxmlformats.org/officeDocument/2006/relationships/notesMaster" Target="../notesMasters/notesMaster1.xml"/></Relationships>
</file>

<file path=ppt/notesSlides/_rels/notesSlide1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3.xml"/><Relationship Id="rId1" Type="http://schemas.openxmlformats.org/officeDocument/2006/relationships/notesMaster" Target="../notesMasters/notesMaster1.xml"/></Relationships>
</file>

<file path=ppt/notesSlides/_rels/notesSlide1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4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2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3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4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5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6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7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8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9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10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11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12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13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14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DEFAULT"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2" Type="http://schemas.openxmlformats.org/officeDocument/2006/relationships/theme" Target="../theme/theme1.xml"/><Relationship Id="rId1" Type="http://schemas.openxmlformats.org/officeDocument/2006/relationships/slideLayout" Target="../slideLayouts/slideLayout1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</p:sldLayoutIdLst>
  <p:hf sldNum="0" hdr="0" ftr="0" dt="0"/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png"/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2.xml"/><Relationship Id="rId1" Type="http://schemas.openxmlformats.org/officeDocument/2006/relationships/slideLayout" Target="../slideLayouts/slideLayout1.xml"/></Relationships>
</file>

<file path=ppt/slides/_rels/slide3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3.xml"/><Relationship Id="rId1" Type="http://schemas.openxmlformats.org/officeDocument/2006/relationships/slideLayout" Target="../slideLayouts/slideLayout1.xml"/></Relationships>
</file>

<file path=ppt/slides/_rels/slide4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4.xml"/><Relationship Id="rId1" Type="http://schemas.openxmlformats.org/officeDocument/2006/relationships/slideLayout" Target="../slideLayouts/slideLayout1.xml"/></Relationships>
</file>

<file path=ppt/slides/_rels/slide5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5.xml"/><Relationship Id="rId1" Type="http://schemas.openxmlformats.org/officeDocument/2006/relationships/slideLayout" Target="../slideLayouts/slideLayout1.xml"/></Relationships>
</file>

<file path=ppt/slides/_rels/slide6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6.xml"/><Relationship Id="rId1" Type="http://schemas.openxmlformats.org/officeDocument/2006/relationships/slideLayout" Target="../slideLayouts/slideLayout1.xml"/></Relationships>
</file>

<file path=ppt/slides/_rels/slide7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7.xml"/><Relationship Id="rId1" Type="http://schemas.openxmlformats.org/officeDocument/2006/relationships/slideLayout" Target="../slideLayouts/slideLayout1.xml"/></Relationships>
</file>

<file path=ppt/slides/_rels/slide8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8.xml"/><Relationship Id="rId1" Type="http://schemas.openxmlformats.org/officeDocument/2006/relationships/slideLayout" Target="../slideLayouts/slideLayout1.xml"/></Relationships>
</file>

<file path=ppt/slides/_rels/slide9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9.xml"/><Relationship Id="rId1" Type="http://schemas.openxmlformats.org/officeDocument/2006/relationships/slideLayout" Target="../slideLayouts/slideLayout1.xml"/></Relationships>
</file>

<file path=ppt/slides/_rels/slide10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0.xml"/><Relationship Id="rId1" Type="http://schemas.openxmlformats.org/officeDocument/2006/relationships/slideLayout" Target="../slideLayouts/slideLayout1.xml"/></Relationships>
</file>

<file path=ppt/slides/_rels/slide11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1.xml"/><Relationship Id="rId1" Type="http://schemas.openxmlformats.org/officeDocument/2006/relationships/slideLayout" Target="../slideLayouts/slideLayout1.xml"/></Relationships>
</file>

<file path=ppt/slides/_rels/slide12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2.xml"/><Relationship Id="rId1" Type="http://schemas.openxmlformats.org/officeDocument/2006/relationships/slideLayout" Target="../slideLayouts/slideLayout1.xml"/></Relationships>
</file>

<file path=ppt/slides/_rels/slide13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3.xml"/><Relationship Id="rId1" Type="http://schemas.openxmlformats.org/officeDocument/2006/relationships/slideLayout" Target="../slideLayouts/slideLayout1.xml"/></Relationships>
</file>

<file path=ppt/slides/_rels/slide14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png"/><Relationship Id="rId2" Type="http://schemas.openxmlformats.org/officeDocument/2006/relationships/notesSlide" Target="../notesSlides/notesSlide14.xml"/><Relationship Id="rId1" Type="http://schemas.openxmlformats.org/officeDocument/2006/relationships/slideLayout" Target="../slideLayouts/slideLayout1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">
    <p:bg>
      <p:bgPr>
        <a:solidFill>
          <a:srgbClr val="0F172A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hape 0"/>
          <p:cNvSpPr/>
          <p:nvPr/>
        </p:nvSpPr>
        <p:spPr>
          <a:xfrm>
            <a:off x="0" y="0"/>
            <a:ext cx="9144000" cy="54864"/>
          </a:xfrm>
          <a:prstGeom prst="rect">
            <a:avLst/>
          </a:prstGeom>
          <a:solidFill>
            <a:srgbClr val="3B82F6"/>
          </a:solidFill>
          <a:ln/>
        </p:spPr>
        <p:txBody>
          <a:bodyPr/>
          <a:lstStyle/>
          <a:p>
            <a:endParaRPr lang="ko-KR" altLang="en-US"/>
          </a:p>
        </p:txBody>
      </p:sp>
      <p:pic>
        <p:nvPicPr>
          <p:cNvPr id="3" name="Image 0" descr="/home/aweso/sam/docs/assets/bi/sam_bi_white.png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640080" y="914400"/>
            <a:ext cx="1371600" cy="548640"/>
          </a:xfrm>
          <a:prstGeom prst="rect">
            <a:avLst/>
          </a:prstGeom>
        </p:spPr>
      </p:pic>
      <p:sp>
        <p:nvSpPr>
          <p:cNvPr id="4" name="Text 1"/>
          <p:cNvSpPr/>
          <p:nvPr/>
        </p:nvSpPr>
        <p:spPr>
          <a:xfrm>
            <a:off x="640080" y="1645920"/>
            <a:ext cx="7772400" cy="73152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marL="0" indent="0">
              <a:buNone/>
            </a:pPr>
            <a:r>
              <a:rPr lang="en-US" sz="36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방법특허 브리핑</a:t>
            </a:r>
            <a:endParaRPr lang="en-US" sz="3600" dirty="0"/>
          </a:p>
        </p:txBody>
      </p:sp>
      <p:sp>
        <p:nvSpPr>
          <p:cNvPr id="5" name="Text 2"/>
          <p:cNvSpPr/>
          <p:nvPr/>
        </p:nvSpPr>
        <p:spPr>
          <a:xfrm>
            <a:off x="640080" y="2377440"/>
            <a:ext cx="7772400" cy="45720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marL="0" indent="0">
              <a:buNone/>
            </a:pPr>
            <a:r>
              <a:rPr lang="en-US" sz="1400" dirty="0">
                <a:solidFill>
                  <a:srgbClr val="94A3B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SAM이 도전할 수 있는 방법특허 후보와 출원 전략</a:t>
            </a:r>
            <a:endParaRPr lang="en-US" sz="1400" dirty="0"/>
          </a:p>
        </p:txBody>
      </p:sp>
      <p:sp>
        <p:nvSpPr>
          <p:cNvPr id="6" name="Shape 3"/>
          <p:cNvSpPr/>
          <p:nvPr/>
        </p:nvSpPr>
        <p:spPr>
          <a:xfrm>
            <a:off x="640080" y="3017520"/>
            <a:ext cx="2743200" cy="18288"/>
          </a:xfrm>
          <a:prstGeom prst="rect">
            <a:avLst/>
          </a:prstGeom>
          <a:solidFill>
            <a:srgbClr val="3B82F6"/>
          </a:solidFill>
          <a:ln/>
        </p:spPr>
        <p:txBody>
          <a:bodyPr/>
          <a:lstStyle/>
          <a:p>
            <a:endParaRPr lang="ko-KR" altLang="en-US"/>
          </a:p>
        </p:txBody>
      </p:sp>
      <p:sp>
        <p:nvSpPr>
          <p:cNvPr id="7" name="Text 4"/>
          <p:cNvSpPr/>
          <p:nvPr/>
        </p:nvSpPr>
        <p:spPr>
          <a:xfrm>
            <a:off x="640080" y="3291840"/>
            <a:ext cx="4572000" cy="64008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marL="0" indent="0">
              <a:buNone/>
            </a:pPr>
            <a:r>
              <a:rPr lang="en-US" sz="1200" b="1" dirty="0">
                <a:solidFill>
                  <a:srgbClr val="CBD5E1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(주)코드브릿지엑스</a:t>
            </a:r>
            <a:endParaRPr lang="en-US" sz="1200" dirty="0"/>
          </a:p>
          <a:p>
            <a:pPr marL="0" indent="0">
              <a:buNone/>
            </a:pPr>
            <a:r>
              <a:rPr lang="en-US" sz="1000" dirty="0">
                <a:solidFill>
                  <a:srgbClr val="64748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2026년 3월 19일 (수) 14:00  |  변리사 미팅</a:t>
            </a:r>
            <a:endParaRPr lang="en-US" sz="1200" dirty="0"/>
          </a:p>
        </p:txBody>
      </p:sp>
      <p:sp>
        <p:nvSpPr>
          <p:cNvPr id="8" name="Shape 5"/>
          <p:cNvSpPr/>
          <p:nvPr/>
        </p:nvSpPr>
        <p:spPr>
          <a:xfrm>
            <a:off x="4853354" y="3931920"/>
            <a:ext cx="1325880" cy="640080"/>
          </a:xfrm>
          <a:prstGeom prst="roundRect">
            <a:avLst>
              <a:gd name="adj" fmla="val 11429"/>
            </a:avLst>
          </a:prstGeom>
          <a:solidFill>
            <a:srgbClr val="1E293B"/>
          </a:solidFill>
          <a:ln w="6350">
            <a:solidFill>
              <a:srgbClr val="334155"/>
            </a:solidFill>
            <a:prstDash val="solid"/>
          </a:ln>
        </p:spPr>
        <p:txBody>
          <a:bodyPr/>
          <a:lstStyle/>
          <a:p>
            <a:endParaRPr lang="ko-KR" altLang="en-US"/>
          </a:p>
        </p:txBody>
      </p:sp>
      <p:sp>
        <p:nvSpPr>
          <p:cNvPr id="9" name="Text 6"/>
          <p:cNvSpPr/>
          <p:nvPr/>
        </p:nvSpPr>
        <p:spPr>
          <a:xfrm>
            <a:off x="4853354" y="3950208"/>
            <a:ext cx="1325880" cy="347472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marL="0" indent="0" algn="ctr">
              <a:buNone/>
            </a:pPr>
            <a:r>
              <a:rPr lang="en-US" sz="1400" b="1" dirty="0">
                <a:solidFill>
                  <a:srgbClr val="3B82F6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18건</a:t>
            </a:r>
            <a:endParaRPr lang="en-US" sz="1400" dirty="0"/>
          </a:p>
        </p:txBody>
      </p:sp>
      <p:sp>
        <p:nvSpPr>
          <p:cNvPr id="10" name="Text 7"/>
          <p:cNvSpPr/>
          <p:nvPr/>
        </p:nvSpPr>
        <p:spPr>
          <a:xfrm>
            <a:off x="4853354" y="4251960"/>
            <a:ext cx="1325880" cy="27432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marL="0" indent="0" algn="ctr">
              <a:buNone/>
            </a:pPr>
            <a:r>
              <a:rPr lang="en-US" sz="800" dirty="0">
                <a:solidFill>
                  <a:srgbClr val="94A3B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특허 후보</a:t>
            </a:r>
            <a:endParaRPr lang="en-US" sz="800" dirty="0"/>
          </a:p>
        </p:txBody>
      </p:sp>
      <p:sp>
        <p:nvSpPr>
          <p:cNvPr id="11" name="Shape 8"/>
          <p:cNvSpPr/>
          <p:nvPr/>
        </p:nvSpPr>
        <p:spPr>
          <a:xfrm>
            <a:off x="6270674" y="3931920"/>
            <a:ext cx="1325880" cy="640080"/>
          </a:xfrm>
          <a:prstGeom prst="roundRect">
            <a:avLst>
              <a:gd name="adj" fmla="val 11429"/>
            </a:avLst>
          </a:prstGeom>
          <a:solidFill>
            <a:srgbClr val="1E293B"/>
          </a:solidFill>
          <a:ln w="6350">
            <a:solidFill>
              <a:srgbClr val="334155"/>
            </a:solidFill>
            <a:prstDash val="solid"/>
          </a:ln>
        </p:spPr>
        <p:txBody>
          <a:bodyPr/>
          <a:lstStyle/>
          <a:p>
            <a:endParaRPr lang="ko-KR" altLang="en-US"/>
          </a:p>
        </p:txBody>
      </p:sp>
      <p:sp>
        <p:nvSpPr>
          <p:cNvPr id="12" name="Text 9"/>
          <p:cNvSpPr/>
          <p:nvPr/>
        </p:nvSpPr>
        <p:spPr>
          <a:xfrm>
            <a:off x="6270674" y="3950208"/>
            <a:ext cx="1325880" cy="347472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marL="0" indent="0" algn="ctr">
              <a:buNone/>
            </a:pPr>
            <a:r>
              <a:rPr lang="en-US" sz="1400" b="1" dirty="0">
                <a:solidFill>
                  <a:srgbClr val="10B981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2개 업체</a:t>
            </a:r>
            <a:endParaRPr lang="en-US" sz="1400" dirty="0"/>
          </a:p>
        </p:txBody>
      </p:sp>
      <p:sp>
        <p:nvSpPr>
          <p:cNvPr id="13" name="Text 10"/>
          <p:cNvSpPr/>
          <p:nvPr/>
        </p:nvSpPr>
        <p:spPr>
          <a:xfrm>
            <a:off x="6270674" y="4251960"/>
            <a:ext cx="1325880" cy="27432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marL="0" indent="0" algn="ctr">
              <a:buNone/>
            </a:pPr>
            <a:r>
              <a:rPr lang="en-US" sz="800" dirty="0">
                <a:solidFill>
                  <a:srgbClr val="94A3B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운영 중</a:t>
            </a:r>
            <a:endParaRPr lang="en-US" sz="800" dirty="0"/>
          </a:p>
        </p:txBody>
      </p:sp>
      <p:sp>
        <p:nvSpPr>
          <p:cNvPr id="14" name="Shape 11"/>
          <p:cNvSpPr/>
          <p:nvPr/>
        </p:nvSpPr>
        <p:spPr>
          <a:xfrm>
            <a:off x="7687994" y="3931920"/>
            <a:ext cx="1325880" cy="640080"/>
          </a:xfrm>
          <a:prstGeom prst="roundRect">
            <a:avLst>
              <a:gd name="adj" fmla="val 11429"/>
            </a:avLst>
          </a:prstGeom>
          <a:solidFill>
            <a:srgbClr val="1E293B"/>
          </a:solidFill>
          <a:ln w="6350">
            <a:solidFill>
              <a:srgbClr val="334155"/>
            </a:solidFill>
            <a:prstDash val="solid"/>
          </a:ln>
        </p:spPr>
        <p:txBody>
          <a:bodyPr/>
          <a:lstStyle/>
          <a:p>
            <a:endParaRPr lang="ko-KR" altLang="en-US"/>
          </a:p>
        </p:txBody>
      </p:sp>
      <p:sp>
        <p:nvSpPr>
          <p:cNvPr id="15" name="Text 12"/>
          <p:cNvSpPr/>
          <p:nvPr/>
        </p:nvSpPr>
        <p:spPr>
          <a:xfrm>
            <a:off x="7687994" y="3950208"/>
            <a:ext cx="1325880" cy="347472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marL="0" indent="0" algn="ctr">
              <a:buNone/>
            </a:pPr>
            <a:r>
              <a:rPr lang="en-US" sz="1400" b="1" dirty="0">
                <a:solidFill>
                  <a:srgbClr val="8B5CF6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10,000줄+</a:t>
            </a:r>
            <a:endParaRPr lang="en-US" sz="1400" dirty="0"/>
          </a:p>
        </p:txBody>
      </p:sp>
      <p:sp>
        <p:nvSpPr>
          <p:cNvPr id="16" name="Text 13"/>
          <p:cNvSpPr/>
          <p:nvPr/>
        </p:nvSpPr>
        <p:spPr>
          <a:xfrm>
            <a:off x="7687994" y="4251960"/>
            <a:ext cx="1325880" cy="27432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marL="0" indent="0" algn="ctr">
              <a:buNone/>
            </a:pPr>
            <a:r>
              <a:rPr lang="en-US" sz="800" dirty="0">
                <a:solidFill>
                  <a:srgbClr val="94A3B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핵심 코드</a:t>
            </a:r>
            <a:endParaRPr lang="en-US" sz="800" dirty="0"/>
          </a:p>
        </p:txBody>
      </p:sp>
      <p:sp>
        <p:nvSpPr>
          <p:cNvPr id="17" name="Shape 14"/>
          <p:cNvSpPr/>
          <p:nvPr/>
        </p:nvSpPr>
        <p:spPr>
          <a:xfrm>
            <a:off x="7498080" y="182880"/>
            <a:ext cx="1371600" cy="320040"/>
          </a:xfrm>
          <a:prstGeom prst="roundRect">
            <a:avLst>
              <a:gd name="adj" fmla="val 11429"/>
            </a:avLst>
          </a:prstGeom>
          <a:solidFill>
            <a:srgbClr val="EF4444"/>
          </a:solidFill>
          <a:ln/>
        </p:spPr>
        <p:txBody>
          <a:bodyPr/>
          <a:lstStyle/>
          <a:p>
            <a:endParaRPr lang="ko-KR" altLang="en-US"/>
          </a:p>
        </p:txBody>
      </p:sp>
      <p:sp>
        <p:nvSpPr>
          <p:cNvPr id="18" name="Text 15"/>
          <p:cNvSpPr/>
          <p:nvPr/>
        </p:nvSpPr>
        <p:spPr>
          <a:xfrm>
            <a:off x="7498080" y="182880"/>
            <a:ext cx="1371600" cy="32004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marL="0" indent="0" algn="ctr">
              <a:buNone/>
            </a:pPr>
            <a:r>
              <a:rPr lang="en-US" sz="7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CONFIDENTIAL</a:t>
            </a:r>
            <a:endParaRPr lang="en-US" sz="700" dirty="0"/>
          </a:p>
        </p:txBody>
      </p:sp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2">
    <p:bg>
      <p:bgPr>
        <a:solidFill>
          <a:srgbClr val="FFFFFF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hape 0"/>
          <p:cNvSpPr/>
          <p:nvPr/>
        </p:nvSpPr>
        <p:spPr>
          <a:xfrm>
            <a:off x="457200" y="274320"/>
            <a:ext cx="54864" cy="365760"/>
          </a:xfrm>
          <a:prstGeom prst="rect">
            <a:avLst/>
          </a:prstGeom>
          <a:solidFill>
            <a:srgbClr val="3B82F6"/>
          </a:solidFill>
          <a:ln/>
        </p:spPr>
        <p:txBody>
          <a:bodyPr/>
          <a:lstStyle/>
          <a:p>
            <a:endParaRPr lang="ko-KR" altLang="en-US"/>
          </a:p>
        </p:txBody>
      </p:sp>
      <p:sp>
        <p:nvSpPr>
          <p:cNvPr id="3" name="Text 1"/>
          <p:cNvSpPr/>
          <p:nvPr/>
        </p:nvSpPr>
        <p:spPr>
          <a:xfrm>
            <a:off x="640080" y="228600"/>
            <a:ext cx="6400800" cy="45720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marL="0" indent="0">
              <a:buNone/>
            </a:pPr>
            <a:r>
              <a:rPr lang="en-US" sz="2000" b="1" dirty="0">
                <a:solidFill>
                  <a:srgbClr val="0F172A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목차</a:t>
            </a:r>
            <a:endParaRPr lang="en-US" sz="2000" dirty="0"/>
          </a:p>
        </p:txBody>
      </p:sp>
      <p:sp>
        <p:nvSpPr>
          <p:cNvPr id="4" name="Text 2"/>
          <p:cNvSpPr/>
          <p:nvPr/>
        </p:nvSpPr>
        <p:spPr>
          <a:xfrm>
            <a:off x="640080" y="640080"/>
            <a:ext cx="6400800" cy="27432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marL="0" indent="0">
              <a:buNone/>
            </a:pPr>
            <a:r>
              <a:rPr lang="en-US" sz="1000" dirty="0">
                <a:solidFill>
                  <a:srgbClr val="64748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AGENDA</a:t>
            </a:r>
            <a:endParaRPr lang="en-US" sz="1000" dirty="0"/>
          </a:p>
        </p:txBody>
      </p:sp>
      <p:sp>
        <p:nvSpPr>
          <p:cNvPr id="5" name="Shape 3"/>
          <p:cNvSpPr/>
          <p:nvPr/>
        </p:nvSpPr>
        <p:spPr>
          <a:xfrm>
            <a:off x="0" y="4800600"/>
            <a:ext cx="9144000" cy="342900"/>
          </a:xfrm>
          <a:prstGeom prst="rect">
            <a:avLst/>
          </a:prstGeom>
          <a:solidFill>
            <a:srgbClr val="F1F5F9"/>
          </a:solidFill>
          <a:ln/>
        </p:spPr>
        <p:txBody>
          <a:bodyPr/>
          <a:lstStyle/>
          <a:p>
            <a:endParaRPr lang="ko-KR" altLang="en-US"/>
          </a:p>
        </p:txBody>
      </p:sp>
      <p:sp>
        <p:nvSpPr>
          <p:cNvPr id="6" name="Text 4"/>
          <p:cNvSpPr/>
          <p:nvPr/>
        </p:nvSpPr>
        <p:spPr>
          <a:xfrm>
            <a:off x="457200" y="4800600"/>
            <a:ext cx="5486400" cy="34290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marL="0" indent="0">
              <a:buNone/>
            </a:pPr>
            <a:r>
              <a:rPr lang="en-US" sz="700" dirty="0">
                <a:solidFill>
                  <a:srgbClr val="94A3B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SAM 방법특허 브리핑  |  (주)코드브릿지엑스</a:t>
            </a:r>
            <a:endParaRPr lang="en-US" sz="700" dirty="0"/>
          </a:p>
        </p:txBody>
      </p:sp>
      <p:sp>
        <p:nvSpPr>
          <p:cNvPr id="7" name="Text 5"/>
          <p:cNvSpPr/>
          <p:nvPr/>
        </p:nvSpPr>
        <p:spPr>
          <a:xfrm>
            <a:off x="7315200" y="4800600"/>
            <a:ext cx="1371600" cy="34290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marL="0" indent="0" algn="r">
              <a:buNone/>
            </a:pPr>
            <a:r>
              <a:rPr lang="en-US" sz="700" dirty="0">
                <a:solidFill>
                  <a:srgbClr val="94A3B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2 / 14</a:t>
            </a:r>
            <a:endParaRPr lang="en-US" sz="700" dirty="0"/>
          </a:p>
        </p:txBody>
      </p:sp>
      <p:sp>
        <p:nvSpPr>
          <p:cNvPr id="8" name="Shape 6"/>
          <p:cNvSpPr/>
          <p:nvPr/>
        </p:nvSpPr>
        <p:spPr>
          <a:xfrm>
            <a:off x="640080" y="1097280"/>
            <a:ext cx="502920" cy="384048"/>
          </a:xfrm>
          <a:prstGeom prst="roundRect">
            <a:avLst>
              <a:gd name="adj" fmla="val 14286"/>
            </a:avLst>
          </a:prstGeom>
          <a:solidFill>
            <a:srgbClr val="64748B"/>
          </a:solidFill>
          <a:ln/>
        </p:spPr>
        <p:txBody>
          <a:bodyPr/>
          <a:lstStyle/>
          <a:p>
            <a:endParaRPr lang="ko-KR" altLang="en-US"/>
          </a:p>
        </p:txBody>
      </p:sp>
      <p:sp>
        <p:nvSpPr>
          <p:cNvPr id="9" name="Text 7"/>
          <p:cNvSpPr/>
          <p:nvPr/>
        </p:nvSpPr>
        <p:spPr>
          <a:xfrm>
            <a:off x="640080" y="1097280"/>
            <a:ext cx="502920" cy="384048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marL="0" indent="0" algn="ctr">
              <a:buNone/>
            </a:pPr>
            <a:r>
              <a:rPr lang="en-US" sz="12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01</a:t>
            </a:r>
            <a:endParaRPr lang="en-US" sz="1200" dirty="0"/>
          </a:p>
        </p:txBody>
      </p:sp>
      <p:sp>
        <p:nvSpPr>
          <p:cNvPr id="10" name="Text 8"/>
          <p:cNvSpPr/>
          <p:nvPr/>
        </p:nvSpPr>
        <p:spPr>
          <a:xfrm>
            <a:off x="1325880" y="1078992"/>
            <a:ext cx="4572000" cy="219456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marL="0" indent="0">
              <a:buNone/>
            </a:pPr>
            <a:r>
              <a:rPr lang="en-US" sz="1200" b="1" dirty="0">
                <a:solidFill>
                  <a:srgbClr val="0F172A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방법특허란 무엇인가</a:t>
            </a:r>
            <a:endParaRPr lang="en-US" sz="1200" dirty="0"/>
          </a:p>
        </p:txBody>
      </p:sp>
      <p:sp>
        <p:nvSpPr>
          <p:cNvPr id="11" name="Text 9"/>
          <p:cNvSpPr/>
          <p:nvPr/>
        </p:nvSpPr>
        <p:spPr>
          <a:xfrm>
            <a:off x="1325880" y="1280160"/>
            <a:ext cx="4572000" cy="18288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marL="0" indent="0">
              <a:buNone/>
            </a:pPr>
            <a:r>
              <a:rPr lang="en-US" sz="900" dirty="0">
                <a:solidFill>
                  <a:srgbClr val="64748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정의, 등록 요건, SAM의 강점</a:t>
            </a:r>
            <a:endParaRPr lang="en-US" sz="900" dirty="0"/>
          </a:p>
        </p:txBody>
      </p:sp>
      <p:sp>
        <p:nvSpPr>
          <p:cNvPr id="12" name="Shape 10"/>
          <p:cNvSpPr/>
          <p:nvPr/>
        </p:nvSpPr>
        <p:spPr>
          <a:xfrm>
            <a:off x="640080" y="1554480"/>
            <a:ext cx="7772400" cy="4572"/>
          </a:xfrm>
          <a:prstGeom prst="rect">
            <a:avLst/>
          </a:prstGeom>
          <a:solidFill>
            <a:srgbClr val="E2E8F0"/>
          </a:solidFill>
          <a:ln/>
        </p:spPr>
        <p:txBody>
          <a:bodyPr/>
          <a:lstStyle/>
          <a:p>
            <a:endParaRPr lang="ko-KR" altLang="en-US"/>
          </a:p>
        </p:txBody>
      </p:sp>
      <p:sp>
        <p:nvSpPr>
          <p:cNvPr id="13" name="Shape 11"/>
          <p:cNvSpPr/>
          <p:nvPr/>
        </p:nvSpPr>
        <p:spPr>
          <a:xfrm>
            <a:off x="640080" y="1627632"/>
            <a:ext cx="502920" cy="384048"/>
          </a:xfrm>
          <a:prstGeom prst="roundRect">
            <a:avLst>
              <a:gd name="adj" fmla="val 14286"/>
            </a:avLst>
          </a:prstGeom>
          <a:solidFill>
            <a:srgbClr val="64748B"/>
          </a:solidFill>
          <a:ln/>
        </p:spPr>
        <p:txBody>
          <a:bodyPr/>
          <a:lstStyle/>
          <a:p>
            <a:endParaRPr lang="ko-KR" altLang="en-US"/>
          </a:p>
        </p:txBody>
      </p:sp>
      <p:sp>
        <p:nvSpPr>
          <p:cNvPr id="14" name="Text 12"/>
          <p:cNvSpPr/>
          <p:nvPr/>
        </p:nvSpPr>
        <p:spPr>
          <a:xfrm>
            <a:off x="640080" y="1627632"/>
            <a:ext cx="502920" cy="384048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marL="0" indent="0" algn="ctr">
              <a:buNone/>
            </a:pPr>
            <a:r>
              <a:rPr lang="en-US" sz="12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02</a:t>
            </a:r>
            <a:endParaRPr lang="en-US" sz="1200" dirty="0"/>
          </a:p>
        </p:txBody>
      </p:sp>
      <p:sp>
        <p:nvSpPr>
          <p:cNvPr id="15" name="Text 13"/>
          <p:cNvSpPr/>
          <p:nvPr/>
        </p:nvSpPr>
        <p:spPr>
          <a:xfrm>
            <a:off x="1325880" y="1609344"/>
            <a:ext cx="4572000" cy="219456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marL="0" indent="0">
              <a:buNone/>
            </a:pPr>
            <a:r>
              <a:rPr lang="en-US" sz="1200" b="1" dirty="0">
                <a:solidFill>
                  <a:srgbClr val="0F172A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SAM의 특허 도전 컨셉</a:t>
            </a:r>
            <a:endParaRPr lang="en-US" sz="1200" dirty="0"/>
          </a:p>
        </p:txBody>
      </p:sp>
      <p:sp>
        <p:nvSpPr>
          <p:cNvPr id="16" name="Text 14"/>
          <p:cNvSpPr/>
          <p:nvPr/>
        </p:nvSpPr>
        <p:spPr>
          <a:xfrm>
            <a:off x="1325880" y="1810512"/>
            <a:ext cx="4572000" cy="18288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marL="0" indent="0">
              <a:buNone/>
            </a:pPr>
            <a:r>
              <a:rPr lang="en-US" sz="900" dirty="0">
                <a:solidFill>
                  <a:srgbClr val="64748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프레임워크, 경쟁사 대비 차별성</a:t>
            </a:r>
            <a:endParaRPr lang="en-US" sz="900" dirty="0"/>
          </a:p>
        </p:txBody>
      </p:sp>
      <p:sp>
        <p:nvSpPr>
          <p:cNvPr id="17" name="Shape 15"/>
          <p:cNvSpPr/>
          <p:nvPr/>
        </p:nvSpPr>
        <p:spPr>
          <a:xfrm>
            <a:off x="640080" y="2084832"/>
            <a:ext cx="7772400" cy="4572"/>
          </a:xfrm>
          <a:prstGeom prst="rect">
            <a:avLst/>
          </a:prstGeom>
          <a:solidFill>
            <a:srgbClr val="E2E8F0"/>
          </a:solidFill>
          <a:ln/>
        </p:spPr>
        <p:txBody>
          <a:bodyPr/>
          <a:lstStyle/>
          <a:p>
            <a:endParaRPr lang="ko-KR" altLang="en-US"/>
          </a:p>
        </p:txBody>
      </p:sp>
      <p:sp>
        <p:nvSpPr>
          <p:cNvPr id="18" name="Shape 16"/>
          <p:cNvSpPr/>
          <p:nvPr/>
        </p:nvSpPr>
        <p:spPr>
          <a:xfrm>
            <a:off x="640080" y="2157984"/>
            <a:ext cx="502920" cy="384048"/>
          </a:xfrm>
          <a:prstGeom prst="roundRect">
            <a:avLst>
              <a:gd name="adj" fmla="val 14286"/>
            </a:avLst>
          </a:prstGeom>
          <a:solidFill>
            <a:srgbClr val="3B82F6"/>
          </a:solidFill>
          <a:ln/>
        </p:spPr>
        <p:txBody>
          <a:bodyPr/>
          <a:lstStyle/>
          <a:p>
            <a:endParaRPr lang="ko-KR" altLang="en-US"/>
          </a:p>
        </p:txBody>
      </p:sp>
      <p:sp>
        <p:nvSpPr>
          <p:cNvPr id="19" name="Text 17"/>
          <p:cNvSpPr/>
          <p:nvPr/>
        </p:nvSpPr>
        <p:spPr>
          <a:xfrm>
            <a:off x="640080" y="2157984"/>
            <a:ext cx="502920" cy="384048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marL="0" indent="0" algn="ctr">
              <a:buNone/>
            </a:pPr>
            <a:r>
              <a:rPr lang="en-US" sz="12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03</a:t>
            </a:r>
            <a:endParaRPr lang="en-US" sz="1200" dirty="0"/>
          </a:p>
        </p:txBody>
      </p:sp>
      <p:sp>
        <p:nvSpPr>
          <p:cNvPr id="20" name="Text 18"/>
          <p:cNvSpPr/>
          <p:nvPr/>
        </p:nvSpPr>
        <p:spPr>
          <a:xfrm>
            <a:off x="1325880" y="2139696"/>
            <a:ext cx="4572000" cy="219456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marL="0" indent="0">
              <a:buNone/>
            </a:pPr>
            <a:r>
              <a:rPr lang="en-US" sz="1200" b="1" dirty="0">
                <a:solidFill>
                  <a:srgbClr val="0F172A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Tier 1 — 최우선 출원 후보 3건</a:t>
            </a:r>
            <a:endParaRPr lang="en-US" sz="1200" dirty="0"/>
          </a:p>
        </p:txBody>
      </p:sp>
      <p:sp>
        <p:nvSpPr>
          <p:cNvPr id="21" name="Text 19"/>
          <p:cNvSpPr/>
          <p:nvPr/>
        </p:nvSpPr>
        <p:spPr>
          <a:xfrm>
            <a:off x="1325880" y="2340864"/>
            <a:ext cx="4572000" cy="18288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marL="0" indent="0">
              <a:buNone/>
            </a:pPr>
            <a:r>
              <a:rPr lang="en-US" sz="900" dirty="0">
                <a:solidFill>
                  <a:srgbClr val="64748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BOM 수식엔진 / 절곡 최적화 / 품질자동화</a:t>
            </a:r>
            <a:endParaRPr lang="en-US" sz="900" dirty="0"/>
          </a:p>
        </p:txBody>
      </p:sp>
      <p:sp>
        <p:nvSpPr>
          <p:cNvPr id="22" name="Shape 20"/>
          <p:cNvSpPr/>
          <p:nvPr/>
        </p:nvSpPr>
        <p:spPr>
          <a:xfrm>
            <a:off x="640080" y="2615184"/>
            <a:ext cx="7772400" cy="4572"/>
          </a:xfrm>
          <a:prstGeom prst="rect">
            <a:avLst/>
          </a:prstGeom>
          <a:solidFill>
            <a:srgbClr val="E2E8F0"/>
          </a:solidFill>
          <a:ln/>
        </p:spPr>
        <p:txBody>
          <a:bodyPr/>
          <a:lstStyle/>
          <a:p>
            <a:endParaRPr lang="ko-KR" altLang="en-US"/>
          </a:p>
        </p:txBody>
      </p:sp>
      <p:sp>
        <p:nvSpPr>
          <p:cNvPr id="23" name="Shape 21"/>
          <p:cNvSpPr/>
          <p:nvPr/>
        </p:nvSpPr>
        <p:spPr>
          <a:xfrm>
            <a:off x="640080" y="2688336"/>
            <a:ext cx="502920" cy="384048"/>
          </a:xfrm>
          <a:prstGeom prst="roundRect">
            <a:avLst>
              <a:gd name="adj" fmla="val 14286"/>
            </a:avLst>
          </a:prstGeom>
          <a:solidFill>
            <a:srgbClr val="10B981"/>
          </a:solidFill>
          <a:ln/>
        </p:spPr>
        <p:txBody>
          <a:bodyPr/>
          <a:lstStyle/>
          <a:p>
            <a:endParaRPr lang="ko-KR" altLang="en-US"/>
          </a:p>
        </p:txBody>
      </p:sp>
      <p:sp>
        <p:nvSpPr>
          <p:cNvPr id="24" name="Text 22"/>
          <p:cNvSpPr/>
          <p:nvPr/>
        </p:nvSpPr>
        <p:spPr>
          <a:xfrm>
            <a:off x="640080" y="2688336"/>
            <a:ext cx="502920" cy="384048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marL="0" indent="0" algn="ctr">
              <a:buNone/>
            </a:pPr>
            <a:r>
              <a:rPr lang="en-US" sz="12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04</a:t>
            </a:r>
            <a:endParaRPr lang="en-US" sz="1200" dirty="0"/>
          </a:p>
        </p:txBody>
      </p:sp>
      <p:sp>
        <p:nvSpPr>
          <p:cNvPr id="25" name="Text 23"/>
          <p:cNvSpPr/>
          <p:nvPr/>
        </p:nvSpPr>
        <p:spPr>
          <a:xfrm>
            <a:off x="1325880" y="2670048"/>
            <a:ext cx="4572000" cy="219456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marL="0" indent="0">
              <a:buNone/>
            </a:pPr>
            <a:r>
              <a:rPr lang="en-US" sz="1200" b="1" dirty="0">
                <a:solidFill>
                  <a:srgbClr val="0F172A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Tier 2 — 우선 출원 후보 5건</a:t>
            </a:r>
            <a:endParaRPr lang="en-US" sz="1200" dirty="0"/>
          </a:p>
        </p:txBody>
      </p:sp>
      <p:sp>
        <p:nvSpPr>
          <p:cNvPr id="26" name="Text 24"/>
          <p:cNvSpPr/>
          <p:nvPr/>
        </p:nvSpPr>
        <p:spPr>
          <a:xfrm>
            <a:off x="1325880" y="2871216"/>
            <a:ext cx="4572000" cy="18288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marL="0" indent="0">
              <a:buNone/>
            </a:pPr>
            <a:r>
              <a:rPr lang="en-US" sz="900" dirty="0">
                <a:solidFill>
                  <a:srgbClr val="64748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원가계산 / 동적필드 / 재공품 / 급여전표 / 채번</a:t>
            </a:r>
            <a:endParaRPr lang="en-US" sz="900" dirty="0"/>
          </a:p>
        </p:txBody>
      </p:sp>
      <p:sp>
        <p:nvSpPr>
          <p:cNvPr id="27" name="Shape 25"/>
          <p:cNvSpPr/>
          <p:nvPr/>
        </p:nvSpPr>
        <p:spPr>
          <a:xfrm>
            <a:off x="640080" y="3145536"/>
            <a:ext cx="7772400" cy="4572"/>
          </a:xfrm>
          <a:prstGeom prst="rect">
            <a:avLst/>
          </a:prstGeom>
          <a:solidFill>
            <a:srgbClr val="E2E8F0"/>
          </a:solidFill>
          <a:ln/>
        </p:spPr>
        <p:txBody>
          <a:bodyPr/>
          <a:lstStyle/>
          <a:p>
            <a:endParaRPr lang="ko-KR" altLang="en-US"/>
          </a:p>
        </p:txBody>
      </p:sp>
      <p:sp>
        <p:nvSpPr>
          <p:cNvPr id="28" name="Shape 26"/>
          <p:cNvSpPr/>
          <p:nvPr/>
        </p:nvSpPr>
        <p:spPr>
          <a:xfrm>
            <a:off x="640080" y="3218688"/>
            <a:ext cx="502920" cy="384048"/>
          </a:xfrm>
          <a:prstGeom prst="roundRect">
            <a:avLst>
              <a:gd name="adj" fmla="val 14286"/>
            </a:avLst>
          </a:prstGeom>
          <a:solidFill>
            <a:srgbClr val="94A3B8"/>
          </a:solidFill>
          <a:ln/>
        </p:spPr>
        <p:txBody>
          <a:bodyPr/>
          <a:lstStyle/>
          <a:p>
            <a:endParaRPr lang="ko-KR" altLang="en-US"/>
          </a:p>
        </p:txBody>
      </p:sp>
      <p:sp>
        <p:nvSpPr>
          <p:cNvPr id="29" name="Text 27"/>
          <p:cNvSpPr/>
          <p:nvPr/>
        </p:nvSpPr>
        <p:spPr>
          <a:xfrm>
            <a:off x="640080" y="3218688"/>
            <a:ext cx="502920" cy="384048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marL="0" indent="0" algn="ctr">
              <a:buNone/>
            </a:pPr>
            <a:r>
              <a:rPr lang="en-US" sz="12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05</a:t>
            </a:r>
            <a:endParaRPr lang="en-US" sz="1200" dirty="0"/>
          </a:p>
        </p:txBody>
      </p:sp>
      <p:sp>
        <p:nvSpPr>
          <p:cNvPr id="30" name="Text 28"/>
          <p:cNvSpPr/>
          <p:nvPr/>
        </p:nvSpPr>
        <p:spPr>
          <a:xfrm>
            <a:off x="1325880" y="3200400"/>
            <a:ext cx="4572000" cy="219456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marL="0" indent="0">
              <a:buNone/>
            </a:pPr>
            <a:r>
              <a:rPr lang="en-US" sz="1200" b="1" dirty="0">
                <a:solidFill>
                  <a:srgbClr val="0F172A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Tier 3 — 확장 후보 10건</a:t>
            </a:r>
            <a:endParaRPr lang="en-US" sz="1200" dirty="0"/>
          </a:p>
        </p:txBody>
      </p:sp>
      <p:sp>
        <p:nvSpPr>
          <p:cNvPr id="31" name="Text 29"/>
          <p:cNvSpPr/>
          <p:nvPr/>
        </p:nvSpPr>
        <p:spPr>
          <a:xfrm>
            <a:off x="1325880" y="3401568"/>
            <a:ext cx="4572000" cy="18288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marL="0" indent="0">
              <a:buNone/>
            </a:pPr>
            <a:r>
              <a:rPr lang="en-US" sz="900" dirty="0">
                <a:solidFill>
                  <a:srgbClr val="64748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멀티테넌트 / 통계 / 바로빌 / AI / 결재 등</a:t>
            </a:r>
            <a:endParaRPr lang="en-US" sz="900" dirty="0"/>
          </a:p>
        </p:txBody>
      </p:sp>
      <p:sp>
        <p:nvSpPr>
          <p:cNvPr id="32" name="Shape 30"/>
          <p:cNvSpPr/>
          <p:nvPr/>
        </p:nvSpPr>
        <p:spPr>
          <a:xfrm>
            <a:off x="640080" y="3675888"/>
            <a:ext cx="7772400" cy="4572"/>
          </a:xfrm>
          <a:prstGeom prst="rect">
            <a:avLst/>
          </a:prstGeom>
          <a:solidFill>
            <a:srgbClr val="E2E8F0"/>
          </a:solidFill>
          <a:ln/>
        </p:spPr>
        <p:txBody>
          <a:bodyPr/>
          <a:lstStyle/>
          <a:p>
            <a:endParaRPr lang="ko-KR" altLang="en-US"/>
          </a:p>
        </p:txBody>
      </p:sp>
      <p:sp>
        <p:nvSpPr>
          <p:cNvPr id="33" name="Shape 31"/>
          <p:cNvSpPr/>
          <p:nvPr/>
        </p:nvSpPr>
        <p:spPr>
          <a:xfrm>
            <a:off x="640080" y="3749040"/>
            <a:ext cx="502920" cy="384048"/>
          </a:xfrm>
          <a:prstGeom prst="roundRect">
            <a:avLst>
              <a:gd name="adj" fmla="val 14286"/>
            </a:avLst>
          </a:prstGeom>
          <a:solidFill>
            <a:srgbClr val="8B5CF6"/>
          </a:solidFill>
          <a:ln/>
        </p:spPr>
        <p:txBody>
          <a:bodyPr/>
          <a:lstStyle/>
          <a:p>
            <a:endParaRPr lang="ko-KR" altLang="en-US"/>
          </a:p>
        </p:txBody>
      </p:sp>
      <p:sp>
        <p:nvSpPr>
          <p:cNvPr id="34" name="Text 32"/>
          <p:cNvSpPr/>
          <p:nvPr/>
        </p:nvSpPr>
        <p:spPr>
          <a:xfrm>
            <a:off x="640080" y="3749040"/>
            <a:ext cx="502920" cy="384048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marL="0" indent="0" algn="ctr">
              <a:buNone/>
            </a:pPr>
            <a:r>
              <a:rPr lang="en-US" sz="12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06</a:t>
            </a:r>
            <a:endParaRPr lang="en-US" sz="1200" dirty="0"/>
          </a:p>
        </p:txBody>
      </p:sp>
      <p:sp>
        <p:nvSpPr>
          <p:cNvPr id="35" name="Text 33"/>
          <p:cNvSpPr/>
          <p:nvPr/>
        </p:nvSpPr>
        <p:spPr>
          <a:xfrm>
            <a:off x="1325880" y="3730752"/>
            <a:ext cx="4572000" cy="219456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marL="0" indent="0">
              <a:buNone/>
            </a:pPr>
            <a:r>
              <a:rPr lang="en-US" sz="1200" b="1" dirty="0">
                <a:solidFill>
                  <a:srgbClr val="0F172A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출원 전략 및 로드맵</a:t>
            </a:r>
            <a:endParaRPr lang="en-US" sz="1200" dirty="0"/>
          </a:p>
        </p:txBody>
      </p:sp>
      <p:sp>
        <p:nvSpPr>
          <p:cNvPr id="36" name="Text 34"/>
          <p:cNvSpPr/>
          <p:nvPr/>
        </p:nvSpPr>
        <p:spPr>
          <a:xfrm>
            <a:off x="1325880" y="3931920"/>
            <a:ext cx="4572000" cy="18288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marL="0" indent="0">
              <a:buNone/>
            </a:pPr>
            <a:r>
              <a:rPr lang="en-US" sz="900" dirty="0">
                <a:solidFill>
                  <a:srgbClr val="64748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3개 그룹, 비용, 일정</a:t>
            </a:r>
            <a:endParaRPr lang="en-US" sz="900" dirty="0"/>
          </a:p>
        </p:txBody>
      </p:sp>
      <p:sp>
        <p:nvSpPr>
          <p:cNvPr id="37" name="Shape 35"/>
          <p:cNvSpPr/>
          <p:nvPr/>
        </p:nvSpPr>
        <p:spPr>
          <a:xfrm>
            <a:off x="640080" y="4206240"/>
            <a:ext cx="7772400" cy="4572"/>
          </a:xfrm>
          <a:prstGeom prst="rect">
            <a:avLst/>
          </a:prstGeom>
          <a:solidFill>
            <a:srgbClr val="E2E8F0"/>
          </a:solidFill>
          <a:ln/>
        </p:spPr>
        <p:txBody>
          <a:bodyPr/>
          <a:lstStyle/>
          <a:p>
            <a:endParaRPr lang="ko-KR" altLang="en-US"/>
          </a:p>
        </p:txBody>
      </p:sp>
      <p:sp>
        <p:nvSpPr>
          <p:cNvPr id="38" name="Shape 36"/>
          <p:cNvSpPr/>
          <p:nvPr/>
        </p:nvSpPr>
        <p:spPr>
          <a:xfrm>
            <a:off x="640080" y="4279392"/>
            <a:ext cx="502920" cy="384048"/>
          </a:xfrm>
          <a:prstGeom prst="roundRect">
            <a:avLst>
              <a:gd name="adj" fmla="val 14286"/>
            </a:avLst>
          </a:prstGeom>
          <a:solidFill>
            <a:srgbClr val="F59E0B"/>
          </a:solidFill>
          <a:ln/>
        </p:spPr>
        <p:txBody>
          <a:bodyPr/>
          <a:lstStyle/>
          <a:p>
            <a:endParaRPr lang="ko-KR" altLang="en-US"/>
          </a:p>
        </p:txBody>
      </p:sp>
      <p:sp>
        <p:nvSpPr>
          <p:cNvPr id="39" name="Text 37"/>
          <p:cNvSpPr/>
          <p:nvPr/>
        </p:nvSpPr>
        <p:spPr>
          <a:xfrm>
            <a:off x="640080" y="4279392"/>
            <a:ext cx="502920" cy="384048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marL="0" indent="0" algn="ctr">
              <a:buNone/>
            </a:pPr>
            <a:r>
              <a:rPr lang="en-US" sz="12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07</a:t>
            </a:r>
            <a:endParaRPr lang="en-US" sz="1200" dirty="0"/>
          </a:p>
        </p:txBody>
      </p:sp>
      <p:sp>
        <p:nvSpPr>
          <p:cNvPr id="40" name="Text 38"/>
          <p:cNvSpPr/>
          <p:nvPr/>
        </p:nvSpPr>
        <p:spPr>
          <a:xfrm>
            <a:off x="1325880" y="4261104"/>
            <a:ext cx="4572000" cy="219456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marL="0" indent="0">
              <a:buNone/>
            </a:pPr>
            <a:r>
              <a:rPr lang="en-US" sz="1200" b="1" dirty="0">
                <a:solidFill>
                  <a:srgbClr val="0F172A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변리사 논의 안건</a:t>
            </a:r>
            <a:endParaRPr lang="en-US" sz="1200" dirty="0"/>
          </a:p>
        </p:txBody>
      </p:sp>
      <p:sp>
        <p:nvSpPr>
          <p:cNvPr id="41" name="Text 39"/>
          <p:cNvSpPr/>
          <p:nvPr/>
        </p:nvSpPr>
        <p:spPr>
          <a:xfrm>
            <a:off x="1325880" y="4462272"/>
            <a:ext cx="4572000" cy="18288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marL="0" indent="0">
              <a:buNone/>
            </a:pPr>
            <a:r>
              <a:rPr lang="en-US" sz="900" dirty="0">
                <a:solidFill>
                  <a:srgbClr val="64748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CEO 의사결정 포인트</a:t>
            </a:r>
            <a:endParaRPr lang="en-US" sz="900" dirty="0"/>
          </a:p>
        </p:txBody>
      </p:sp>
    </p:spTree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3">
    <p:bg>
      <p:bgPr>
        <a:solidFill>
          <a:srgbClr val="FFFFFF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hape 0"/>
          <p:cNvSpPr/>
          <p:nvPr/>
        </p:nvSpPr>
        <p:spPr>
          <a:xfrm>
            <a:off x="457200" y="274320"/>
            <a:ext cx="54864" cy="365760"/>
          </a:xfrm>
          <a:prstGeom prst="rect">
            <a:avLst/>
          </a:prstGeom>
          <a:solidFill>
            <a:srgbClr val="3B82F6"/>
          </a:solidFill>
          <a:ln/>
        </p:spPr>
        <p:txBody>
          <a:bodyPr/>
          <a:lstStyle/>
          <a:p>
            <a:endParaRPr lang="ko-KR" altLang="en-US"/>
          </a:p>
        </p:txBody>
      </p:sp>
      <p:sp>
        <p:nvSpPr>
          <p:cNvPr id="3" name="Text 1"/>
          <p:cNvSpPr/>
          <p:nvPr/>
        </p:nvSpPr>
        <p:spPr>
          <a:xfrm>
            <a:off x="640080" y="228600"/>
            <a:ext cx="6400800" cy="45720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marL="0" indent="0">
              <a:buNone/>
            </a:pPr>
            <a:r>
              <a:rPr lang="en-US" sz="2000" b="1" dirty="0">
                <a:solidFill>
                  <a:srgbClr val="0F172A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방법특허란 무엇인가</a:t>
            </a:r>
            <a:endParaRPr lang="en-US" sz="2000" dirty="0"/>
          </a:p>
        </p:txBody>
      </p:sp>
      <p:sp>
        <p:nvSpPr>
          <p:cNvPr id="4" name="Shape 2"/>
          <p:cNvSpPr/>
          <p:nvPr/>
        </p:nvSpPr>
        <p:spPr>
          <a:xfrm>
            <a:off x="0" y="4800600"/>
            <a:ext cx="9144000" cy="342900"/>
          </a:xfrm>
          <a:prstGeom prst="rect">
            <a:avLst/>
          </a:prstGeom>
          <a:solidFill>
            <a:srgbClr val="F1F5F9"/>
          </a:solidFill>
          <a:ln/>
        </p:spPr>
        <p:txBody>
          <a:bodyPr/>
          <a:lstStyle/>
          <a:p>
            <a:endParaRPr lang="ko-KR" altLang="en-US"/>
          </a:p>
        </p:txBody>
      </p:sp>
      <p:sp>
        <p:nvSpPr>
          <p:cNvPr id="5" name="Text 3"/>
          <p:cNvSpPr/>
          <p:nvPr/>
        </p:nvSpPr>
        <p:spPr>
          <a:xfrm>
            <a:off x="457200" y="4800600"/>
            <a:ext cx="5486400" cy="34290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marL="0" indent="0">
              <a:buNone/>
            </a:pPr>
            <a:r>
              <a:rPr lang="en-US" sz="700" dirty="0">
                <a:solidFill>
                  <a:srgbClr val="94A3B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SAM 방법특허 브리핑  |  (주)코드브릿지엑스</a:t>
            </a:r>
            <a:endParaRPr lang="en-US" sz="700" dirty="0"/>
          </a:p>
        </p:txBody>
      </p:sp>
      <p:sp>
        <p:nvSpPr>
          <p:cNvPr id="6" name="Text 4"/>
          <p:cNvSpPr/>
          <p:nvPr/>
        </p:nvSpPr>
        <p:spPr>
          <a:xfrm>
            <a:off x="7315200" y="4800600"/>
            <a:ext cx="1371600" cy="34290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marL="0" indent="0" algn="r">
              <a:buNone/>
            </a:pPr>
            <a:r>
              <a:rPr lang="en-US" sz="700" dirty="0">
                <a:solidFill>
                  <a:srgbClr val="94A3B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3 / 14</a:t>
            </a:r>
            <a:endParaRPr lang="en-US" sz="700" dirty="0"/>
          </a:p>
        </p:txBody>
      </p:sp>
      <p:sp>
        <p:nvSpPr>
          <p:cNvPr id="7" name="Shape 5"/>
          <p:cNvSpPr/>
          <p:nvPr/>
        </p:nvSpPr>
        <p:spPr>
          <a:xfrm>
            <a:off x="457200" y="1005840"/>
            <a:ext cx="8229600" cy="594360"/>
          </a:xfrm>
          <a:prstGeom prst="roundRect">
            <a:avLst>
              <a:gd name="adj" fmla="val 12308"/>
            </a:avLst>
          </a:prstGeom>
          <a:solidFill>
            <a:srgbClr val="EFF6FF"/>
          </a:solidFill>
          <a:ln w="6350">
            <a:solidFill>
              <a:srgbClr val="BFDBFE"/>
            </a:solidFill>
            <a:prstDash val="solid"/>
          </a:ln>
        </p:spPr>
        <p:txBody>
          <a:bodyPr/>
          <a:lstStyle/>
          <a:p>
            <a:endParaRPr lang="ko-KR" altLang="en-US"/>
          </a:p>
        </p:txBody>
      </p:sp>
      <p:sp>
        <p:nvSpPr>
          <p:cNvPr id="8" name="Text 6"/>
          <p:cNvSpPr/>
          <p:nvPr/>
        </p:nvSpPr>
        <p:spPr>
          <a:xfrm>
            <a:off x="640080" y="1051560"/>
            <a:ext cx="7863840" cy="50292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marL="0" indent="0">
              <a:buNone/>
            </a:pPr>
            <a:r>
              <a:rPr lang="en-US" sz="1100" b="1" dirty="0">
                <a:solidFill>
                  <a:srgbClr val="1D4ED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방법특허(Method Patent)</a:t>
            </a:r>
            <a:r>
              <a:rPr lang="en-US" sz="1000" dirty="0">
                <a:solidFill>
                  <a:srgbClr val="334155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  특정 결과를 달성하기 위한 고유한 단계(Steps) / 프로세스 / 알고리즘을 보호하는 특허</a:t>
            </a:r>
            <a:endParaRPr lang="en-US" sz="1100" dirty="0"/>
          </a:p>
        </p:txBody>
      </p:sp>
      <p:sp>
        <p:nvSpPr>
          <p:cNvPr id="9" name="Shape 7"/>
          <p:cNvSpPr/>
          <p:nvPr/>
        </p:nvSpPr>
        <p:spPr>
          <a:xfrm>
            <a:off x="457200" y="1828800"/>
            <a:ext cx="2651760" cy="1188720"/>
          </a:xfrm>
          <a:prstGeom prst="roundRect">
            <a:avLst>
              <a:gd name="adj" fmla="val 7692"/>
            </a:avLst>
          </a:prstGeom>
          <a:solidFill>
            <a:srgbClr val="EFF6FF"/>
          </a:solidFill>
          <a:ln w="6350">
            <a:solidFill>
              <a:srgbClr val="E2E8F0"/>
            </a:solidFill>
            <a:prstDash val="solid"/>
          </a:ln>
        </p:spPr>
        <p:txBody>
          <a:bodyPr/>
          <a:lstStyle/>
          <a:p>
            <a:endParaRPr lang="ko-KR" altLang="en-US"/>
          </a:p>
        </p:txBody>
      </p:sp>
      <p:sp>
        <p:nvSpPr>
          <p:cNvPr id="10" name="Shape 8"/>
          <p:cNvSpPr/>
          <p:nvPr/>
        </p:nvSpPr>
        <p:spPr>
          <a:xfrm>
            <a:off x="594360" y="1965960"/>
            <a:ext cx="320040" cy="320040"/>
          </a:xfrm>
          <a:prstGeom prst="ellipse">
            <a:avLst/>
          </a:prstGeom>
          <a:solidFill>
            <a:srgbClr val="3B82F6"/>
          </a:solidFill>
          <a:ln/>
        </p:spPr>
        <p:txBody>
          <a:bodyPr/>
          <a:lstStyle/>
          <a:p>
            <a:endParaRPr lang="ko-KR" altLang="en-US"/>
          </a:p>
        </p:txBody>
      </p:sp>
      <p:sp>
        <p:nvSpPr>
          <p:cNvPr id="11" name="Text 9"/>
          <p:cNvSpPr/>
          <p:nvPr/>
        </p:nvSpPr>
        <p:spPr>
          <a:xfrm>
            <a:off x="594360" y="1965960"/>
            <a:ext cx="320040" cy="32004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marL="0" indent="0" algn="ctr">
              <a:buNone/>
            </a:pPr>
            <a:r>
              <a:rPr lang="en-US" sz="12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</a:t>
            </a:r>
            <a:endParaRPr lang="en-US" sz="1200" dirty="0"/>
          </a:p>
        </p:txBody>
      </p:sp>
      <p:sp>
        <p:nvSpPr>
          <p:cNvPr id="12" name="Text 10"/>
          <p:cNvSpPr/>
          <p:nvPr/>
        </p:nvSpPr>
        <p:spPr>
          <a:xfrm>
            <a:off x="1005840" y="1965960"/>
            <a:ext cx="1920240" cy="27432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marL="0" indent="0">
              <a:buNone/>
            </a:pPr>
            <a:r>
              <a:rPr lang="en-US" sz="1200" b="1" dirty="0">
                <a:solidFill>
                  <a:srgbClr val="3B82F6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신규성</a:t>
            </a:r>
            <a:endParaRPr lang="en-US" sz="1200" dirty="0"/>
          </a:p>
        </p:txBody>
      </p:sp>
      <p:sp>
        <p:nvSpPr>
          <p:cNvPr id="13" name="Text 11"/>
          <p:cNvSpPr/>
          <p:nvPr/>
        </p:nvSpPr>
        <p:spPr>
          <a:xfrm>
            <a:off x="640080" y="2331720"/>
            <a:ext cx="2286000" cy="54864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marL="0" indent="0">
              <a:lnSpc>
                <a:spcPct val="130000"/>
              </a:lnSpc>
              <a:buNone/>
            </a:pPr>
            <a:r>
              <a:rPr lang="en-US" sz="900" dirty="0">
                <a:solidFill>
                  <a:srgbClr val="47556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기존에 공개된 적</a:t>
            </a:r>
            <a:endParaRPr lang="en-US" sz="900" dirty="0"/>
          </a:p>
          <a:p>
            <a:pPr marL="0" indent="0">
              <a:lnSpc>
                <a:spcPct val="130000"/>
              </a:lnSpc>
              <a:buNone/>
            </a:pPr>
            <a:r>
              <a:rPr lang="en-US" sz="900" dirty="0">
                <a:solidFill>
                  <a:srgbClr val="47556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없는 새로운 방법</a:t>
            </a:r>
            <a:endParaRPr lang="en-US" sz="900" dirty="0"/>
          </a:p>
        </p:txBody>
      </p:sp>
      <p:sp>
        <p:nvSpPr>
          <p:cNvPr id="14" name="Shape 12"/>
          <p:cNvSpPr/>
          <p:nvPr/>
        </p:nvSpPr>
        <p:spPr>
          <a:xfrm>
            <a:off x="3291840" y="1828800"/>
            <a:ext cx="2651760" cy="1188720"/>
          </a:xfrm>
          <a:prstGeom prst="roundRect">
            <a:avLst>
              <a:gd name="adj" fmla="val 7692"/>
            </a:avLst>
          </a:prstGeom>
          <a:solidFill>
            <a:srgbClr val="ECFDF5"/>
          </a:solidFill>
          <a:ln w="6350">
            <a:solidFill>
              <a:srgbClr val="E2E8F0"/>
            </a:solidFill>
            <a:prstDash val="solid"/>
          </a:ln>
        </p:spPr>
        <p:txBody>
          <a:bodyPr/>
          <a:lstStyle/>
          <a:p>
            <a:endParaRPr lang="ko-KR" altLang="en-US"/>
          </a:p>
        </p:txBody>
      </p:sp>
      <p:sp>
        <p:nvSpPr>
          <p:cNvPr id="15" name="Shape 13"/>
          <p:cNvSpPr/>
          <p:nvPr/>
        </p:nvSpPr>
        <p:spPr>
          <a:xfrm>
            <a:off x="3429000" y="1965960"/>
            <a:ext cx="320040" cy="320040"/>
          </a:xfrm>
          <a:prstGeom prst="ellipse">
            <a:avLst/>
          </a:prstGeom>
          <a:solidFill>
            <a:srgbClr val="10B981"/>
          </a:solidFill>
          <a:ln/>
        </p:spPr>
        <p:txBody>
          <a:bodyPr/>
          <a:lstStyle/>
          <a:p>
            <a:endParaRPr lang="ko-KR" altLang="en-US"/>
          </a:p>
        </p:txBody>
      </p:sp>
      <p:sp>
        <p:nvSpPr>
          <p:cNvPr id="16" name="Text 14"/>
          <p:cNvSpPr/>
          <p:nvPr/>
        </p:nvSpPr>
        <p:spPr>
          <a:xfrm>
            <a:off x="3429000" y="1965960"/>
            <a:ext cx="320040" cy="32004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marL="0" indent="0" algn="ctr">
              <a:buNone/>
            </a:pPr>
            <a:r>
              <a:rPr lang="en-US" sz="12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2</a:t>
            </a:r>
            <a:endParaRPr lang="en-US" sz="1200" dirty="0"/>
          </a:p>
        </p:txBody>
      </p:sp>
      <p:sp>
        <p:nvSpPr>
          <p:cNvPr id="17" name="Text 15"/>
          <p:cNvSpPr/>
          <p:nvPr/>
        </p:nvSpPr>
        <p:spPr>
          <a:xfrm>
            <a:off x="3840480" y="1965960"/>
            <a:ext cx="1920240" cy="27432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marL="0" indent="0">
              <a:buNone/>
            </a:pPr>
            <a:r>
              <a:rPr lang="en-US" sz="1200" b="1" dirty="0">
                <a:solidFill>
                  <a:srgbClr val="10B981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진보성</a:t>
            </a:r>
            <a:endParaRPr lang="en-US" sz="1200" dirty="0"/>
          </a:p>
        </p:txBody>
      </p:sp>
      <p:sp>
        <p:nvSpPr>
          <p:cNvPr id="18" name="Text 16"/>
          <p:cNvSpPr/>
          <p:nvPr/>
        </p:nvSpPr>
        <p:spPr>
          <a:xfrm>
            <a:off x="3474720" y="2331720"/>
            <a:ext cx="2286000" cy="54864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marL="0" indent="0">
              <a:lnSpc>
                <a:spcPct val="130000"/>
              </a:lnSpc>
              <a:buNone/>
            </a:pPr>
            <a:r>
              <a:rPr lang="en-US" sz="900" dirty="0">
                <a:solidFill>
                  <a:srgbClr val="47556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전문가가 쉽게</a:t>
            </a:r>
            <a:endParaRPr lang="en-US" sz="900" dirty="0"/>
          </a:p>
          <a:p>
            <a:pPr marL="0" indent="0">
              <a:lnSpc>
                <a:spcPct val="130000"/>
              </a:lnSpc>
              <a:buNone/>
            </a:pPr>
            <a:r>
              <a:rPr lang="en-US" sz="900" dirty="0">
                <a:solidFill>
                  <a:srgbClr val="47556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생각할 수 없는 수준</a:t>
            </a:r>
            <a:endParaRPr lang="en-US" sz="900" dirty="0"/>
          </a:p>
        </p:txBody>
      </p:sp>
      <p:sp>
        <p:nvSpPr>
          <p:cNvPr id="19" name="Shape 17"/>
          <p:cNvSpPr/>
          <p:nvPr/>
        </p:nvSpPr>
        <p:spPr>
          <a:xfrm>
            <a:off x="6126480" y="1828800"/>
            <a:ext cx="2651760" cy="1188720"/>
          </a:xfrm>
          <a:prstGeom prst="roundRect">
            <a:avLst>
              <a:gd name="adj" fmla="val 7692"/>
            </a:avLst>
          </a:prstGeom>
          <a:solidFill>
            <a:srgbClr val="F5F3FF"/>
          </a:solidFill>
          <a:ln w="6350">
            <a:solidFill>
              <a:srgbClr val="E2E8F0"/>
            </a:solidFill>
            <a:prstDash val="solid"/>
          </a:ln>
        </p:spPr>
        <p:txBody>
          <a:bodyPr/>
          <a:lstStyle/>
          <a:p>
            <a:endParaRPr lang="ko-KR" altLang="en-US"/>
          </a:p>
        </p:txBody>
      </p:sp>
      <p:sp>
        <p:nvSpPr>
          <p:cNvPr id="20" name="Shape 18"/>
          <p:cNvSpPr/>
          <p:nvPr/>
        </p:nvSpPr>
        <p:spPr>
          <a:xfrm>
            <a:off x="6263640" y="1965960"/>
            <a:ext cx="320040" cy="320040"/>
          </a:xfrm>
          <a:prstGeom prst="ellipse">
            <a:avLst/>
          </a:prstGeom>
          <a:solidFill>
            <a:srgbClr val="8B5CF6"/>
          </a:solidFill>
          <a:ln/>
        </p:spPr>
        <p:txBody>
          <a:bodyPr/>
          <a:lstStyle/>
          <a:p>
            <a:endParaRPr lang="ko-KR" altLang="en-US"/>
          </a:p>
        </p:txBody>
      </p:sp>
      <p:sp>
        <p:nvSpPr>
          <p:cNvPr id="21" name="Text 19"/>
          <p:cNvSpPr/>
          <p:nvPr/>
        </p:nvSpPr>
        <p:spPr>
          <a:xfrm>
            <a:off x="6263640" y="1965960"/>
            <a:ext cx="320040" cy="32004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marL="0" indent="0" algn="ctr">
              <a:buNone/>
            </a:pPr>
            <a:r>
              <a:rPr lang="en-US" sz="12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3</a:t>
            </a:r>
            <a:endParaRPr lang="en-US" sz="1200" dirty="0"/>
          </a:p>
        </p:txBody>
      </p:sp>
      <p:sp>
        <p:nvSpPr>
          <p:cNvPr id="22" name="Text 20"/>
          <p:cNvSpPr/>
          <p:nvPr/>
        </p:nvSpPr>
        <p:spPr>
          <a:xfrm>
            <a:off x="6675120" y="1965960"/>
            <a:ext cx="1920240" cy="27432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marL="0" indent="0">
              <a:buNone/>
            </a:pPr>
            <a:r>
              <a:rPr lang="en-US" sz="1200" b="1" dirty="0">
                <a:solidFill>
                  <a:srgbClr val="8B5CF6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산업상 이용 가능성</a:t>
            </a:r>
            <a:endParaRPr lang="en-US" sz="1200" dirty="0"/>
          </a:p>
        </p:txBody>
      </p:sp>
      <p:sp>
        <p:nvSpPr>
          <p:cNvPr id="23" name="Text 21"/>
          <p:cNvSpPr/>
          <p:nvPr/>
        </p:nvSpPr>
        <p:spPr>
          <a:xfrm>
            <a:off x="6309360" y="2331720"/>
            <a:ext cx="2286000" cy="54864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marL="0" indent="0">
              <a:lnSpc>
                <a:spcPct val="130000"/>
              </a:lnSpc>
              <a:buNone/>
            </a:pPr>
            <a:r>
              <a:rPr lang="en-US" sz="900" dirty="0">
                <a:solidFill>
                  <a:srgbClr val="47556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실제 산업에서</a:t>
            </a:r>
            <a:endParaRPr lang="en-US" sz="900" dirty="0"/>
          </a:p>
          <a:p>
            <a:pPr marL="0" indent="0">
              <a:lnSpc>
                <a:spcPct val="130000"/>
              </a:lnSpc>
              <a:buNone/>
            </a:pPr>
            <a:r>
              <a:rPr lang="en-US" sz="900" dirty="0">
                <a:solidFill>
                  <a:srgbClr val="47556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반복 실시 가능</a:t>
            </a:r>
            <a:endParaRPr lang="en-US" sz="900" dirty="0"/>
          </a:p>
        </p:txBody>
      </p:sp>
      <p:sp>
        <p:nvSpPr>
          <p:cNvPr id="24" name="Text 22"/>
          <p:cNvSpPr/>
          <p:nvPr/>
        </p:nvSpPr>
        <p:spPr>
          <a:xfrm>
            <a:off x="457200" y="3246120"/>
            <a:ext cx="4572000" cy="27432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marL="0" indent="0">
              <a:buNone/>
            </a:pPr>
            <a:r>
              <a:rPr lang="en-US" sz="1200" b="1" dirty="0">
                <a:solidFill>
                  <a:srgbClr val="0F172A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SAM이 방법특허에 유리한 이유</a:t>
            </a:r>
            <a:endParaRPr lang="en-US" sz="1200" dirty="0"/>
          </a:p>
        </p:txBody>
      </p:sp>
      <p:sp>
        <p:nvSpPr>
          <p:cNvPr id="25" name="Shape 23"/>
          <p:cNvSpPr/>
          <p:nvPr/>
        </p:nvSpPr>
        <p:spPr>
          <a:xfrm>
            <a:off x="640080" y="3657600"/>
            <a:ext cx="109728" cy="109728"/>
          </a:xfrm>
          <a:prstGeom prst="ellipse">
            <a:avLst/>
          </a:prstGeom>
          <a:solidFill>
            <a:srgbClr val="10B981"/>
          </a:solidFill>
          <a:ln/>
        </p:spPr>
        <p:txBody>
          <a:bodyPr/>
          <a:lstStyle/>
          <a:p>
            <a:endParaRPr lang="ko-KR" altLang="en-US"/>
          </a:p>
        </p:txBody>
      </p:sp>
      <p:sp>
        <p:nvSpPr>
          <p:cNvPr id="26" name="Text 24"/>
          <p:cNvSpPr/>
          <p:nvPr/>
        </p:nvSpPr>
        <p:spPr>
          <a:xfrm>
            <a:off x="868680" y="3611880"/>
            <a:ext cx="7315200" cy="22860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marL="0" indent="0">
              <a:buNone/>
            </a:pPr>
            <a:r>
              <a:rPr lang="en-US" sz="900" dirty="0">
                <a:solidFill>
                  <a:srgbClr val="334155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블라인드/스크린 니치 산업 = 선행기술 희소</a:t>
            </a:r>
            <a:endParaRPr lang="en-US" sz="900" dirty="0"/>
          </a:p>
        </p:txBody>
      </p:sp>
      <p:sp>
        <p:nvSpPr>
          <p:cNvPr id="27" name="Shape 25"/>
          <p:cNvSpPr/>
          <p:nvPr/>
        </p:nvSpPr>
        <p:spPr>
          <a:xfrm>
            <a:off x="640080" y="3931920"/>
            <a:ext cx="109728" cy="109728"/>
          </a:xfrm>
          <a:prstGeom prst="ellipse">
            <a:avLst/>
          </a:prstGeom>
          <a:solidFill>
            <a:srgbClr val="3B82F6"/>
          </a:solidFill>
          <a:ln/>
        </p:spPr>
        <p:txBody>
          <a:bodyPr/>
          <a:lstStyle/>
          <a:p>
            <a:endParaRPr lang="ko-KR" altLang="en-US"/>
          </a:p>
        </p:txBody>
      </p:sp>
      <p:sp>
        <p:nvSpPr>
          <p:cNvPr id="28" name="Text 26"/>
          <p:cNvSpPr/>
          <p:nvPr/>
        </p:nvSpPr>
        <p:spPr>
          <a:xfrm>
            <a:off x="868680" y="3886200"/>
            <a:ext cx="7315200" cy="22860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marL="0" indent="0">
              <a:buNone/>
            </a:pPr>
            <a:r>
              <a:rPr lang="en-US" sz="900" dirty="0">
                <a:solidFill>
                  <a:srgbClr val="334155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20년 수작업 → 알고리즘 자동화 = 명확한 진보성</a:t>
            </a:r>
            <a:endParaRPr lang="en-US" sz="900" dirty="0"/>
          </a:p>
        </p:txBody>
      </p:sp>
      <p:sp>
        <p:nvSpPr>
          <p:cNvPr id="29" name="Shape 27"/>
          <p:cNvSpPr/>
          <p:nvPr/>
        </p:nvSpPr>
        <p:spPr>
          <a:xfrm>
            <a:off x="640080" y="4206240"/>
            <a:ext cx="109728" cy="109728"/>
          </a:xfrm>
          <a:prstGeom prst="ellipse">
            <a:avLst/>
          </a:prstGeom>
          <a:solidFill>
            <a:srgbClr val="8B5CF6"/>
          </a:solidFill>
          <a:ln/>
        </p:spPr>
        <p:txBody>
          <a:bodyPr/>
          <a:lstStyle/>
          <a:p>
            <a:endParaRPr lang="ko-KR" altLang="en-US"/>
          </a:p>
        </p:txBody>
      </p:sp>
      <p:sp>
        <p:nvSpPr>
          <p:cNvPr id="30" name="Text 28"/>
          <p:cNvSpPr/>
          <p:nvPr/>
        </p:nvSpPr>
        <p:spPr>
          <a:xfrm>
            <a:off x="868680" y="4160520"/>
            <a:ext cx="7315200" cy="22860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marL="0" indent="0">
              <a:buNone/>
            </a:pPr>
            <a:r>
              <a:rPr lang="en-US" sz="900" dirty="0">
                <a:solidFill>
                  <a:srgbClr val="334155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2개 업체 실 운영 = 산업상 이용 가능성 증명</a:t>
            </a:r>
            <a:endParaRPr lang="en-US" sz="900" dirty="0"/>
          </a:p>
        </p:txBody>
      </p:sp>
      <p:sp>
        <p:nvSpPr>
          <p:cNvPr id="31" name="Shape 29"/>
          <p:cNvSpPr/>
          <p:nvPr/>
        </p:nvSpPr>
        <p:spPr>
          <a:xfrm>
            <a:off x="640080" y="4480560"/>
            <a:ext cx="109728" cy="109728"/>
          </a:xfrm>
          <a:prstGeom prst="ellipse">
            <a:avLst/>
          </a:prstGeom>
          <a:solidFill>
            <a:srgbClr val="F59E0B"/>
          </a:solidFill>
          <a:ln/>
        </p:spPr>
        <p:txBody>
          <a:bodyPr/>
          <a:lstStyle/>
          <a:p>
            <a:endParaRPr lang="ko-KR" altLang="en-US"/>
          </a:p>
        </p:txBody>
      </p:sp>
      <p:sp>
        <p:nvSpPr>
          <p:cNvPr id="32" name="Text 30"/>
          <p:cNvSpPr/>
          <p:nvPr/>
        </p:nvSpPr>
        <p:spPr>
          <a:xfrm>
            <a:off x="868680" y="4434840"/>
            <a:ext cx="7315200" cy="22860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marL="0" indent="0">
              <a:buNone/>
            </a:pPr>
            <a:r>
              <a:rPr lang="en-US" sz="900" dirty="0">
                <a:solidFill>
                  <a:srgbClr val="334155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핵심 코드 1만줄+ = 구체적 실시예 풍부</a:t>
            </a:r>
            <a:endParaRPr lang="en-US" sz="900" dirty="0"/>
          </a:p>
        </p:txBody>
      </p:sp>
    </p:spTree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4">
    <p:bg>
      <p:bgPr>
        <a:solidFill>
          <a:srgbClr val="FFFFFF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hape 0"/>
          <p:cNvSpPr/>
          <p:nvPr/>
        </p:nvSpPr>
        <p:spPr>
          <a:xfrm>
            <a:off x="457200" y="274320"/>
            <a:ext cx="54864" cy="365760"/>
          </a:xfrm>
          <a:prstGeom prst="rect">
            <a:avLst/>
          </a:prstGeom>
          <a:solidFill>
            <a:srgbClr val="3B82F6"/>
          </a:solidFill>
          <a:ln/>
        </p:spPr>
        <p:txBody>
          <a:bodyPr/>
          <a:lstStyle/>
          <a:p>
            <a:endParaRPr lang="ko-KR" altLang="en-US"/>
          </a:p>
        </p:txBody>
      </p:sp>
      <p:sp>
        <p:nvSpPr>
          <p:cNvPr id="3" name="Text 1"/>
          <p:cNvSpPr/>
          <p:nvPr/>
        </p:nvSpPr>
        <p:spPr>
          <a:xfrm>
            <a:off x="640080" y="228600"/>
            <a:ext cx="6400800" cy="45720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marL="0" indent="0">
              <a:buNone/>
            </a:pPr>
            <a:r>
              <a:rPr lang="en-US" sz="2000" b="1" dirty="0">
                <a:solidFill>
                  <a:srgbClr val="0F172A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SAM의 특허 도전 컨셉</a:t>
            </a:r>
            <a:endParaRPr lang="en-US" sz="2000" dirty="0"/>
          </a:p>
        </p:txBody>
      </p:sp>
      <p:sp>
        <p:nvSpPr>
          <p:cNvPr id="4" name="Text 2"/>
          <p:cNvSpPr/>
          <p:nvPr/>
        </p:nvSpPr>
        <p:spPr>
          <a:xfrm>
            <a:off x="640080" y="640080"/>
            <a:ext cx="6400800" cy="27432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marL="0" indent="0">
              <a:buNone/>
            </a:pPr>
            <a:r>
              <a:rPr lang="en-US" sz="1000" dirty="0">
                <a:solidFill>
                  <a:srgbClr val="64748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"수작업 제조 프로세스를 산업 특화 알고리즘으로 자동화하는 방법"</a:t>
            </a:r>
            <a:endParaRPr lang="en-US" sz="1000" dirty="0"/>
          </a:p>
        </p:txBody>
      </p:sp>
      <p:sp>
        <p:nvSpPr>
          <p:cNvPr id="5" name="Shape 3"/>
          <p:cNvSpPr/>
          <p:nvPr/>
        </p:nvSpPr>
        <p:spPr>
          <a:xfrm>
            <a:off x="0" y="4800600"/>
            <a:ext cx="9144000" cy="342900"/>
          </a:xfrm>
          <a:prstGeom prst="rect">
            <a:avLst/>
          </a:prstGeom>
          <a:solidFill>
            <a:srgbClr val="F1F5F9"/>
          </a:solidFill>
          <a:ln/>
        </p:spPr>
        <p:txBody>
          <a:bodyPr/>
          <a:lstStyle/>
          <a:p>
            <a:endParaRPr lang="ko-KR" altLang="en-US"/>
          </a:p>
        </p:txBody>
      </p:sp>
      <p:sp>
        <p:nvSpPr>
          <p:cNvPr id="6" name="Text 4"/>
          <p:cNvSpPr/>
          <p:nvPr/>
        </p:nvSpPr>
        <p:spPr>
          <a:xfrm>
            <a:off x="457200" y="4800600"/>
            <a:ext cx="5486400" cy="34290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marL="0" indent="0">
              <a:buNone/>
            </a:pPr>
            <a:r>
              <a:rPr lang="en-US" sz="700" dirty="0">
                <a:solidFill>
                  <a:srgbClr val="94A3B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SAM 방법특허 브리핑  |  (주)코드브릿지엑스</a:t>
            </a:r>
            <a:endParaRPr lang="en-US" sz="700" dirty="0"/>
          </a:p>
        </p:txBody>
      </p:sp>
      <p:sp>
        <p:nvSpPr>
          <p:cNvPr id="7" name="Text 5"/>
          <p:cNvSpPr/>
          <p:nvPr/>
        </p:nvSpPr>
        <p:spPr>
          <a:xfrm>
            <a:off x="7315200" y="4800600"/>
            <a:ext cx="1371600" cy="34290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marL="0" indent="0" algn="r">
              <a:buNone/>
            </a:pPr>
            <a:r>
              <a:rPr lang="en-US" sz="700" dirty="0">
                <a:solidFill>
                  <a:srgbClr val="94A3B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4 / 14</a:t>
            </a:r>
            <a:endParaRPr lang="en-US" sz="700" dirty="0"/>
          </a:p>
        </p:txBody>
      </p:sp>
      <p:sp>
        <p:nvSpPr>
          <p:cNvPr id="8" name="Shape 6"/>
          <p:cNvSpPr/>
          <p:nvPr/>
        </p:nvSpPr>
        <p:spPr>
          <a:xfrm>
            <a:off x="731520" y="1097280"/>
            <a:ext cx="2377440" cy="777240"/>
          </a:xfrm>
          <a:prstGeom prst="roundRect">
            <a:avLst>
              <a:gd name="adj" fmla="val 9412"/>
            </a:avLst>
          </a:prstGeom>
          <a:solidFill>
            <a:srgbClr val="EFF6FF"/>
          </a:solidFill>
          <a:ln w="12700">
            <a:solidFill>
              <a:srgbClr val="3B82F6"/>
            </a:solidFill>
            <a:prstDash val="solid"/>
          </a:ln>
        </p:spPr>
        <p:txBody>
          <a:bodyPr/>
          <a:lstStyle/>
          <a:p>
            <a:endParaRPr lang="ko-KR" altLang="en-US"/>
          </a:p>
        </p:txBody>
      </p:sp>
      <p:sp>
        <p:nvSpPr>
          <p:cNvPr id="9" name="Shape 7"/>
          <p:cNvSpPr/>
          <p:nvPr/>
        </p:nvSpPr>
        <p:spPr>
          <a:xfrm>
            <a:off x="822960" y="1170432"/>
            <a:ext cx="320040" cy="320040"/>
          </a:xfrm>
          <a:prstGeom prst="ellipse">
            <a:avLst/>
          </a:prstGeom>
          <a:solidFill>
            <a:srgbClr val="3B82F6"/>
          </a:solidFill>
          <a:ln/>
        </p:spPr>
        <p:txBody>
          <a:bodyPr/>
          <a:lstStyle/>
          <a:p>
            <a:endParaRPr lang="ko-KR" altLang="en-US"/>
          </a:p>
        </p:txBody>
      </p:sp>
      <p:sp>
        <p:nvSpPr>
          <p:cNvPr id="10" name="Text 8"/>
          <p:cNvSpPr/>
          <p:nvPr/>
        </p:nvSpPr>
        <p:spPr>
          <a:xfrm>
            <a:off x="822960" y="1170432"/>
            <a:ext cx="320040" cy="32004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marL="0" indent="0" algn="ctr">
              <a:buNone/>
            </a:pPr>
            <a:r>
              <a:rPr lang="en-US" sz="12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</a:t>
            </a:r>
            <a:endParaRPr lang="en-US" sz="1200" dirty="0"/>
          </a:p>
        </p:txBody>
      </p:sp>
      <p:sp>
        <p:nvSpPr>
          <p:cNvPr id="11" name="Text 9"/>
          <p:cNvSpPr/>
          <p:nvPr/>
        </p:nvSpPr>
        <p:spPr>
          <a:xfrm>
            <a:off x="1188720" y="1143000"/>
            <a:ext cx="1828800" cy="27432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marL="0" indent="0">
              <a:buNone/>
            </a:pPr>
            <a:r>
              <a:rPr lang="en-US" sz="1100" b="1" dirty="0">
                <a:solidFill>
                  <a:srgbClr val="3B82F6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견적 자동화</a:t>
            </a:r>
            <a:endParaRPr lang="en-US" sz="1100" dirty="0"/>
          </a:p>
        </p:txBody>
      </p:sp>
      <p:sp>
        <p:nvSpPr>
          <p:cNvPr id="12" name="Text 10"/>
          <p:cNvSpPr/>
          <p:nvPr/>
        </p:nvSpPr>
        <p:spPr>
          <a:xfrm>
            <a:off x="1188720" y="1417320"/>
            <a:ext cx="1828800" cy="22860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marL="0" indent="0">
              <a:buNone/>
            </a:pPr>
            <a:r>
              <a:rPr lang="en-US" sz="900" dirty="0">
                <a:solidFill>
                  <a:srgbClr val="64748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수식 엔진</a:t>
            </a:r>
            <a:endParaRPr lang="en-US" sz="900" dirty="0"/>
          </a:p>
        </p:txBody>
      </p:sp>
      <p:sp>
        <p:nvSpPr>
          <p:cNvPr id="13" name="Text 11"/>
          <p:cNvSpPr/>
          <p:nvPr/>
        </p:nvSpPr>
        <p:spPr>
          <a:xfrm>
            <a:off x="3063240" y="1234440"/>
            <a:ext cx="457200" cy="45720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marL="0" indent="0" algn="ctr">
              <a:buNone/>
            </a:pPr>
            <a:r>
              <a:rPr lang="en-US" sz="2000" dirty="0">
                <a:solidFill>
                  <a:srgbClr val="CBD5E1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→</a:t>
            </a:r>
            <a:endParaRPr lang="en-US" sz="2000" dirty="0"/>
          </a:p>
        </p:txBody>
      </p:sp>
      <p:sp>
        <p:nvSpPr>
          <p:cNvPr id="14" name="Shape 12"/>
          <p:cNvSpPr/>
          <p:nvPr/>
        </p:nvSpPr>
        <p:spPr>
          <a:xfrm>
            <a:off x="3474720" y="1097280"/>
            <a:ext cx="2377440" cy="777240"/>
          </a:xfrm>
          <a:prstGeom prst="roundRect">
            <a:avLst>
              <a:gd name="adj" fmla="val 9412"/>
            </a:avLst>
          </a:prstGeom>
          <a:solidFill>
            <a:srgbClr val="ECFDF5"/>
          </a:solidFill>
          <a:ln w="12700">
            <a:solidFill>
              <a:srgbClr val="10B981"/>
            </a:solidFill>
            <a:prstDash val="solid"/>
          </a:ln>
        </p:spPr>
        <p:txBody>
          <a:bodyPr/>
          <a:lstStyle/>
          <a:p>
            <a:endParaRPr lang="ko-KR" altLang="en-US"/>
          </a:p>
        </p:txBody>
      </p:sp>
      <p:sp>
        <p:nvSpPr>
          <p:cNvPr id="15" name="Shape 13"/>
          <p:cNvSpPr/>
          <p:nvPr/>
        </p:nvSpPr>
        <p:spPr>
          <a:xfrm>
            <a:off x="3566160" y="1170432"/>
            <a:ext cx="320040" cy="320040"/>
          </a:xfrm>
          <a:prstGeom prst="ellipse">
            <a:avLst/>
          </a:prstGeom>
          <a:solidFill>
            <a:srgbClr val="10B981"/>
          </a:solidFill>
          <a:ln/>
        </p:spPr>
        <p:txBody>
          <a:bodyPr/>
          <a:lstStyle/>
          <a:p>
            <a:endParaRPr lang="ko-KR" altLang="en-US"/>
          </a:p>
        </p:txBody>
      </p:sp>
      <p:sp>
        <p:nvSpPr>
          <p:cNvPr id="16" name="Text 14"/>
          <p:cNvSpPr/>
          <p:nvPr/>
        </p:nvSpPr>
        <p:spPr>
          <a:xfrm>
            <a:off x="3566160" y="1170432"/>
            <a:ext cx="320040" cy="32004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marL="0" indent="0" algn="ctr">
              <a:buNone/>
            </a:pPr>
            <a:r>
              <a:rPr lang="en-US" sz="12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2</a:t>
            </a:r>
            <a:endParaRPr lang="en-US" sz="1200" dirty="0"/>
          </a:p>
        </p:txBody>
      </p:sp>
      <p:sp>
        <p:nvSpPr>
          <p:cNvPr id="17" name="Text 15"/>
          <p:cNvSpPr/>
          <p:nvPr/>
        </p:nvSpPr>
        <p:spPr>
          <a:xfrm>
            <a:off x="3931920" y="1143000"/>
            <a:ext cx="1828800" cy="27432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marL="0" indent="0">
              <a:buNone/>
            </a:pPr>
            <a:r>
              <a:rPr lang="en-US" sz="1100" b="1" dirty="0">
                <a:solidFill>
                  <a:srgbClr val="10B981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생산 자동화</a:t>
            </a:r>
            <a:endParaRPr lang="en-US" sz="1100" dirty="0"/>
          </a:p>
        </p:txBody>
      </p:sp>
      <p:sp>
        <p:nvSpPr>
          <p:cNvPr id="18" name="Text 16"/>
          <p:cNvSpPr/>
          <p:nvPr/>
        </p:nvSpPr>
        <p:spPr>
          <a:xfrm>
            <a:off x="3931920" y="1417320"/>
            <a:ext cx="1828800" cy="22860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marL="0" indent="0">
              <a:buNone/>
            </a:pPr>
            <a:r>
              <a:rPr lang="en-US" sz="900" dirty="0">
                <a:solidFill>
                  <a:srgbClr val="64748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절곡 BOM</a:t>
            </a:r>
            <a:endParaRPr lang="en-US" sz="900" dirty="0"/>
          </a:p>
        </p:txBody>
      </p:sp>
      <p:sp>
        <p:nvSpPr>
          <p:cNvPr id="19" name="Text 17"/>
          <p:cNvSpPr/>
          <p:nvPr/>
        </p:nvSpPr>
        <p:spPr>
          <a:xfrm>
            <a:off x="5806440" y="1234440"/>
            <a:ext cx="457200" cy="45720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marL="0" indent="0" algn="ctr">
              <a:buNone/>
            </a:pPr>
            <a:r>
              <a:rPr lang="en-US" sz="2000" dirty="0">
                <a:solidFill>
                  <a:srgbClr val="CBD5E1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→</a:t>
            </a:r>
            <a:endParaRPr lang="en-US" sz="2000" dirty="0"/>
          </a:p>
        </p:txBody>
      </p:sp>
      <p:sp>
        <p:nvSpPr>
          <p:cNvPr id="20" name="Shape 18"/>
          <p:cNvSpPr/>
          <p:nvPr/>
        </p:nvSpPr>
        <p:spPr>
          <a:xfrm>
            <a:off x="6217920" y="1097280"/>
            <a:ext cx="2377440" cy="777240"/>
          </a:xfrm>
          <a:prstGeom prst="roundRect">
            <a:avLst>
              <a:gd name="adj" fmla="val 9412"/>
            </a:avLst>
          </a:prstGeom>
          <a:solidFill>
            <a:srgbClr val="F5F3FF"/>
          </a:solidFill>
          <a:ln w="12700">
            <a:solidFill>
              <a:srgbClr val="8B5CF6"/>
            </a:solidFill>
            <a:prstDash val="solid"/>
          </a:ln>
        </p:spPr>
        <p:txBody>
          <a:bodyPr/>
          <a:lstStyle/>
          <a:p>
            <a:endParaRPr lang="ko-KR" altLang="en-US"/>
          </a:p>
        </p:txBody>
      </p:sp>
      <p:sp>
        <p:nvSpPr>
          <p:cNvPr id="21" name="Shape 19"/>
          <p:cNvSpPr/>
          <p:nvPr/>
        </p:nvSpPr>
        <p:spPr>
          <a:xfrm>
            <a:off x="6309360" y="1170432"/>
            <a:ext cx="320040" cy="320040"/>
          </a:xfrm>
          <a:prstGeom prst="ellipse">
            <a:avLst/>
          </a:prstGeom>
          <a:solidFill>
            <a:srgbClr val="8B5CF6"/>
          </a:solidFill>
          <a:ln/>
        </p:spPr>
        <p:txBody>
          <a:bodyPr/>
          <a:lstStyle/>
          <a:p>
            <a:endParaRPr lang="ko-KR" altLang="en-US"/>
          </a:p>
        </p:txBody>
      </p:sp>
      <p:sp>
        <p:nvSpPr>
          <p:cNvPr id="22" name="Text 20"/>
          <p:cNvSpPr/>
          <p:nvPr/>
        </p:nvSpPr>
        <p:spPr>
          <a:xfrm>
            <a:off x="6309360" y="1170432"/>
            <a:ext cx="320040" cy="32004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marL="0" indent="0" algn="ctr">
              <a:buNone/>
            </a:pPr>
            <a:r>
              <a:rPr lang="en-US" sz="12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3</a:t>
            </a:r>
            <a:endParaRPr lang="en-US" sz="1200" dirty="0"/>
          </a:p>
        </p:txBody>
      </p:sp>
      <p:sp>
        <p:nvSpPr>
          <p:cNvPr id="23" name="Text 21"/>
          <p:cNvSpPr/>
          <p:nvPr/>
        </p:nvSpPr>
        <p:spPr>
          <a:xfrm>
            <a:off x="6675120" y="1143000"/>
            <a:ext cx="1828800" cy="27432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marL="0" indent="0">
              <a:buNone/>
            </a:pPr>
            <a:r>
              <a:rPr lang="en-US" sz="1100" b="1" dirty="0">
                <a:solidFill>
                  <a:srgbClr val="8B5CF6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품질 자동화</a:t>
            </a:r>
            <a:endParaRPr lang="en-US" sz="1100" dirty="0"/>
          </a:p>
        </p:txBody>
      </p:sp>
      <p:sp>
        <p:nvSpPr>
          <p:cNvPr id="24" name="Text 22"/>
          <p:cNvSpPr/>
          <p:nvPr/>
        </p:nvSpPr>
        <p:spPr>
          <a:xfrm>
            <a:off x="6675120" y="1417320"/>
            <a:ext cx="1828800" cy="22860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marL="0" indent="0">
              <a:buNone/>
            </a:pPr>
            <a:r>
              <a:rPr lang="en-US" sz="900" dirty="0">
                <a:solidFill>
                  <a:srgbClr val="64748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건기원 연계</a:t>
            </a:r>
            <a:endParaRPr lang="en-US" sz="900" dirty="0"/>
          </a:p>
        </p:txBody>
      </p:sp>
      <p:sp>
        <p:nvSpPr>
          <p:cNvPr id="25" name="Shape 23"/>
          <p:cNvSpPr/>
          <p:nvPr/>
        </p:nvSpPr>
        <p:spPr>
          <a:xfrm>
            <a:off x="2743200" y="1965960"/>
            <a:ext cx="9144" cy="274320"/>
          </a:xfrm>
          <a:prstGeom prst="rect">
            <a:avLst/>
          </a:prstGeom>
          <a:solidFill>
            <a:srgbClr val="CBD5E1"/>
          </a:solidFill>
          <a:ln/>
        </p:spPr>
        <p:txBody>
          <a:bodyPr/>
          <a:lstStyle/>
          <a:p>
            <a:endParaRPr lang="ko-KR" altLang="en-US"/>
          </a:p>
        </p:txBody>
      </p:sp>
      <p:sp>
        <p:nvSpPr>
          <p:cNvPr id="26" name="Shape 24"/>
          <p:cNvSpPr/>
          <p:nvPr/>
        </p:nvSpPr>
        <p:spPr>
          <a:xfrm>
            <a:off x="1828800" y="2286000"/>
            <a:ext cx="5303520" cy="548640"/>
          </a:xfrm>
          <a:prstGeom prst="roundRect">
            <a:avLst>
              <a:gd name="adj" fmla="val 13333"/>
            </a:avLst>
          </a:prstGeom>
          <a:solidFill>
            <a:srgbClr val="FFFBEB"/>
          </a:solidFill>
          <a:ln w="12700">
            <a:solidFill>
              <a:srgbClr val="F59E0B"/>
            </a:solidFill>
            <a:prstDash val="solid"/>
          </a:ln>
        </p:spPr>
        <p:txBody>
          <a:bodyPr/>
          <a:lstStyle/>
          <a:p>
            <a:endParaRPr lang="ko-KR" altLang="en-US"/>
          </a:p>
        </p:txBody>
      </p:sp>
      <p:sp>
        <p:nvSpPr>
          <p:cNvPr id="27" name="Shape 25"/>
          <p:cNvSpPr/>
          <p:nvPr/>
        </p:nvSpPr>
        <p:spPr>
          <a:xfrm>
            <a:off x="1965960" y="2377440"/>
            <a:ext cx="320040" cy="320040"/>
          </a:xfrm>
          <a:prstGeom prst="ellipse">
            <a:avLst/>
          </a:prstGeom>
          <a:solidFill>
            <a:srgbClr val="F59E0B"/>
          </a:solidFill>
          <a:ln/>
        </p:spPr>
        <p:txBody>
          <a:bodyPr/>
          <a:lstStyle/>
          <a:p>
            <a:endParaRPr lang="ko-KR" altLang="en-US"/>
          </a:p>
        </p:txBody>
      </p:sp>
      <p:sp>
        <p:nvSpPr>
          <p:cNvPr id="28" name="Text 26"/>
          <p:cNvSpPr/>
          <p:nvPr/>
        </p:nvSpPr>
        <p:spPr>
          <a:xfrm>
            <a:off x="1965960" y="2377440"/>
            <a:ext cx="320040" cy="32004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marL="0" indent="0" algn="ctr">
              <a:buNone/>
            </a:pPr>
            <a:r>
              <a:rPr lang="en-US" sz="12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4</a:t>
            </a:r>
            <a:endParaRPr lang="en-US" sz="1200" dirty="0"/>
          </a:p>
        </p:txBody>
      </p:sp>
      <p:sp>
        <p:nvSpPr>
          <p:cNvPr id="29" name="Text 27"/>
          <p:cNvSpPr/>
          <p:nvPr/>
        </p:nvSpPr>
        <p:spPr>
          <a:xfrm>
            <a:off x="2377440" y="2331720"/>
            <a:ext cx="2743200" cy="22860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marL="0" indent="0">
              <a:buNone/>
            </a:pPr>
            <a:r>
              <a:rPr lang="en-US" sz="1100" b="1" dirty="0">
                <a:solidFill>
                  <a:srgbClr val="F59E0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원가 자동 추적</a:t>
            </a:r>
            <a:endParaRPr lang="en-US" sz="1100" dirty="0"/>
          </a:p>
        </p:txBody>
      </p:sp>
      <p:sp>
        <p:nvSpPr>
          <p:cNvPr id="30" name="Text 28"/>
          <p:cNvSpPr/>
          <p:nvPr/>
        </p:nvSpPr>
        <p:spPr>
          <a:xfrm>
            <a:off x="2377440" y="2542032"/>
            <a:ext cx="2743200" cy="18288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marL="0" indent="0">
              <a:buNone/>
            </a:pPr>
            <a:r>
              <a:rPr lang="en-US" sz="900" dirty="0">
                <a:solidFill>
                  <a:srgbClr val="64748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시간-시점 기반 다층 원가 계산</a:t>
            </a:r>
            <a:endParaRPr lang="en-US" sz="900" dirty="0"/>
          </a:p>
        </p:txBody>
      </p:sp>
      <p:sp>
        <p:nvSpPr>
          <p:cNvPr id="31" name="Shape 29"/>
          <p:cNvSpPr/>
          <p:nvPr/>
        </p:nvSpPr>
        <p:spPr>
          <a:xfrm>
            <a:off x="4480560" y="2880360"/>
            <a:ext cx="9144" cy="228600"/>
          </a:xfrm>
          <a:prstGeom prst="rect">
            <a:avLst/>
          </a:prstGeom>
          <a:solidFill>
            <a:srgbClr val="CBD5E1"/>
          </a:solidFill>
          <a:ln/>
        </p:spPr>
        <p:txBody>
          <a:bodyPr/>
          <a:lstStyle/>
          <a:p>
            <a:endParaRPr lang="ko-KR" altLang="en-US"/>
          </a:p>
        </p:txBody>
      </p:sp>
      <p:sp>
        <p:nvSpPr>
          <p:cNvPr id="32" name="Shape 30"/>
          <p:cNvSpPr/>
          <p:nvPr/>
        </p:nvSpPr>
        <p:spPr>
          <a:xfrm>
            <a:off x="1097280" y="3154680"/>
            <a:ext cx="3200400" cy="640080"/>
          </a:xfrm>
          <a:prstGeom prst="roundRect">
            <a:avLst>
              <a:gd name="adj" fmla="val 11429"/>
            </a:avLst>
          </a:prstGeom>
          <a:solidFill>
            <a:srgbClr val="EFF6FF"/>
          </a:solidFill>
          <a:ln w="12700">
            <a:solidFill>
              <a:srgbClr val="1D4ED8"/>
            </a:solidFill>
            <a:prstDash val="solid"/>
          </a:ln>
        </p:spPr>
        <p:txBody>
          <a:bodyPr/>
          <a:lstStyle/>
          <a:p>
            <a:endParaRPr lang="ko-KR" altLang="en-US"/>
          </a:p>
        </p:txBody>
      </p:sp>
      <p:sp>
        <p:nvSpPr>
          <p:cNvPr id="33" name="Shape 31"/>
          <p:cNvSpPr/>
          <p:nvPr/>
        </p:nvSpPr>
        <p:spPr>
          <a:xfrm>
            <a:off x="1188720" y="3246120"/>
            <a:ext cx="320040" cy="320040"/>
          </a:xfrm>
          <a:prstGeom prst="ellipse">
            <a:avLst/>
          </a:prstGeom>
          <a:solidFill>
            <a:srgbClr val="1D4ED8"/>
          </a:solidFill>
          <a:ln/>
        </p:spPr>
        <p:txBody>
          <a:bodyPr/>
          <a:lstStyle/>
          <a:p>
            <a:endParaRPr lang="ko-KR" altLang="en-US"/>
          </a:p>
        </p:txBody>
      </p:sp>
      <p:sp>
        <p:nvSpPr>
          <p:cNvPr id="34" name="Text 32"/>
          <p:cNvSpPr/>
          <p:nvPr/>
        </p:nvSpPr>
        <p:spPr>
          <a:xfrm>
            <a:off x="1188720" y="3246120"/>
            <a:ext cx="320040" cy="32004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marL="0" indent="0" algn="ctr">
              <a:buNone/>
            </a:pPr>
            <a:r>
              <a:rPr lang="en-US" sz="12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5</a:t>
            </a:r>
            <a:endParaRPr lang="en-US" sz="1200" dirty="0"/>
          </a:p>
        </p:txBody>
      </p:sp>
      <p:sp>
        <p:nvSpPr>
          <p:cNvPr id="35" name="Text 33"/>
          <p:cNvSpPr/>
          <p:nvPr/>
        </p:nvSpPr>
        <p:spPr>
          <a:xfrm>
            <a:off x="1600200" y="3182112"/>
            <a:ext cx="2560320" cy="27432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marL="0" indent="0">
              <a:buNone/>
            </a:pPr>
            <a:r>
              <a:rPr lang="en-US" sz="1000" b="1" dirty="0">
                <a:solidFill>
                  <a:srgbClr val="1D4ED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멀티테넌트 격리</a:t>
            </a:r>
            <a:endParaRPr lang="en-US" sz="1000" dirty="0"/>
          </a:p>
        </p:txBody>
      </p:sp>
      <p:sp>
        <p:nvSpPr>
          <p:cNvPr id="36" name="Text 34"/>
          <p:cNvSpPr/>
          <p:nvPr/>
        </p:nvSpPr>
        <p:spPr>
          <a:xfrm>
            <a:off x="1600200" y="3410712"/>
            <a:ext cx="2560320" cy="18288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marL="0" indent="0">
              <a:buNone/>
            </a:pPr>
            <a:r>
              <a:rPr lang="en-US" sz="800" dirty="0">
                <a:solidFill>
                  <a:srgbClr val="64748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복수 제조업체 동시 운영</a:t>
            </a:r>
            <a:endParaRPr lang="en-US" sz="800" dirty="0"/>
          </a:p>
        </p:txBody>
      </p:sp>
      <p:sp>
        <p:nvSpPr>
          <p:cNvPr id="37" name="Shape 35"/>
          <p:cNvSpPr/>
          <p:nvPr/>
        </p:nvSpPr>
        <p:spPr>
          <a:xfrm>
            <a:off x="4754880" y="3154680"/>
            <a:ext cx="3200400" cy="640080"/>
          </a:xfrm>
          <a:prstGeom prst="roundRect">
            <a:avLst>
              <a:gd name="adj" fmla="val 11429"/>
            </a:avLst>
          </a:prstGeom>
          <a:solidFill>
            <a:srgbClr val="F1F5F9"/>
          </a:solidFill>
          <a:ln w="12700">
            <a:solidFill>
              <a:srgbClr val="475569"/>
            </a:solidFill>
            <a:prstDash val="solid"/>
          </a:ln>
        </p:spPr>
        <p:txBody>
          <a:bodyPr/>
          <a:lstStyle/>
          <a:p>
            <a:endParaRPr lang="ko-KR" altLang="en-US"/>
          </a:p>
        </p:txBody>
      </p:sp>
      <p:sp>
        <p:nvSpPr>
          <p:cNvPr id="38" name="Shape 36"/>
          <p:cNvSpPr/>
          <p:nvPr/>
        </p:nvSpPr>
        <p:spPr>
          <a:xfrm>
            <a:off x="4846320" y="3246120"/>
            <a:ext cx="320040" cy="320040"/>
          </a:xfrm>
          <a:prstGeom prst="ellipse">
            <a:avLst/>
          </a:prstGeom>
          <a:solidFill>
            <a:srgbClr val="475569"/>
          </a:solidFill>
          <a:ln/>
        </p:spPr>
        <p:txBody>
          <a:bodyPr/>
          <a:lstStyle/>
          <a:p>
            <a:endParaRPr lang="ko-KR" altLang="en-US"/>
          </a:p>
        </p:txBody>
      </p:sp>
      <p:sp>
        <p:nvSpPr>
          <p:cNvPr id="39" name="Text 37"/>
          <p:cNvSpPr/>
          <p:nvPr/>
        </p:nvSpPr>
        <p:spPr>
          <a:xfrm>
            <a:off x="4846320" y="3246120"/>
            <a:ext cx="320040" cy="32004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marL="0" indent="0" algn="ctr">
              <a:buNone/>
            </a:pPr>
            <a:r>
              <a:rPr lang="en-US" sz="12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6</a:t>
            </a:r>
            <a:endParaRPr lang="en-US" sz="1200" dirty="0"/>
          </a:p>
        </p:txBody>
      </p:sp>
      <p:sp>
        <p:nvSpPr>
          <p:cNvPr id="40" name="Text 38"/>
          <p:cNvSpPr/>
          <p:nvPr/>
        </p:nvSpPr>
        <p:spPr>
          <a:xfrm>
            <a:off x="5257800" y="3182112"/>
            <a:ext cx="2560320" cy="27432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marL="0" indent="0">
              <a:buNone/>
            </a:pPr>
            <a:r>
              <a:rPr lang="en-US" sz="1000" b="1" dirty="0">
                <a:solidFill>
                  <a:srgbClr val="47556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동적 필드 + 부트스트래핑</a:t>
            </a:r>
            <a:endParaRPr lang="en-US" sz="1000" dirty="0"/>
          </a:p>
        </p:txBody>
      </p:sp>
      <p:sp>
        <p:nvSpPr>
          <p:cNvPr id="41" name="Text 39"/>
          <p:cNvSpPr/>
          <p:nvPr/>
        </p:nvSpPr>
        <p:spPr>
          <a:xfrm>
            <a:off x="5257800" y="3410712"/>
            <a:ext cx="2560320" cy="18288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marL="0" indent="0">
              <a:buNone/>
            </a:pPr>
            <a:r>
              <a:rPr lang="en-US" sz="800" dirty="0">
                <a:solidFill>
                  <a:srgbClr val="64748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테넌트별 커스터마이징</a:t>
            </a:r>
            <a:endParaRPr lang="en-US" sz="800" dirty="0"/>
          </a:p>
        </p:txBody>
      </p:sp>
      <p:sp>
        <p:nvSpPr>
          <p:cNvPr id="42" name="Shape 40"/>
          <p:cNvSpPr/>
          <p:nvPr/>
        </p:nvSpPr>
        <p:spPr>
          <a:xfrm>
            <a:off x="457200" y="4023360"/>
            <a:ext cx="8229600" cy="502920"/>
          </a:xfrm>
          <a:prstGeom prst="roundRect">
            <a:avLst>
              <a:gd name="adj" fmla="val 10909"/>
            </a:avLst>
          </a:prstGeom>
          <a:solidFill>
            <a:srgbClr val="0F172A"/>
          </a:solidFill>
          <a:ln/>
        </p:spPr>
        <p:txBody>
          <a:bodyPr/>
          <a:lstStyle/>
          <a:p>
            <a:endParaRPr lang="ko-KR" altLang="en-US"/>
          </a:p>
        </p:txBody>
      </p:sp>
      <p:sp>
        <p:nvSpPr>
          <p:cNvPr id="43" name="Text 41"/>
          <p:cNvSpPr/>
          <p:nvPr/>
        </p:nvSpPr>
        <p:spPr>
          <a:xfrm>
            <a:off x="640080" y="4023360"/>
            <a:ext cx="7863840" cy="50292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marL="0" indent="0">
              <a:buNone/>
            </a:pPr>
            <a:r>
              <a:rPr lang="en-US" sz="9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핵심:  SAM은 범용 ERP가 아니라 블라인드/스크린 제조업의 프로세스를 알고리즘화한 것  →  선행기술 회피의 핵심</a:t>
            </a:r>
            <a:endParaRPr lang="en-US" sz="900" dirty="0"/>
          </a:p>
        </p:txBody>
      </p:sp>
    </p:spTree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5">
    <p:bg>
      <p:bgPr>
        <a:solidFill>
          <a:srgbClr val="FFFFFF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hape 0"/>
          <p:cNvSpPr/>
          <p:nvPr/>
        </p:nvSpPr>
        <p:spPr>
          <a:xfrm>
            <a:off x="457200" y="274320"/>
            <a:ext cx="54864" cy="365760"/>
          </a:xfrm>
          <a:prstGeom prst="rect">
            <a:avLst/>
          </a:prstGeom>
          <a:solidFill>
            <a:srgbClr val="3B82F6"/>
          </a:solidFill>
          <a:ln/>
        </p:spPr>
        <p:txBody>
          <a:bodyPr/>
          <a:lstStyle/>
          <a:p>
            <a:endParaRPr lang="ko-KR" altLang="en-US"/>
          </a:p>
        </p:txBody>
      </p:sp>
      <p:sp>
        <p:nvSpPr>
          <p:cNvPr id="3" name="Text 1"/>
          <p:cNvSpPr/>
          <p:nvPr/>
        </p:nvSpPr>
        <p:spPr>
          <a:xfrm>
            <a:off x="640080" y="228600"/>
            <a:ext cx="6400800" cy="45720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marL="0" indent="0">
              <a:buNone/>
            </a:pPr>
            <a:r>
              <a:rPr lang="en-US" sz="2000" b="1" dirty="0">
                <a:solidFill>
                  <a:srgbClr val="0F172A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경쟁사 대비 차별성</a:t>
            </a:r>
            <a:endParaRPr lang="en-US" sz="2000" dirty="0"/>
          </a:p>
        </p:txBody>
      </p:sp>
      <p:sp>
        <p:nvSpPr>
          <p:cNvPr id="4" name="Shape 2"/>
          <p:cNvSpPr/>
          <p:nvPr/>
        </p:nvSpPr>
        <p:spPr>
          <a:xfrm>
            <a:off x="0" y="4800600"/>
            <a:ext cx="9144000" cy="342900"/>
          </a:xfrm>
          <a:prstGeom prst="rect">
            <a:avLst/>
          </a:prstGeom>
          <a:solidFill>
            <a:srgbClr val="F1F5F9"/>
          </a:solidFill>
          <a:ln/>
        </p:spPr>
        <p:txBody>
          <a:bodyPr/>
          <a:lstStyle/>
          <a:p>
            <a:endParaRPr lang="ko-KR" altLang="en-US"/>
          </a:p>
        </p:txBody>
      </p:sp>
      <p:sp>
        <p:nvSpPr>
          <p:cNvPr id="5" name="Text 3"/>
          <p:cNvSpPr/>
          <p:nvPr/>
        </p:nvSpPr>
        <p:spPr>
          <a:xfrm>
            <a:off x="457200" y="4800600"/>
            <a:ext cx="5486400" cy="34290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marL="0" indent="0">
              <a:buNone/>
            </a:pPr>
            <a:r>
              <a:rPr lang="en-US" sz="700" dirty="0">
                <a:solidFill>
                  <a:srgbClr val="94A3B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SAM 방법특허 브리핑  |  (주)코드브릿지엑스</a:t>
            </a:r>
            <a:endParaRPr lang="en-US" sz="700" dirty="0"/>
          </a:p>
        </p:txBody>
      </p:sp>
      <p:sp>
        <p:nvSpPr>
          <p:cNvPr id="6" name="Text 4"/>
          <p:cNvSpPr/>
          <p:nvPr/>
        </p:nvSpPr>
        <p:spPr>
          <a:xfrm>
            <a:off x="7315200" y="4800600"/>
            <a:ext cx="1371600" cy="34290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marL="0" indent="0" algn="r">
              <a:buNone/>
            </a:pPr>
            <a:r>
              <a:rPr lang="en-US" sz="700" dirty="0">
                <a:solidFill>
                  <a:srgbClr val="94A3B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5 / 14</a:t>
            </a:r>
            <a:endParaRPr lang="en-US" sz="700" dirty="0"/>
          </a:p>
        </p:txBody>
      </p:sp>
      <p:sp>
        <p:nvSpPr>
          <p:cNvPr id="7" name="Shape 5"/>
          <p:cNvSpPr/>
          <p:nvPr/>
        </p:nvSpPr>
        <p:spPr>
          <a:xfrm>
            <a:off x="457200" y="1097280"/>
            <a:ext cx="2926080" cy="438912"/>
          </a:xfrm>
          <a:prstGeom prst="rect">
            <a:avLst/>
          </a:prstGeom>
          <a:solidFill>
            <a:srgbClr val="0F172A"/>
          </a:solidFill>
          <a:ln/>
        </p:spPr>
        <p:txBody>
          <a:bodyPr/>
          <a:lstStyle/>
          <a:p>
            <a:endParaRPr lang="ko-KR" altLang="en-US"/>
          </a:p>
        </p:txBody>
      </p:sp>
      <p:sp>
        <p:nvSpPr>
          <p:cNvPr id="8" name="Text 6"/>
          <p:cNvSpPr/>
          <p:nvPr/>
        </p:nvSpPr>
        <p:spPr>
          <a:xfrm>
            <a:off x="457200" y="1097280"/>
            <a:ext cx="2926080" cy="438912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marL="0" indent="0" algn="ctr">
              <a:buNone/>
            </a:pPr>
            <a:r>
              <a:rPr lang="en-US" sz="10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기능</a:t>
            </a:r>
            <a:endParaRPr lang="en-US" sz="1000" dirty="0"/>
          </a:p>
        </p:txBody>
      </p:sp>
      <p:sp>
        <p:nvSpPr>
          <p:cNvPr id="9" name="Shape 7"/>
          <p:cNvSpPr/>
          <p:nvPr/>
        </p:nvSpPr>
        <p:spPr>
          <a:xfrm>
            <a:off x="3383280" y="1097280"/>
            <a:ext cx="1371600" cy="438912"/>
          </a:xfrm>
          <a:prstGeom prst="rect">
            <a:avLst/>
          </a:prstGeom>
          <a:solidFill>
            <a:srgbClr val="0F172A"/>
          </a:solidFill>
          <a:ln/>
        </p:spPr>
        <p:txBody>
          <a:bodyPr/>
          <a:lstStyle/>
          <a:p>
            <a:endParaRPr lang="ko-KR" altLang="en-US"/>
          </a:p>
        </p:txBody>
      </p:sp>
      <p:sp>
        <p:nvSpPr>
          <p:cNvPr id="10" name="Text 8"/>
          <p:cNvSpPr/>
          <p:nvPr/>
        </p:nvSpPr>
        <p:spPr>
          <a:xfrm>
            <a:off x="3383280" y="1097280"/>
            <a:ext cx="1371600" cy="438912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marL="0" indent="0" algn="ctr">
              <a:buNone/>
            </a:pPr>
            <a:r>
              <a:rPr lang="en-US" sz="10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SAP/Oracle</a:t>
            </a:r>
            <a:endParaRPr lang="en-US" sz="1000" dirty="0"/>
          </a:p>
        </p:txBody>
      </p:sp>
      <p:sp>
        <p:nvSpPr>
          <p:cNvPr id="11" name="Shape 9"/>
          <p:cNvSpPr/>
          <p:nvPr/>
        </p:nvSpPr>
        <p:spPr>
          <a:xfrm>
            <a:off x="4754880" y="1097280"/>
            <a:ext cx="1371600" cy="438912"/>
          </a:xfrm>
          <a:prstGeom prst="rect">
            <a:avLst/>
          </a:prstGeom>
          <a:solidFill>
            <a:srgbClr val="0F172A"/>
          </a:solidFill>
          <a:ln/>
        </p:spPr>
        <p:txBody>
          <a:bodyPr/>
          <a:lstStyle/>
          <a:p>
            <a:endParaRPr lang="ko-KR" altLang="en-US"/>
          </a:p>
        </p:txBody>
      </p:sp>
      <p:sp>
        <p:nvSpPr>
          <p:cNvPr id="12" name="Text 10"/>
          <p:cNvSpPr/>
          <p:nvPr/>
        </p:nvSpPr>
        <p:spPr>
          <a:xfrm>
            <a:off x="4754880" y="1097280"/>
            <a:ext cx="1371600" cy="438912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marL="0" indent="0" algn="ctr">
              <a:buNone/>
            </a:pPr>
            <a:r>
              <a:rPr lang="en-US" sz="10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국산 ERP</a:t>
            </a:r>
            <a:endParaRPr lang="en-US" sz="1000" dirty="0"/>
          </a:p>
        </p:txBody>
      </p:sp>
      <p:sp>
        <p:nvSpPr>
          <p:cNvPr id="13" name="Shape 11"/>
          <p:cNvSpPr/>
          <p:nvPr/>
        </p:nvSpPr>
        <p:spPr>
          <a:xfrm>
            <a:off x="6126480" y="1097280"/>
            <a:ext cx="2560320" cy="438912"/>
          </a:xfrm>
          <a:prstGeom prst="rect">
            <a:avLst/>
          </a:prstGeom>
          <a:solidFill>
            <a:srgbClr val="3B82F6"/>
          </a:solidFill>
          <a:ln/>
        </p:spPr>
        <p:txBody>
          <a:bodyPr/>
          <a:lstStyle/>
          <a:p>
            <a:endParaRPr lang="ko-KR" altLang="en-US"/>
          </a:p>
        </p:txBody>
      </p:sp>
      <p:sp>
        <p:nvSpPr>
          <p:cNvPr id="14" name="Text 12"/>
          <p:cNvSpPr/>
          <p:nvPr/>
        </p:nvSpPr>
        <p:spPr>
          <a:xfrm>
            <a:off x="6126480" y="1097280"/>
            <a:ext cx="2560320" cy="438912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marL="0" indent="0" algn="ctr">
              <a:buNone/>
            </a:pPr>
            <a:r>
              <a:rPr lang="en-US" sz="10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SAM</a:t>
            </a:r>
            <a:endParaRPr lang="en-US" sz="1000" dirty="0"/>
          </a:p>
        </p:txBody>
      </p:sp>
      <p:sp>
        <p:nvSpPr>
          <p:cNvPr id="15" name="Shape 13"/>
          <p:cNvSpPr/>
          <p:nvPr/>
        </p:nvSpPr>
        <p:spPr>
          <a:xfrm>
            <a:off x="457200" y="1536192"/>
            <a:ext cx="2926080" cy="438912"/>
          </a:xfrm>
          <a:prstGeom prst="rect">
            <a:avLst/>
          </a:prstGeom>
          <a:solidFill>
            <a:srgbClr val="F8FAFC"/>
          </a:solidFill>
          <a:ln w="3810">
            <a:solidFill>
              <a:srgbClr val="E2E8F0"/>
            </a:solidFill>
            <a:prstDash val="solid"/>
          </a:ln>
        </p:spPr>
        <p:txBody>
          <a:bodyPr/>
          <a:lstStyle/>
          <a:p>
            <a:endParaRPr lang="ko-KR" altLang="en-US"/>
          </a:p>
        </p:txBody>
      </p:sp>
      <p:sp>
        <p:nvSpPr>
          <p:cNvPr id="16" name="Text 14"/>
          <p:cNvSpPr/>
          <p:nvPr/>
        </p:nvSpPr>
        <p:spPr>
          <a:xfrm>
            <a:off x="457200" y="1536192"/>
            <a:ext cx="2926080" cy="438912"/>
          </a:xfrm>
          <a:prstGeom prst="rect">
            <a:avLst/>
          </a:prstGeom>
          <a:noFill/>
          <a:ln/>
        </p:spPr>
        <p:txBody>
          <a:bodyPr wrap="square" lIns="0" tIns="101600" rIns="0" bIns="0" rtlCol="0" anchor="ctr"/>
          <a:lstStyle/>
          <a:p>
            <a:pPr marL="0" indent="0" algn="l">
              <a:buNone/>
            </a:pPr>
            <a:r>
              <a:rPr lang="en-US" sz="900" dirty="0">
                <a:solidFill>
                  <a:srgbClr val="334155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블라인드 특화 BOM</a:t>
            </a:r>
            <a:endParaRPr lang="en-US" sz="900" dirty="0"/>
          </a:p>
        </p:txBody>
      </p:sp>
      <p:sp>
        <p:nvSpPr>
          <p:cNvPr id="17" name="Shape 15"/>
          <p:cNvSpPr/>
          <p:nvPr/>
        </p:nvSpPr>
        <p:spPr>
          <a:xfrm>
            <a:off x="3383280" y="1536192"/>
            <a:ext cx="1371600" cy="438912"/>
          </a:xfrm>
          <a:prstGeom prst="rect">
            <a:avLst/>
          </a:prstGeom>
          <a:solidFill>
            <a:srgbClr val="F8FAFC"/>
          </a:solidFill>
          <a:ln w="3810">
            <a:solidFill>
              <a:srgbClr val="E2E8F0"/>
            </a:solidFill>
            <a:prstDash val="solid"/>
          </a:ln>
        </p:spPr>
        <p:txBody>
          <a:bodyPr/>
          <a:lstStyle/>
          <a:p>
            <a:endParaRPr lang="ko-KR" altLang="en-US"/>
          </a:p>
        </p:txBody>
      </p:sp>
      <p:sp>
        <p:nvSpPr>
          <p:cNvPr id="18" name="Text 16"/>
          <p:cNvSpPr/>
          <p:nvPr/>
        </p:nvSpPr>
        <p:spPr>
          <a:xfrm>
            <a:off x="3383280" y="1536192"/>
            <a:ext cx="1371600" cy="438912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 algn="ctr">
              <a:buNone/>
            </a:pPr>
            <a:r>
              <a:rPr lang="en-US" sz="900" dirty="0">
                <a:solidFill>
                  <a:srgbClr val="EF4444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✖</a:t>
            </a:r>
            <a:endParaRPr lang="en-US" sz="900" dirty="0"/>
          </a:p>
        </p:txBody>
      </p:sp>
      <p:sp>
        <p:nvSpPr>
          <p:cNvPr id="19" name="Shape 17"/>
          <p:cNvSpPr/>
          <p:nvPr/>
        </p:nvSpPr>
        <p:spPr>
          <a:xfrm>
            <a:off x="4754880" y="1536192"/>
            <a:ext cx="1371600" cy="438912"/>
          </a:xfrm>
          <a:prstGeom prst="rect">
            <a:avLst/>
          </a:prstGeom>
          <a:solidFill>
            <a:srgbClr val="F8FAFC"/>
          </a:solidFill>
          <a:ln w="3810">
            <a:solidFill>
              <a:srgbClr val="E2E8F0"/>
            </a:solidFill>
            <a:prstDash val="solid"/>
          </a:ln>
        </p:spPr>
        <p:txBody>
          <a:bodyPr/>
          <a:lstStyle/>
          <a:p>
            <a:endParaRPr lang="ko-KR" altLang="en-US"/>
          </a:p>
        </p:txBody>
      </p:sp>
      <p:sp>
        <p:nvSpPr>
          <p:cNvPr id="20" name="Text 18"/>
          <p:cNvSpPr/>
          <p:nvPr/>
        </p:nvSpPr>
        <p:spPr>
          <a:xfrm>
            <a:off x="4754880" y="1536192"/>
            <a:ext cx="1371600" cy="438912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 algn="ctr">
              <a:buNone/>
            </a:pPr>
            <a:r>
              <a:rPr lang="en-US" sz="900" dirty="0">
                <a:solidFill>
                  <a:srgbClr val="EF4444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✖</a:t>
            </a:r>
            <a:endParaRPr lang="en-US" sz="900" dirty="0"/>
          </a:p>
        </p:txBody>
      </p:sp>
      <p:sp>
        <p:nvSpPr>
          <p:cNvPr id="21" name="Shape 19"/>
          <p:cNvSpPr/>
          <p:nvPr/>
        </p:nvSpPr>
        <p:spPr>
          <a:xfrm>
            <a:off x="6126480" y="1536192"/>
            <a:ext cx="2560320" cy="438912"/>
          </a:xfrm>
          <a:prstGeom prst="rect">
            <a:avLst/>
          </a:prstGeom>
          <a:solidFill>
            <a:srgbClr val="EFF6FF"/>
          </a:solidFill>
          <a:ln w="3810">
            <a:solidFill>
              <a:srgbClr val="E2E8F0"/>
            </a:solidFill>
            <a:prstDash val="solid"/>
          </a:ln>
        </p:spPr>
        <p:txBody>
          <a:bodyPr/>
          <a:lstStyle/>
          <a:p>
            <a:endParaRPr lang="ko-KR" altLang="en-US"/>
          </a:p>
        </p:txBody>
      </p:sp>
      <p:sp>
        <p:nvSpPr>
          <p:cNvPr id="22" name="Text 20"/>
          <p:cNvSpPr/>
          <p:nvPr/>
        </p:nvSpPr>
        <p:spPr>
          <a:xfrm>
            <a:off x="6126480" y="1536192"/>
            <a:ext cx="2560320" cy="438912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 algn="ctr">
              <a:buNone/>
            </a:pPr>
            <a:r>
              <a:rPr lang="en-US" sz="900" b="1" dirty="0">
                <a:solidFill>
                  <a:srgbClr val="3B82F6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✔ 업계 유일</a:t>
            </a:r>
            <a:endParaRPr lang="en-US" sz="900" dirty="0"/>
          </a:p>
        </p:txBody>
      </p:sp>
      <p:sp>
        <p:nvSpPr>
          <p:cNvPr id="23" name="Shape 21"/>
          <p:cNvSpPr/>
          <p:nvPr/>
        </p:nvSpPr>
        <p:spPr>
          <a:xfrm>
            <a:off x="457200" y="1975104"/>
            <a:ext cx="2926080" cy="438912"/>
          </a:xfrm>
          <a:prstGeom prst="rect">
            <a:avLst/>
          </a:prstGeom>
          <a:solidFill>
            <a:srgbClr val="FFFFFF"/>
          </a:solidFill>
          <a:ln w="3810">
            <a:solidFill>
              <a:srgbClr val="E2E8F0"/>
            </a:solidFill>
            <a:prstDash val="solid"/>
          </a:ln>
        </p:spPr>
        <p:txBody>
          <a:bodyPr/>
          <a:lstStyle/>
          <a:p>
            <a:endParaRPr lang="ko-KR" altLang="en-US"/>
          </a:p>
        </p:txBody>
      </p:sp>
      <p:sp>
        <p:nvSpPr>
          <p:cNvPr id="24" name="Text 22"/>
          <p:cNvSpPr/>
          <p:nvPr/>
        </p:nvSpPr>
        <p:spPr>
          <a:xfrm>
            <a:off x="457200" y="1975104"/>
            <a:ext cx="2926080" cy="438912"/>
          </a:xfrm>
          <a:prstGeom prst="rect">
            <a:avLst/>
          </a:prstGeom>
          <a:noFill/>
          <a:ln/>
        </p:spPr>
        <p:txBody>
          <a:bodyPr wrap="square" lIns="0" tIns="101600" rIns="0" bIns="0" rtlCol="0" anchor="ctr"/>
          <a:lstStyle/>
          <a:p>
            <a:pPr marL="0" indent="0" algn="l">
              <a:buNone/>
            </a:pPr>
            <a:r>
              <a:rPr lang="en-US" sz="900" dirty="0">
                <a:solidFill>
                  <a:srgbClr val="334155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수식 기반 자동 견적</a:t>
            </a:r>
            <a:endParaRPr lang="en-US" sz="900" dirty="0"/>
          </a:p>
        </p:txBody>
      </p:sp>
      <p:sp>
        <p:nvSpPr>
          <p:cNvPr id="25" name="Shape 23"/>
          <p:cNvSpPr/>
          <p:nvPr/>
        </p:nvSpPr>
        <p:spPr>
          <a:xfrm>
            <a:off x="3383280" y="1975104"/>
            <a:ext cx="1371600" cy="438912"/>
          </a:xfrm>
          <a:prstGeom prst="rect">
            <a:avLst/>
          </a:prstGeom>
          <a:solidFill>
            <a:srgbClr val="FFFFFF"/>
          </a:solidFill>
          <a:ln w="3810">
            <a:solidFill>
              <a:srgbClr val="E2E8F0"/>
            </a:solidFill>
            <a:prstDash val="solid"/>
          </a:ln>
        </p:spPr>
        <p:txBody>
          <a:bodyPr/>
          <a:lstStyle/>
          <a:p>
            <a:endParaRPr lang="ko-KR" altLang="en-US"/>
          </a:p>
        </p:txBody>
      </p:sp>
      <p:sp>
        <p:nvSpPr>
          <p:cNvPr id="26" name="Text 24"/>
          <p:cNvSpPr/>
          <p:nvPr/>
        </p:nvSpPr>
        <p:spPr>
          <a:xfrm>
            <a:off x="3383280" y="1975104"/>
            <a:ext cx="1371600" cy="438912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 algn="ctr">
              <a:buNone/>
            </a:pPr>
            <a:r>
              <a:rPr lang="en-US" sz="900" dirty="0">
                <a:solidFill>
                  <a:srgbClr val="334155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범용</a:t>
            </a:r>
            <a:endParaRPr lang="en-US" sz="900" dirty="0"/>
          </a:p>
        </p:txBody>
      </p:sp>
      <p:sp>
        <p:nvSpPr>
          <p:cNvPr id="27" name="Shape 25"/>
          <p:cNvSpPr/>
          <p:nvPr/>
        </p:nvSpPr>
        <p:spPr>
          <a:xfrm>
            <a:off x="4754880" y="1975104"/>
            <a:ext cx="1371600" cy="438912"/>
          </a:xfrm>
          <a:prstGeom prst="rect">
            <a:avLst/>
          </a:prstGeom>
          <a:solidFill>
            <a:srgbClr val="FFFFFF"/>
          </a:solidFill>
          <a:ln w="3810">
            <a:solidFill>
              <a:srgbClr val="E2E8F0"/>
            </a:solidFill>
            <a:prstDash val="solid"/>
          </a:ln>
        </p:spPr>
        <p:txBody>
          <a:bodyPr/>
          <a:lstStyle/>
          <a:p>
            <a:endParaRPr lang="ko-KR" altLang="en-US"/>
          </a:p>
        </p:txBody>
      </p:sp>
      <p:sp>
        <p:nvSpPr>
          <p:cNvPr id="28" name="Text 26"/>
          <p:cNvSpPr/>
          <p:nvPr/>
        </p:nvSpPr>
        <p:spPr>
          <a:xfrm>
            <a:off x="4754880" y="1975104"/>
            <a:ext cx="1371600" cy="438912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 algn="ctr">
              <a:buNone/>
            </a:pPr>
            <a:r>
              <a:rPr lang="en-US" sz="900" dirty="0">
                <a:solidFill>
                  <a:srgbClr val="EF4444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✖</a:t>
            </a:r>
            <a:endParaRPr lang="en-US" sz="900" dirty="0"/>
          </a:p>
        </p:txBody>
      </p:sp>
      <p:sp>
        <p:nvSpPr>
          <p:cNvPr id="29" name="Shape 27"/>
          <p:cNvSpPr/>
          <p:nvPr/>
        </p:nvSpPr>
        <p:spPr>
          <a:xfrm>
            <a:off x="6126480" y="1975104"/>
            <a:ext cx="2560320" cy="438912"/>
          </a:xfrm>
          <a:prstGeom prst="rect">
            <a:avLst/>
          </a:prstGeom>
          <a:solidFill>
            <a:srgbClr val="EFF6FF"/>
          </a:solidFill>
          <a:ln w="3810">
            <a:solidFill>
              <a:srgbClr val="E2E8F0"/>
            </a:solidFill>
            <a:prstDash val="solid"/>
          </a:ln>
        </p:spPr>
        <p:txBody>
          <a:bodyPr/>
          <a:lstStyle/>
          <a:p>
            <a:endParaRPr lang="ko-KR" altLang="en-US"/>
          </a:p>
        </p:txBody>
      </p:sp>
      <p:sp>
        <p:nvSpPr>
          <p:cNvPr id="30" name="Text 28"/>
          <p:cNvSpPr/>
          <p:nvPr/>
        </p:nvSpPr>
        <p:spPr>
          <a:xfrm>
            <a:off x="6126480" y="1975104"/>
            <a:ext cx="2560320" cy="438912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 algn="ctr">
              <a:buNone/>
            </a:pPr>
            <a:r>
              <a:rPr lang="en-US" sz="900" b="1" dirty="0">
                <a:solidFill>
                  <a:srgbClr val="3B82F6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✔ 10단계 파이프라인</a:t>
            </a:r>
            <a:endParaRPr lang="en-US" sz="900" dirty="0"/>
          </a:p>
        </p:txBody>
      </p:sp>
      <p:sp>
        <p:nvSpPr>
          <p:cNvPr id="31" name="Shape 29"/>
          <p:cNvSpPr/>
          <p:nvPr/>
        </p:nvSpPr>
        <p:spPr>
          <a:xfrm>
            <a:off x="457200" y="2414016"/>
            <a:ext cx="2926080" cy="438912"/>
          </a:xfrm>
          <a:prstGeom prst="rect">
            <a:avLst/>
          </a:prstGeom>
          <a:solidFill>
            <a:srgbClr val="F8FAFC"/>
          </a:solidFill>
          <a:ln w="3810">
            <a:solidFill>
              <a:srgbClr val="E2E8F0"/>
            </a:solidFill>
            <a:prstDash val="solid"/>
          </a:ln>
        </p:spPr>
        <p:txBody>
          <a:bodyPr/>
          <a:lstStyle/>
          <a:p>
            <a:endParaRPr lang="ko-KR" altLang="en-US"/>
          </a:p>
        </p:txBody>
      </p:sp>
      <p:sp>
        <p:nvSpPr>
          <p:cNvPr id="32" name="Text 30"/>
          <p:cNvSpPr/>
          <p:nvPr/>
        </p:nvSpPr>
        <p:spPr>
          <a:xfrm>
            <a:off x="457200" y="2414016"/>
            <a:ext cx="2926080" cy="438912"/>
          </a:xfrm>
          <a:prstGeom prst="rect">
            <a:avLst/>
          </a:prstGeom>
          <a:noFill/>
          <a:ln/>
        </p:spPr>
        <p:txBody>
          <a:bodyPr wrap="square" lIns="0" tIns="101600" rIns="0" bIns="0" rtlCol="0" anchor="ctr"/>
          <a:lstStyle/>
          <a:p>
            <a:pPr marL="0" indent="0" algn="l">
              <a:buNone/>
            </a:pPr>
            <a:r>
              <a:rPr lang="en-US" sz="900" dirty="0">
                <a:solidFill>
                  <a:srgbClr val="334155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절곡 공정 자동 최적화</a:t>
            </a:r>
            <a:endParaRPr lang="en-US" sz="900" dirty="0"/>
          </a:p>
        </p:txBody>
      </p:sp>
      <p:sp>
        <p:nvSpPr>
          <p:cNvPr id="33" name="Shape 31"/>
          <p:cNvSpPr/>
          <p:nvPr/>
        </p:nvSpPr>
        <p:spPr>
          <a:xfrm>
            <a:off x="3383280" y="2414016"/>
            <a:ext cx="1371600" cy="438912"/>
          </a:xfrm>
          <a:prstGeom prst="rect">
            <a:avLst/>
          </a:prstGeom>
          <a:solidFill>
            <a:srgbClr val="F8FAFC"/>
          </a:solidFill>
          <a:ln w="3810">
            <a:solidFill>
              <a:srgbClr val="E2E8F0"/>
            </a:solidFill>
            <a:prstDash val="solid"/>
          </a:ln>
        </p:spPr>
        <p:txBody>
          <a:bodyPr/>
          <a:lstStyle/>
          <a:p>
            <a:endParaRPr lang="ko-KR" altLang="en-US"/>
          </a:p>
        </p:txBody>
      </p:sp>
      <p:sp>
        <p:nvSpPr>
          <p:cNvPr id="34" name="Text 32"/>
          <p:cNvSpPr/>
          <p:nvPr/>
        </p:nvSpPr>
        <p:spPr>
          <a:xfrm>
            <a:off x="3383280" y="2414016"/>
            <a:ext cx="1371600" cy="438912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 algn="ctr">
              <a:buNone/>
            </a:pPr>
            <a:r>
              <a:rPr lang="en-US" sz="900" dirty="0">
                <a:solidFill>
                  <a:srgbClr val="EF4444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✖</a:t>
            </a:r>
            <a:endParaRPr lang="en-US" sz="900" dirty="0"/>
          </a:p>
        </p:txBody>
      </p:sp>
      <p:sp>
        <p:nvSpPr>
          <p:cNvPr id="35" name="Shape 33"/>
          <p:cNvSpPr/>
          <p:nvPr/>
        </p:nvSpPr>
        <p:spPr>
          <a:xfrm>
            <a:off x="4754880" y="2414016"/>
            <a:ext cx="1371600" cy="438912"/>
          </a:xfrm>
          <a:prstGeom prst="rect">
            <a:avLst/>
          </a:prstGeom>
          <a:solidFill>
            <a:srgbClr val="F8FAFC"/>
          </a:solidFill>
          <a:ln w="3810">
            <a:solidFill>
              <a:srgbClr val="E2E8F0"/>
            </a:solidFill>
            <a:prstDash val="solid"/>
          </a:ln>
        </p:spPr>
        <p:txBody>
          <a:bodyPr/>
          <a:lstStyle/>
          <a:p>
            <a:endParaRPr lang="ko-KR" altLang="en-US"/>
          </a:p>
        </p:txBody>
      </p:sp>
      <p:sp>
        <p:nvSpPr>
          <p:cNvPr id="36" name="Text 34"/>
          <p:cNvSpPr/>
          <p:nvPr/>
        </p:nvSpPr>
        <p:spPr>
          <a:xfrm>
            <a:off x="4754880" y="2414016"/>
            <a:ext cx="1371600" cy="438912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 algn="ctr">
              <a:buNone/>
            </a:pPr>
            <a:r>
              <a:rPr lang="en-US" sz="900" dirty="0">
                <a:solidFill>
                  <a:srgbClr val="EF4444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✖</a:t>
            </a:r>
            <a:endParaRPr lang="en-US" sz="900" dirty="0"/>
          </a:p>
        </p:txBody>
      </p:sp>
      <p:sp>
        <p:nvSpPr>
          <p:cNvPr id="37" name="Shape 35"/>
          <p:cNvSpPr/>
          <p:nvPr/>
        </p:nvSpPr>
        <p:spPr>
          <a:xfrm>
            <a:off x="6126480" y="2414016"/>
            <a:ext cx="2560320" cy="438912"/>
          </a:xfrm>
          <a:prstGeom prst="rect">
            <a:avLst/>
          </a:prstGeom>
          <a:solidFill>
            <a:srgbClr val="EFF6FF"/>
          </a:solidFill>
          <a:ln w="3810">
            <a:solidFill>
              <a:srgbClr val="E2E8F0"/>
            </a:solidFill>
            <a:prstDash val="solid"/>
          </a:ln>
        </p:spPr>
        <p:txBody>
          <a:bodyPr/>
          <a:lstStyle/>
          <a:p>
            <a:endParaRPr lang="ko-KR" altLang="en-US"/>
          </a:p>
        </p:txBody>
      </p:sp>
      <p:sp>
        <p:nvSpPr>
          <p:cNvPr id="38" name="Text 36"/>
          <p:cNvSpPr/>
          <p:nvPr/>
        </p:nvSpPr>
        <p:spPr>
          <a:xfrm>
            <a:off x="6126480" y="2414016"/>
            <a:ext cx="2560320" cy="438912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 algn="ctr">
              <a:buNone/>
            </a:pPr>
            <a:r>
              <a:rPr lang="en-US" sz="900" b="1" dirty="0">
                <a:solidFill>
                  <a:srgbClr val="3B82F6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✔ 1,171줄 알고리즘</a:t>
            </a:r>
            <a:endParaRPr lang="en-US" sz="900" dirty="0"/>
          </a:p>
        </p:txBody>
      </p:sp>
      <p:sp>
        <p:nvSpPr>
          <p:cNvPr id="39" name="Shape 37"/>
          <p:cNvSpPr/>
          <p:nvPr/>
        </p:nvSpPr>
        <p:spPr>
          <a:xfrm>
            <a:off x="457200" y="2852928"/>
            <a:ext cx="2926080" cy="438912"/>
          </a:xfrm>
          <a:prstGeom prst="rect">
            <a:avLst/>
          </a:prstGeom>
          <a:solidFill>
            <a:srgbClr val="FFFFFF"/>
          </a:solidFill>
          <a:ln w="3810">
            <a:solidFill>
              <a:srgbClr val="E2E8F0"/>
            </a:solidFill>
            <a:prstDash val="solid"/>
          </a:ln>
        </p:spPr>
        <p:txBody>
          <a:bodyPr/>
          <a:lstStyle/>
          <a:p>
            <a:endParaRPr lang="ko-KR" altLang="en-US"/>
          </a:p>
        </p:txBody>
      </p:sp>
      <p:sp>
        <p:nvSpPr>
          <p:cNvPr id="40" name="Text 38"/>
          <p:cNvSpPr/>
          <p:nvPr/>
        </p:nvSpPr>
        <p:spPr>
          <a:xfrm>
            <a:off x="457200" y="2852928"/>
            <a:ext cx="2926080" cy="438912"/>
          </a:xfrm>
          <a:prstGeom prst="rect">
            <a:avLst/>
          </a:prstGeom>
          <a:noFill/>
          <a:ln/>
        </p:spPr>
        <p:txBody>
          <a:bodyPr wrap="square" lIns="0" tIns="101600" rIns="0" bIns="0" rtlCol="0" anchor="ctr"/>
          <a:lstStyle/>
          <a:p>
            <a:pPr marL="0" indent="0" algn="l">
              <a:buNone/>
            </a:pPr>
            <a:r>
              <a:rPr lang="en-US" sz="900" dirty="0">
                <a:solidFill>
                  <a:srgbClr val="334155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건기원 실적신고 자동</a:t>
            </a:r>
            <a:endParaRPr lang="en-US" sz="900" dirty="0"/>
          </a:p>
        </p:txBody>
      </p:sp>
      <p:sp>
        <p:nvSpPr>
          <p:cNvPr id="41" name="Shape 39"/>
          <p:cNvSpPr/>
          <p:nvPr/>
        </p:nvSpPr>
        <p:spPr>
          <a:xfrm>
            <a:off x="3383280" y="2852928"/>
            <a:ext cx="1371600" cy="438912"/>
          </a:xfrm>
          <a:prstGeom prst="rect">
            <a:avLst/>
          </a:prstGeom>
          <a:solidFill>
            <a:srgbClr val="FFFFFF"/>
          </a:solidFill>
          <a:ln w="3810">
            <a:solidFill>
              <a:srgbClr val="E2E8F0"/>
            </a:solidFill>
            <a:prstDash val="solid"/>
          </a:ln>
        </p:spPr>
        <p:txBody>
          <a:bodyPr/>
          <a:lstStyle/>
          <a:p>
            <a:endParaRPr lang="ko-KR" altLang="en-US"/>
          </a:p>
        </p:txBody>
      </p:sp>
      <p:sp>
        <p:nvSpPr>
          <p:cNvPr id="42" name="Text 40"/>
          <p:cNvSpPr/>
          <p:nvPr/>
        </p:nvSpPr>
        <p:spPr>
          <a:xfrm>
            <a:off x="3383280" y="2852928"/>
            <a:ext cx="1371600" cy="438912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 algn="ctr">
              <a:buNone/>
            </a:pPr>
            <a:r>
              <a:rPr lang="en-US" sz="900" dirty="0">
                <a:solidFill>
                  <a:srgbClr val="EF4444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✖</a:t>
            </a:r>
            <a:endParaRPr lang="en-US" sz="900" dirty="0"/>
          </a:p>
        </p:txBody>
      </p:sp>
      <p:sp>
        <p:nvSpPr>
          <p:cNvPr id="43" name="Shape 41"/>
          <p:cNvSpPr/>
          <p:nvPr/>
        </p:nvSpPr>
        <p:spPr>
          <a:xfrm>
            <a:off x="4754880" y="2852928"/>
            <a:ext cx="1371600" cy="438912"/>
          </a:xfrm>
          <a:prstGeom prst="rect">
            <a:avLst/>
          </a:prstGeom>
          <a:solidFill>
            <a:srgbClr val="FFFFFF"/>
          </a:solidFill>
          <a:ln w="3810">
            <a:solidFill>
              <a:srgbClr val="E2E8F0"/>
            </a:solidFill>
            <a:prstDash val="solid"/>
          </a:ln>
        </p:spPr>
        <p:txBody>
          <a:bodyPr/>
          <a:lstStyle/>
          <a:p>
            <a:endParaRPr lang="ko-KR" altLang="en-US"/>
          </a:p>
        </p:txBody>
      </p:sp>
      <p:sp>
        <p:nvSpPr>
          <p:cNvPr id="44" name="Text 42"/>
          <p:cNvSpPr/>
          <p:nvPr/>
        </p:nvSpPr>
        <p:spPr>
          <a:xfrm>
            <a:off x="4754880" y="2852928"/>
            <a:ext cx="1371600" cy="438912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 algn="ctr">
              <a:buNone/>
            </a:pPr>
            <a:r>
              <a:rPr lang="en-US" sz="900" dirty="0">
                <a:solidFill>
                  <a:srgbClr val="EF4444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✖</a:t>
            </a:r>
            <a:endParaRPr lang="en-US" sz="900" dirty="0"/>
          </a:p>
        </p:txBody>
      </p:sp>
      <p:sp>
        <p:nvSpPr>
          <p:cNvPr id="45" name="Shape 43"/>
          <p:cNvSpPr/>
          <p:nvPr/>
        </p:nvSpPr>
        <p:spPr>
          <a:xfrm>
            <a:off x="6126480" y="2852928"/>
            <a:ext cx="2560320" cy="438912"/>
          </a:xfrm>
          <a:prstGeom prst="rect">
            <a:avLst/>
          </a:prstGeom>
          <a:solidFill>
            <a:srgbClr val="EFF6FF"/>
          </a:solidFill>
          <a:ln w="3810">
            <a:solidFill>
              <a:srgbClr val="E2E8F0"/>
            </a:solidFill>
            <a:prstDash val="solid"/>
          </a:ln>
        </p:spPr>
        <p:txBody>
          <a:bodyPr/>
          <a:lstStyle/>
          <a:p>
            <a:endParaRPr lang="ko-KR" altLang="en-US"/>
          </a:p>
        </p:txBody>
      </p:sp>
      <p:sp>
        <p:nvSpPr>
          <p:cNvPr id="46" name="Text 44"/>
          <p:cNvSpPr/>
          <p:nvPr/>
        </p:nvSpPr>
        <p:spPr>
          <a:xfrm>
            <a:off x="6126480" y="2852928"/>
            <a:ext cx="2560320" cy="438912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 algn="ctr">
              <a:buNone/>
            </a:pPr>
            <a:r>
              <a:rPr lang="en-US" sz="900" b="1" dirty="0">
                <a:solidFill>
                  <a:srgbClr val="3B82F6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✔ 법규 준수 자동화</a:t>
            </a:r>
            <a:endParaRPr lang="en-US" sz="900" dirty="0"/>
          </a:p>
        </p:txBody>
      </p:sp>
      <p:sp>
        <p:nvSpPr>
          <p:cNvPr id="47" name="Shape 45"/>
          <p:cNvSpPr/>
          <p:nvPr/>
        </p:nvSpPr>
        <p:spPr>
          <a:xfrm>
            <a:off x="457200" y="3291840"/>
            <a:ext cx="2926080" cy="438912"/>
          </a:xfrm>
          <a:prstGeom prst="rect">
            <a:avLst/>
          </a:prstGeom>
          <a:solidFill>
            <a:srgbClr val="F8FAFC"/>
          </a:solidFill>
          <a:ln w="3810">
            <a:solidFill>
              <a:srgbClr val="E2E8F0"/>
            </a:solidFill>
            <a:prstDash val="solid"/>
          </a:ln>
        </p:spPr>
        <p:txBody>
          <a:bodyPr/>
          <a:lstStyle/>
          <a:p>
            <a:endParaRPr lang="ko-KR" altLang="en-US"/>
          </a:p>
        </p:txBody>
      </p:sp>
      <p:sp>
        <p:nvSpPr>
          <p:cNvPr id="48" name="Text 46"/>
          <p:cNvSpPr/>
          <p:nvPr/>
        </p:nvSpPr>
        <p:spPr>
          <a:xfrm>
            <a:off x="457200" y="3291840"/>
            <a:ext cx="2926080" cy="438912"/>
          </a:xfrm>
          <a:prstGeom prst="rect">
            <a:avLst/>
          </a:prstGeom>
          <a:noFill/>
          <a:ln/>
        </p:spPr>
        <p:txBody>
          <a:bodyPr wrap="square" lIns="0" tIns="101600" rIns="0" bIns="0" rtlCol="0" anchor="ctr"/>
          <a:lstStyle/>
          <a:p>
            <a:pPr marL="0" indent="0" algn="l">
              <a:buNone/>
            </a:pPr>
            <a:r>
              <a:rPr lang="en-US" sz="900" dirty="0">
                <a:solidFill>
                  <a:srgbClr val="334155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멀티테넌트 SaaS</a:t>
            </a:r>
            <a:endParaRPr lang="en-US" sz="900" dirty="0"/>
          </a:p>
        </p:txBody>
      </p:sp>
      <p:sp>
        <p:nvSpPr>
          <p:cNvPr id="49" name="Shape 47"/>
          <p:cNvSpPr/>
          <p:nvPr/>
        </p:nvSpPr>
        <p:spPr>
          <a:xfrm>
            <a:off x="3383280" y="3291840"/>
            <a:ext cx="1371600" cy="438912"/>
          </a:xfrm>
          <a:prstGeom prst="rect">
            <a:avLst/>
          </a:prstGeom>
          <a:solidFill>
            <a:srgbClr val="F8FAFC"/>
          </a:solidFill>
          <a:ln w="3810">
            <a:solidFill>
              <a:srgbClr val="E2E8F0"/>
            </a:solidFill>
            <a:prstDash val="solid"/>
          </a:ln>
        </p:spPr>
        <p:txBody>
          <a:bodyPr/>
          <a:lstStyle/>
          <a:p>
            <a:endParaRPr lang="ko-KR" altLang="en-US"/>
          </a:p>
        </p:txBody>
      </p:sp>
      <p:sp>
        <p:nvSpPr>
          <p:cNvPr id="50" name="Text 48"/>
          <p:cNvSpPr/>
          <p:nvPr/>
        </p:nvSpPr>
        <p:spPr>
          <a:xfrm>
            <a:off x="3383280" y="3291840"/>
            <a:ext cx="1371600" cy="438912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 algn="ctr">
              <a:buNone/>
            </a:pPr>
            <a:r>
              <a:rPr lang="en-US" sz="900" dirty="0">
                <a:solidFill>
                  <a:srgbClr val="334155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△</a:t>
            </a:r>
            <a:endParaRPr lang="en-US" sz="900" dirty="0"/>
          </a:p>
        </p:txBody>
      </p:sp>
      <p:sp>
        <p:nvSpPr>
          <p:cNvPr id="51" name="Shape 49"/>
          <p:cNvSpPr/>
          <p:nvPr/>
        </p:nvSpPr>
        <p:spPr>
          <a:xfrm>
            <a:off x="4754880" y="3291840"/>
            <a:ext cx="1371600" cy="438912"/>
          </a:xfrm>
          <a:prstGeom prst="rect">
            <a:avLst/>
          </a:prstGeom>
          <a:solidFill>
            <a:srgbClr val="F8FAFC"/>
          </a:solidFill>
          <a:ln w="3810">
            <a:solidFill>
              <a:srgbClr val="E2E8F0"/>
            </a:solidFill>
            <a:prstDash val="solid"/>
          </a:ln>
        </p:spPr>
        <p:txBody>
          <a:bodyPr/>
          <a:lstStyle/>
          <a:p>
            <a:endParaRPr lang="ko-KR" altLang="en-US"/>
          </a:p>
        </p:txBody>
      </p:sp>
      <p:sp>
        <p:nvSpPr>
          <p:cNvPr id="52" name="Text 50"/>
          <p:cNvSpPr/>
          <p:nvPr/>
        </p:nvSpPr>
        <p:spPr>
          <a:xfrm>
            <a:off x="4754880" y="3291840"/>
            <a:ext cx="1371600" cy="438912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 algn="ctr">
              <a:buNone/>
            </a:pPr>
            <a:r>
              <a:rPr lang="en-US" sz="900" dirty="0">
                <a:solidFill>
                  <a:srgbClr val="EF4444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✖</a:t>
            </a:r>
            <a:endParaRPr lang="en-US" sz="900" dirty="0"/>
          </a:p>
        </p:txBody>
      </p:sp>
      <p:sp>
        <p:nvSpPr>
          <p:cNvPr id="53" name="Shape 51"/>
          <p:cNvSpPr/>
          <p:nvPr/>
        </p:nvSpPr>
        <p:spPr>
          <a:xfrm>
            <a:off x="6126480" y="3291840"/>
            <a:ext cx="2560320" cy="438912"/>
          </a:xfrm>
          <a:prstGeom prst="rect">
            <a:avLst/>
          </a:prstGeom>
          <a:solidFill>
            <a:srgbClr val="EFF6FF"/>
          </a:solidFill>
          <a:ln w="3810">
            <a:solidFill>
              <a:srgbClr val="E2E8F0"/>
            </a:solidFill>
            <a:prstDash val="solid"/>
          </a:ln>
        </p:spPr>
        <p:txBody>
          <a:bodyPr/>
          <a:lstStyle/>
          <a:p>
            <a:endParaRPr lang="ko-KR" altLang="en-US"/>
          </a:p>
        </p:txBody>
      </p:sp>
      <p:sp>
        <p:nvSpPr>
          <p:cNvPr id="54" name="Text 52"/>
          <p:cNvSpPr/>
          <p:nvPr/>
        </p:nvSpPr>
        <p:spPr>
          <a:xfrm>
            <a:off x="6126480" y="3291840"/>
            <a:ext cx="2560320" cy="438912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 algn="ctr">
              <a:buNone/>
            </a:pPr>
            <a:r>
              <a:rPr lang="en-US" sz="900" b="1" dirty="0">
                <a:solidFill>
                  <a:srgbClr val="3B82F6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✔ 행 수준 격리</a:t>
            </a:r>
            <a:endParaRPr lang="en-US" sz="900" dirty="0"/>
          </a:p>
        </p:txBody>
      </p:sp>
      <p:sp>
        <p:nvSpPr>
          <p:cNvPr id="55" name="Shape 53"/>
          <p:cNvSpPr/>
          <p:nvPr/>
        </p:nvSpPr>
        <p:spPr>
          <a:xfrm>
            <a:off x="457200" y="3730752"/>
            <a:ext cx="2926080" cy="438912"/>
          </a:xfrm>
          <a:prstGeom prst="rect">
            <a:avLst/>
          </a:prstGeom>
          <a:solidFill>
            <a:srgbClr val="FFFFFF"/>
          </a:solidFill>
          <a:ln w="3810">
            <a:solidFill>
              <a:srgbClr val="E2E8F0"/>
            </a:solidFill>
            <a:prstDash val="solid"/>
          </a:ln>
        </p:spPr>
        <p:txBody>
          <a:bodyPr/>
          <a:lstStyle/>
          <a:p>
            <a:endParaRPr lang="ko-KR" altLang="en-US"/>
          </a:p>
        </p:txBody>
      </p:sp>
      <p:sp>
        <p:nvSpPr>
          <p:cNvPr id="56" name="Text 54"/>
          <p:cNvSpPr/>
          <p:nvPr/>
        </p:nvSpPr>
        <p:spPr>
          <a:xfrm>
            <a:off x="457200" y="3730752"/>
            <a:ext cx="2926080" cy="438912"/>
          </a:xfrm>
          <a:prstGeom prst="rect">
            <a:avLst/>
          </a:prstGeom>
          <a:noFill/>
          <a:ln/>
        </p:spPr>
        <p:txBody>
          <a:bodyPr wrap="square" lIns="0" tIns="101600" rIns="0" bIns="0" rtlCol="0" anchor="ctr"/>
          <a:lstStyle/>
          <a:p>
            <a:pPr marL="0" indent="0" algn="l">
              <a:buNone/>
            </a:pPr>
            <a:r>
              <a:rPr lang="en-US" sz="900" dirty="0">
                <a:solidFill>
                  <a:srgbClr val="334155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테넌트별 동적 필드</a:t>
            </a:r>
            <a:endParaRPr lang="en-US" sz="900" dirty="0"/>
          </a:p>
        </p:txBody>
      </p:sp>
      <p:sp>
        <p:nvSpPr>
          <p:cNvPr id="57" name="Shape 55"/>
          <p:cNvSpPr/>
          <p:nvPr/>
        </p:nvSpPr>
        <p:spPr>
          <a:xfrm>
            <a:off x="3383280" y="3730752"/>
            <a:ext cx="1371600" cy="438912"/>
          </a:xfrm>
          <a:prstGeom prst="rect">
            <a:avLst/>
          </a:prstGeom>
          <a:solidFill>
            <a:srgbClr val="FFFFFF"/>
          </a:solidFill>
          <a:ln w="3810">
            <a:solidFill>
              <a:srgbClr val="E2E8F0"/>
            </a:solidFill>
            <a:prstDash val="solid"/>
          </a:ln>
        </p:spPr>
        <p:txBody>
          <a:bodyPr/>
          <a:lstStyle/>
          <a:p>
            <a:endParaRPr lang="ko-KR" altLang="en-US"/>
          </a:p>
        </p:txBody>
      </p:sp>
      <p:sp>
        <p:nvSpPr>
          <p:cNvPr id="58" name="Text 56"/>
          <p:cNvSpPr/>
          <p:nvPr/>
        </p:nvSpPr>
        <p:spPr>
          <a:xfrm>
            <a:off x="3383280" y="3730752"/>
            <a:ext cx="1371600" cy="438912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 algn="ctr">
              <a:buNone/>
            </a:pPr>
            <a:r>
              <a:rPr lang="en-US" sz="900" dirty="0">
                <a:solidFill>
                  <a:srgbClr val="334155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△</a:t>
            </a:r>
            <a:endParaRPr lang="en-US" sz="900" dirty="0"/>
          </a:p>
        </p:txBody>
      </p:sp>
      <p:sp>
        <p:nvSpPr>
          <p:cNvPr id="59" name="Shape 57"/>
          <p:cNvSpPr/>
          <p:nvPr/>
        </p:nvSpPr>
        <p:spPr>
          <a:xfrm>
            <a:off x="4754880" y="3730752"/>
            <a:ext cx="1371600" cy="438912"/>
          </a:xfrm>
          <a:prstGeom prst="rect">
            <a:avLst/>
          </a:prstGeom>
          <a:solidFill>
            <a:srgbClr val="FFFFFF"/>
          </a:solidFill>
          <a:ln w="3810">
            <a:solidFill>
              <a:srgbClr val="E2E8F0"/>
            </a:solidFill>
            <a:prstDash val="solid"/>
          </a:ln>
        </p:spPr>
        <p:txBody>
          <a:bodyPr/>
          <a:lstStyle/>
          <a:p>
            <a:endParaRPr lang="ko-KR" altLang="en-US"/>
          </a:p>
        </p:txBody>
      </p:sp>
      <p:sp>
        <p:nvSpPr>
          <p:cNvPr id="60" name="Text 58"/>
          <p:cNvSpPr/>
          <p:nvPr/>
        </p:nvSpPr>
        <p:spPr>
          <a:xfrm>
            <a:off x="4754880" y="3730752"/>
            <a:ext cx="1371600" cy="438912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 algn="ctr">
              <a:buNone/>
            </a:pPr>
            <a:r>
              <a:rPr lang="en-US" sz="900" dirty="0">
                <a:solidFill>
                  <a:srgbClr val="EF4444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✖</a:t>
            </a:r>
            <a:endParaRPr lang="en-US" sz="900" dirty="0"/>
          </a:p>
        </p:txBody>
      </p:sp>
      <p:sp>
        <p:nvSpPr>
          <p:cNvPr id="61" name="Shape 59"/>
          <p:cNvSpPr/>
          <p:nvPr/>
        </p:nvSpPr>
        <p:spPr>
          <a:xfrm>
            <a:off x="6126480" y="3730752"/>
            <a:ext cx="2560320" cy="438912"/>
          </a:xfrm>
          <a:prstGeom prst="rect">
            <a:avLst/>
          </a:prstGeom>
          <a:solidFill>
            <a:srgbClr val="EFF6FF"/>
          </a:solidFill>
          <a:ln w="3810">
            <a:solidFill>
              <a:srgbClr val="E2E8F0"/>
            </a:solidFill>
            <a:prstDash val="solid"/>
          </a:ln>
        </p:spPr>
        <p:txBody>
          <a:bodyPr/>
          <a:lstStyle/>
          <a:p>
            <a:endParaRPr lang="ko-KR" altLang="en-US"/>
          </a:p>
        </p:txBody>
      </p:sp>
      <p:sp>
        <p:nvSpPr>
          <p:cNvPr id="62" name="Text 60"/>
          <p:cNvSpPr/>
          <p:nvPr/>
        </p:nvSpPr>
        <p:spPr>
          <a:xfrm>
            <a:off x="6126480" y="3730752"/>
            <a:ext cx="2560320" cy="438912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 algn="ctr">
              <a:buNone/>
            </a:pPr>
            <a:r>
              <a:rPr lang="en-US" sz="900" b="1" dirty="0">
                <a:solidFill>
                  <a:srgbClr val="3B82F6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✔ Zero-Config</a:t>
            </a:r>
            <a:endParaRPr lang="en-US" sz="900" dirty="0"/>
          </a:p>
        </p:txBody>
      </p:sp>
    </p:spTree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6">
    <p:bg>
      <p:bgPr>
        <a:solidFill>
          <a:srgbClr val="FFFFFF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hape 0"/>
          <p:cNvSpPr/>
          <p:nvPr/>
        </p:nvSpPr>
        <p:spPr>
          <a:xfrm>
            <a:off x="457200" y="274320"/>
            <a:ext cx="54864" cy="365760"/>
          </a:xfrm>
          <a:prstGeom prst="rect">
            <a:avLst/>
          </a:prstGeom>
          <a:solidFill>
            <a:srgbClr val="3B82F6"/>
          </a:solidFill>
          <a:ln/>
        </p:spPr>
        <p:txBody>
          <a:bodyPr/>
          <a:lstStyle/>
          <a:p>
            <a:endParaRPr lang="ko-KR" altLang="en-US"/>
          </a:p>
        </p:txBody>
      </p:sp>
      <p:sp>
        <p:nvSpPr>
          <p:cNvPr id="3" name="Text 1"/>
          <p:cNvSpPr/>
          <p:nvPr/>
        </p:nvSpPr>
        <p:spPr>
          <a:xfrm>
            <a:off x="640080" y="228600"/>
            <a:ext cx="6400800" cy="45720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marL="0" indent="0">
              <a:buNone/>
            </a:pPr>
            <a:r>
              <a:rPr lang="en-US" sz="2000" b="1" dirty="0">
                <a:solidFill>
                  <a:srgbClr val="0F172A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Tier 1 | 후보 A: 동적 BOM 자동 생성 + 수식 엔진</a:t>
            </a:r>
            <a:endParaRPr lang="en-US" sz="2000" dirty="0"/>
          </a:p>
        </p:txBody>
      </p:sp>
      <p:sp>
        <p:nvSpPr>
          <p:cNvPr id="4" name="Shape 2"/>
          <p:cNvSpPr/>
          <p:nvPr/>
        </p:nvSpPr>
        <p:spPr>
          <a:xfrm>
            <a:off x="0" y="4800600"/>
            <a:ext cx="9144000" cy="342900"/>
          </a:xfrm>
          <a:prstGeom prst="rect">
            <a:avLst/>
          </a:prstGeom>
          <a:solidFill>
            <a:srgbClr val="F1F5F9"/>
          </a:solidFill>
          <a:ln/>
        </p:spPr>
        <p:txBody>
          <a:bodyPr/>
          <a:lstStyle/>
          <a:p>
            <a:endParaRPr lang="ko-KR" altLang="en-US"/>
          </a:p>
        </p:txBody>
      </p:sp>
      <p:sp>
        <p:nvSpPr>
          <p:cNvPr id="5" name="Text 3"/>
          <p:cNvSpPr/>
          <p:nvPr/>
        </p:nvSpPr>
        <p:spPr>
          <a:xfrm>
            <a:off x="457200" y="4800600"/>
            <a:ext cx="5486400" cy="34290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marL="0" indent="0">
              <a:buNone/>
            </a:pPr>
            <a:r>
              <a:rPr lang="en-US" sz="700" dirty="0">
                <a:solidFill>
                  <a:srgbClr val="94A3B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SAM 방법특허 브리핑  |  (주)코드브릿지엑스</a:t>
            </a:r>
            <a:endParaRPr lang="en-US" sz="700" dirty="0"/>
          </a:p>
        </p:txBody>
      </p:sp>
      <p:sp>
        <p:nvSpPr>
          <p:cNvPr id="6" name="Text 4"/>
          <p:cNvSpPr/>
          <p:nvPr/>
        </p:nvSpPr>
        <p:spPr>
          <a:xfrm>
            <a:off x="7315200" y="4800600"/>
            <a:ext cx="1371600" cy="34290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marL="0" indent="0" algn="r">
              <a:buNone/>
            </a:pPr>
            <a:r>
              <a:rPr lang="en-US" sz="700" dirty="0">
                <a:solidFill>
                  <a:srgbClr val="94A3B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6 / 14</a:t>
            </a:r>
            <a:endParaRPr lang="en-US" sz="700" dirty="0"/>
          </a:p>
        </p:txBody>
      </p:sp>
      <p:sp>
        <p:nvSpPr>
          <p:cNvPr id="7" name="Shape 5"/>
          <p:cNvSpPr/>
          <p:nvPr/>
        </p:nvSpPr>
        <p:spPr>
          <a:xfrm>
            <a:off x="6858000" y="274320"/>
            <a:ext cx="640080" cy="274320"/>
          </a:xfrm>
          <a:prstGeom prst="roundRect">
            <a:avLst>
              <a:gd name="adj" fmla="val 13333"/>
            </a:avLst>
          </a:prstGeom>
          <a:solidFill>
            <a:srgbClr val="EF4444"/>
          </a:solidFill>
          <a:ln/>
        </p:spPr>
        <p:txBody>
          <a:bodyPr/>
          <a:lstStyle/>
          <a:p>
            <a:endParaRPr lang="ko-KR" altLang="en-US"/>
          </a:p>
        </p:txBody>
      </p:sp>
      <p:sp>
        <p:nvSpPr>
          <p:cNvPr id="8" name="Text 6"/>
          <p:cNvSpPr/>
          <p:nvPr/>
        </p:nvSpPr>
        <p:spPr>
          <a:xfrm>
            <a:off x="6858000" y="274320"/>
            <a:ext cx="640080" cy="27432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marL="0" indent="0" algn="ctr">
              <a:buNone/>
            </a:pPr>
            <a:r>
              <a:rPr lang="en-US" sz="8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Tier 1</a:t>
            </a:r>
            <a:endParaRPr lang="en-US" sz="800" dirty="0"/>
          </a:p>
        </p:txBody>
      </p:sp>
      <p:sp>
        <p:nvSpPr>
          <p:cNvPr id="9" name="Shape 7"/>
          <p:cNvSpPr/>
          <p:nvPr/>
        </p:nvSpPr>
        <p:spPr>
          <a:xfrm>
            <a:off x="548640" y="1033272"/>
            <a:ext cx="320040" cy="320040"/>
          </a:xfrm>
          <a:prstGeom prst="ellipse">
            <a:avLst/>
          </a:prstGeom>
          <a:solidFill>
            <a:srgbClr val="3B82F6"/>
          </a:solidFill>
          <a:ln/>
        </p:spPr>
        <p:txBody>
          <a:bodyPr/>
          <a:lstStyle/>
          <a:p>
            <a:endParaRPr lang="ko-KR" altLang="en-US"/>
          </a:p>
        </p:txBody>
      </p:sp>
      <p:sp>
        <p:nvSpPr>
          <p:cNvPr id="10" name="Text 8"/>
          <p:cNvSpPr/>
          <p:nvPr/>
        </p:nvSpPr>
        <p:spPr>
          <a:xfrm>
            <a:off x="548640" y="1033272"/>
            <a:ext cx="320040" cy="32004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marL="0" indent="0" algn="ctr">
              <a:buNone/>
            </a:pPr>
            <a:r>
              <a:rPr lang="en-US" sz="12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</a:t>
            </a:r>
            <a:endParaRPr lang="en-US" sz="1200" dirty="0"/>
          </a:p>
        </p:txBody>
      </p:sp>
      <p:sp>
        <p:nvSpPr>
          <p:cNvPr id="11" name="Text 9"/>
          <p:cNvSpPr/>
          <p:nvPr/>
        </p:nvSpPr>
        <p:spPr>
          <a:xfrm>
            <a:off x="960120" y="1005840"/>
            <a:ext cx="2103120" cy="201168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marL="0" indent="0">
              <a:buNone/>
            </a:pPr>
            <a:r>
              <a:rPr lang="en-US" sz="900" b="1" dirty="0">
                <a:solidFill>
                  <a:srgbClr val="0F172A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개구부 치수 입력</a:t>
            </a:r>
            <a:endParaRPr lang="en-US" sz="900" dirty="0"/>
          </a:p>
        </p:txBody>
      </p:sp>
      <p:sp>
        <p:nvSpPr>
          <p:cNvPr id="12" name="Text 10"/>
          <p:cNvSpPr/>
          <p:nvPr/>
        </p:nvSpPr>
        <p:spPr>
          <a:xfrm>
            <a:off x="960120" y="1188720"/>
            <a:ext cx="2103120" cy="18288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marL="0" indent="0">
              <a:buNone/>
            </a:pPr>
            <a:r>
              <a:rPr lang="en-US" sz="700" dirty="0">
                <a:solidFill>
                  <a:srgbClr val="64748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W0, H0, QTY</a:t>
            </a:r>
            <a:endParaRPr lang="en-US" sz="700" dirty="0"/>
          </a:p>
        </p:txBody>
      </p:sp>
      <p:sp>
        <p:nvSpPr>
          <p:cNvPr id="13" name="Shape 11"/>
          <p:cNvSpPr/>
          <p:nvPr/>
        </p:nvSpPr>
        <p:spPr>
          <a:xfrm>
            <a:off x="690372" y="1353312"/>
            <a:ext cx="9144" cy="128016"/>
          </a:xfrm>
          <a:prstGeom prst="rect">
            <a:avLst/>
          </a:prstGeom>
          <a:solidFill>
            <a:srgbClr val="CBD5E1"/>
          </a:solidFill>
          <a:ln/>
        </p:spPr>
        <p:txBody>
          <a:bodyPr/>
          <a:lstStyle/>
          <a:p>
            <a:endParaRPr lang="ko-KR" altLang="en-US"/>
          </a:p>
        </p:txBody>
      </p:sp>
      <p:sp>
        <p:nvSpPr>
          <p:cNvPr id="14" name="Shape 12"/>
          <p:cNvSpPr/>
          <p:nvPr/>
        </p:nvSpPr>
        <p:spPr>
          <a:xfrm>
            <a:off x="548640" y="1508760"/>
            <a:ext cx="320040" cy="320040"/>
          </a:xfrm>
          <a:prstGeom prst="ellipse">
            <a:avLst/>
          </a:prstGeom>
          <a:solidFill>
            <a:srgbClr val="3B82F6"/>
          </a:solidFill>
          <a:ln/>
        </p:spPr>
        <p:txBody>
          <a:bodyPr/>
          <a:lstStyle/>
          <a:p>
            <a:endParaRPr lang="ko-KR" altLang="en-US"/>
          </a:p>
        </p:txBody>
      </p:sp>
      <p:sp>
        <p:nvSpPr>
          <p:cNvPr id="15" name="Text 13"/>
          <p:cNvSpPr/>
          <p:nvPr/>
        </p:nvSpPr>
        <p:spPr>
          <a:xfrm>
            <a:off x="548640" y="1508760"/>
            <a:ext cx="320040" cy="32004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marL="0" indent="0" algn="ctr">
              <a:buNone/>
            </a:pPr>
            <a:r>
              <a:rPr lang="en-US" sz="12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2</a:t>
            </a:r>
            <a:endParaRPr lang="en-US" sz="1200" dirty="0"/>
          </a:p>
        </p:txBody>
      </p:sp>
      <p:sp>
        <p:nvSpPr>
          <p:cNvPr id="16" name="Text 14"/>
          <p:cNvSpPr/>
          <p:nvPr/>
        </p:nvSpPr>
        <p:spPr>
          <a:xfrm>
            <a:off x="960120" y="1481328"/>
            <a:ext cx="2103120" cy="201168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marL="0" indent="0">
              <a:buNone/>
            </a:pPr>
            <a:r>
              <a:rPr lang="en-US" sz="900" b="1" dirty="0">
                <a:solidFill>
                  <a:srgbClr val="0F172A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제작규격 자동 변환</a:t>
            </a:r>
            <a:endParaRPr lang="en-US" sz="900" dirty="0"/>
          </a:p>
        </p:txBody>
      </p:sp>
      <p:sp>
        <p:nvSpPr>
          <p:cNvPr id="17" name="Text 15"/>
          <p:cNvSpPr/>
          <p:nvPr/>
        </p:nvSpPr>
        <p:spPr>
          <a:xfrm>
            <a:off x="960120" y="1664208"/>
            <a:ext cx="2103120" cy="18288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marL="0" indent="0">
              <a:buNone/>
            </a:pPr>
            <a:r>
              <a:rPr lang="en-US" sz="700" dirty="0">
                <a:solidFill>
                  <a:srgbClr val="64748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W1=W0+140, H1=H0+350</a:t>
            </a:r>
            <a:endParaRPr lang="en-US" sz="700" dirty="0"/>
          </a:p>
        </p:txBody>
      </p:sp>
      <p:sp>
        <p:nvSpPr>
          <p:cNvPr id="18" name="Shape 16"/>
          <p:cNvSpPr/>
          <p:nvPr/>
        </p:nvSpPr>
        <p:spPr>
          <a:xfrm>
            <a:off x="690372" y="1828800"/>
            <a:ext cx="9144" cy="128016"/>
          </a:xfrm>
          <a:prstGeom prst="rect">
            <a:avLst/>
          </a:prstGeom>
          <a:solidFill>
            <a:srgbClr val="CBD5E1"/>
          </a:solidFill>
          <a:ln/>
        </p:spPr>
        <p:txBody>
          <a:bodyPr/>
          <a:lstStyle/>
          <a:p>
            <a:endParaRPr lang="ko-KR" altLang="en-US"/>
          </a:p>
        </p:txBody>
      </p:sp>
      <p:sp>
        <p:nvSpPr>
          <p:cNvPr id="19" name="Shape 17"/>
          <p:cNvSpPr/>
          <p:nvPr/>
        </p:nvSpPr>
        <p:spPr>
          <a:xfrm>
            <a:off x="548640" y="1984248"/>
            <a:ext cx="320040" cy="320040"/>
          </a:xfrm>
          <a:prstGeom prst="ellipse">
            <a:avLst/>
          </a:prstGeom>
          <a:solidFill>
            <a:srgbClr val="3B82F6"/>
          </a:solidFill>
          <a:ln/>
        </p:spPr>
        <p:txBody>
          <a:bodyPr/>
          <a:lstStyle/>
          <a:p>
            <a:endParaRPr lang="ko-KR" altLang="en-US"/>
          </a:p>
        </p:txBody>
      </p:sp>
      <p:sp>
        <p:nvSpPr>
          <p:cNvPr id="20" name="Text 18"/>
          <p:cNvSpPr/>
          <p:nvPr/>
        </p:nvSpPr>
        <p:spPr>
          <a:xfrm>
            <a:off x="548640" y="1984248"/>
            <a:ext cx="320040" cy="32004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marL="0" indent="0" algn="ctr">
              <a:buNone/>
            </a:pPr>
            <a:r>
              <a:rPr lang="en-US" sz="12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3</a:t>
            </a:r>
            <a:endParaRPr lang="en-US" sz="1200" dirty="0"/>
          </a:p>
        </p:txBody>
      </p:sp>
      <p:sp>
        <p:nvSpPr>
          <p:cNvPr id="21" name="Text 19"/>
          <p:cNvSpPr/>
          <p:nvPr/>
        </p:nvSpPr>
        <p:spPr>
          <a:xfrm>
            <a:off x="960120" y="1956816"/>
            <a:ext cx="2103120" cy="201168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marL="0" indent="0">
              <a:buNone/>
            </a:pPr>
            <a:r>
              <a:rPr lang="en-US" sz="900" b="1" dirty="0">
                <a:solidFill>
                  <a:srgbClr val="0F172A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파생변수 계산</a:t>
            </a:r>
            <a:endParaRPr lang="en-US" sz="900" dirty="0"/>
          </a:p>
        </p:txBody>
      </p:sp>
      <p:sp>
        <p:nvSpPr>
          <p:cNvPr id="22" name="Text 20"/>
          <p:cNvSpPr/>
          <p:nvPr/>
        </p:nvSpPr>
        <p:spPr>
          <a:xfrm>
            <a:off x="960120" y="2139696"/>
            <a:ext cx="2103120" cy="18288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marL="0" indent="0">
              <a:buNone/>
            </a:pPr>
            <a:r>
              <a:rPr lang="en-US" sz="700" dirty="0">
                <a:solidFill>
                  <a:srgbClr val="64748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M=면적, K=중량</a:t>
            </a:r>
            <a:endParaRPr lang="en-US" sz="700" dirty="0"/>
          </a:p>
        </p:txBody>
      </p:sp>
      <p:sp>
        <p:nvSpPr>
          <p:cNvPr id="23" name="Shape 21"/>
          <p:cNvSpPr/>
          <p:nvPr/>
        </p:nvSpPr>
        <p:spPr>
          <a:xfrm>
            <a:off x="690372" y="2304288"/>
            <a:ext cx="9144" cy="128016"/>
          </a:xfrm>
          <a:prstGeom prst="rect">
            <a:avLst/>
          </a:prstGeom>
          <a:solidFill>
            <a:srgbClr val="CBD5E1"/>
          </a:solidFill>
          <a:ln/>
        </p:spPr>
        <p:txBody>
          <a:bodyPr/>
          <a:lstStyle/>
          <a:p>
            <a:endParaRPr lang="ko-KR" altLang="en-US"/>
          </a:p>
        </p:txBody>
      </p:sp>
      <p:sp>
        <p:nvSpPr>
          <p:cNvPr id="24" name="Shape 22"/>
          <p:cNvSpPr/>
          <p:nvPr/>
        </p:nvSpPr>
        <p:spPr>
          <a:xfrm>
            <a:off x="548640" y="2459736"/>
            <a:ext cx="320040" cy="320040"/>
          </a:xfrm>
          <a:prstGeom prst="ellipse">
            <a:avLst/>
          </a:prstGeom>
          <a:solidFill>
            <a:srgbClr val="3B82F6"/>
          </a:solidFill>
          <a:ln/>
        </p:spPr>
        <p:txBody>
          <a:bodyPr/>
          <a:lstStyle/>
          <a:p>
            <a:endParaRPr lang="ko-KR" altLang="en-US"/>
          </a:p>
        </p:txBody>
      </p:sp>
      <p:sp>
        <p:nvSpPr>
          <p:cNvPr id="25" name="Text 23"/>
          <p:cNvSpPr/>
          <p:nvPr/>
        </p:nvSpPr>
        <p:spPr>
          <a:xfrm>
            <a:off x="548640" y="2459736"/>
            <a:ext cx="320040" cy="32004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marL="0" indent="0" algn="ctr">
              <a:buNone/>
            </a:pPr>
            <a:r>
              <a:rPr lang="en-US" sz="12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4</a:t>
            </a:r>
            <a:endParaRPr lang="en-US" sz="1200" dirty="0"/>
          </a:p>
        </p:txBody>
      </p:sp>
      <p:sp>
        <p:nvSpPr>
          <p:cNvPr id="26" name="Text 24"/>
          <p:cNvSpPr/>
          <p:nvPr/>
        </p:nvSpPr>
        <p:spPr>
          <a:xfrm>
            <a:off x="960120" y="2432304"/>
            <a:ext cx="2103120" cy="201168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marL="0" indent="0">
              <a:buNone/>
            </a:pPr>
            <a:r>
              <a:rPr lang="en-US" sz="900" b="1" dirty="0">
                <a:solidFill>
                  <a:srgbClr val="0F172A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BOM 트리 동적 전개</a:t>
            </a:r>
            <a:endParaRPr lang="en-US" sz="900" dirty="0"/>
          </a:p>
        </p:txBody>
      </p:sp>
      <p:sp>
        <p:nvSpPr>
          <p:cNvPr id="27" name="Text 25"/>
          <p:cNvSpPr/>
          <p:nvPr/>
        </p:nvSpPr>
        <p:spPr>
          <a:xfrm>
            <a:off x="960120" y="2615184"/>
            <a:ext cx="2103120" cy="18288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marL="0" indent="0">
              <a:buNone/>
            </a:pPr>
            <a:r>
              <a:rPr lang="en-US" sz="700" dirty="0">
                <a:solidFill>
                  <a:srgbClr val="64748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수식 기반 부품 수량</a:t>
            </a:r>
            <a:endParaRPr lang="en-US" sz="700" dirty="0"/>
          </a:p>
        </p:txBody>
      </p:sp>
      <p:sp>
        <p:nvSpPr>
          <p:cNvPr id="28" name="Shape 26"/>
          <p:cNvSpPr/>
          <p:nvPr/>
        </p:nvSpPr>
        <p:spPr>
          <a:xfrm>
            <a:off x="690372" y="2779776"/>
            <a:ext cx="9144" cy="128016"/>
          </a:xfrm>
          <a:prstGeom prst="rect">
            <a:avLst/>
          </a:prstGeom>
          <a:solidFill>
            <a:srgbClr val="CBD5E1"/>
          </a:solidFill>
          <a:ln/>
        </p:spPr>
        <p:txBody>
          <a:bodyPr/>
          <a:lstStyle/>
          <a:p>
            <a:endParaRPr lang="ko-KR" altLang="en-US"/>
          </a:p>
        </p:txBody>
      </p:sp>
      <p:sp>
        <p:nvSpPr>
          <p:cNvPr id="29" name="Shape 27"/>
          <p:cNvSpPr/>
          <p:nvPr/>
        </p:nvSpPr>
        <p:spPr>
          <a:xfrm>
            <a:off x="548640" y="2935224"/>
            <a:ext cx="320040" cy="320040"/>
          </a:xfrm>
          <a:prstGeom prst="ellipse">
            <a:avLst/>
          </a:prstGeom>
          <a:solidFill>
            <a:srgbClr val="3B82F6"/>
          </a:solidFill>
          <a:ln/>
        </p:spPr>
        <p:txBody>
          <a:bodyPr/>
          <a:lstStyle/>
          <a:p>
            <a:endParaRPr lang="ko-KR" altLang="en-US"/>
          </a:p>
        </p:txBody>
      </p:sp>
      <p:sp>
        <p:nvSpPr>
          <p:cNvPr id="30" name="Text 28"/>
          <p:cNvSpPr/>
          <p:nvPr/>
        </p:nvSpPr>
        <p:spPr>
          <a:xfrm>
            <a:off x="548640" y="2935224"/>
            <a:ext cx="320040" cy="32004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marL="0" indent="0" algn="ctr">
              <a:buNone/>
            </a:pPr>
            <a:r>
              <a:rPr lang="en-US" sz="12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5</a:t>
            </a:r>
            <a:endParaRPr lang="en-US" sz="1200" dirty="0"/>
          </a:p>
        </p:txBody>
      </p:sp>
      <p:sp>
        <p:nvSpPr>
          <p:cNvPr id="31" name="Text 29"/>
          <p:cNvSpPr/>
          <p:nvPr/>
        </p:nvSpPr>
        <p:spPr>
          <a:xfrm>
            <a:off x="960120" y="2907792"/>
            <a:ext cx="2103120" cy="201168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marL="0" indent="0">
              <a:buNone/>
            </a:pPr>
            <a:r>
              <a:rPr lang="en-US" sz="900" b="1" dirty="0">
                <a:solidFill>
                  <a:srgbClr val="0F172A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3단계 단가 조회</a:t>
            </a:r>
            <a:endParaRPr lang="en-US" sz="900" dirty="0"/>
          </a:p>
        </p:txBody>
      </p:sp>
      <p:sp>
        <p:nvSpPr>
          <p:cNvPr id="32" name="Text 30"/>
          <p:cNvSpPr/>
          <p:nvPr/>
        </p:nvSpPr>
        <p:spPr>
          <a:xfrm>
            <a:off x="960120" y="3090672"/>
            <a:ext cx="2103120" cy="18288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marL="0" indent="0">
              <a:buNone/>
            </a:pPr>
            <a:r>
              <a:rPr lang="en-US" sz="700" dirty="0">
                <a:solidFill>
                  <a:srgbClr val="64748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입고가&gt;표준가&gt;경고</a:t>
            </a:r>
            <a:endParaRPr lang="en-US" sz="700" dirty="0"/>
          </a:p>
        </p:txBody>
      </p:sp>
      <p:sp>
        <p:nvSpPr>
          <p:cNvPr id="33" name="Shape 31"/>
          <p:cNvSpPr/>
          <p:nvPr/>
        </p:nvSpPr>
        <p:spPr>
          <a:xfrm>
            <a:off x="690372" y="3255264"/>
            <a:ext cx="9144" cy="128016"/>
          </a:xfrm>
          <a:prstGeom prst="rect">
            <a:avLst/>
          </a:prstGeom>
          <a:solidFill>
            <a:srgbClr val="CBD5E1"/>
          </a:solidFill>
          <a:ln/>
        </p:spPr>
        <p:txBody>
          <a:bodyPr/>
          <a:lstStyle/>
          <a:p>
            <a:endParaRPr lang="ko-KR" altLang="en-US"/>
          </a:p>
        </p:txBody>
      </p:sp>
      <p:sp>
        <p:nvSpPr>
          <p:cNvPr id="34" name="Shape 32"/>
          <p:cNvSpPr/>
          <p:nvPr/>
        </p:nvSpPr>
        <p:spPr>
          <a:xfrm>
            <a:off x="548640" y="3410712"/>
            <a:ext cx="320040" cy="320040"/>
          </a:xfrm>
          <a:prstGeom prst="ellipse">
            <a:avLst/>
          </a:prstGeom>
          <a:solidFill>
            <a:srgbClr val="3B82F6"/>
          </a:solidFill>
          <a:ln/>
        </p:spPr>
        <p:txBody>
          <a:bodyPr/>
          <a:lstStyle/>
          <a:p>
            <a:endParaRPr lang="ko-KR" altLang="en-US"/>
          </a:p>
        </p:txBody>
      </p:sp>
      <p:sp>
        <p:nvSpPr>
          <p:cNvPr id="35" name="Text 33"/>
          <p:cNvSpPr/>
          <p:nvPr/>
        </p:nvSpPr>
        <p:spPr>
          <a:xfrm>
            <a:off x="548640" y="3410712"/>
            <a:ext cx="320040" cy="32004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marL="0" indent="0" algn="ctr">
              <a:buNone/>
            </a:pPr>
            <a:r>
              <a:rPr lang="en-US" sz="12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6</a:t>
            </a:r>
            <a:endParaRPr lang="en-US" sz="1200" dirty="0"/>
          </a:p>
        </p:txBody>
      </p:sp>
      <p:sp>
        <p:nvSpPr>
          <p:cNvPr id="36" name="Text 34"/>
          <p:cNvSpPr/>
          <p:nvPr/>
        </p:nvSpPr>
        <p:spPr>
          <a:xfrm>
            <a:off x="960120" y="3383280"/>
            <a:ext cx="2103120" cy="201168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marL="0" indent="0">
              <a:buNone/>
            </a:pPr>
            <a:r>
              <a:rPr lang="en-US" sz="900" b="1" dirty="0">
                <a:solidFill>
                  <a:srgbClr val="0F172A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카테고리별 집계</a:t>
            </a:r>
            <a:endParaRPr lang="en-US" sz="900" dirty="0"/>
          </a:p>
        </p:txBody>
      </p:sp>
      <p:sp>
        <p:nvSpPr>
          <p:cNvPr id="37" name="Text 35"/>
          <p:cNvSpPr/>
          <p:nvPr/>
        </p:nvSpPr>
        <p:spPr>
          <a:xfrm>
            <a:off x="960120" y="3566160"/>
            <a:ext cx="2103120" cy="18288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marL="0" indent="0">
              <a:buNone/>
            </a:pPr>
            <a:r>
              <a:rPr lang="en-US" sz="700" dirty="0">
                <a:solidFill>
                  <a:srgbClr val="64748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금액 자동 산출</a:t>
            </a:r>
            <a:endParaRPr lang="en-US" sz="700" dirty="0"/>
          </a:p>
        </p:txBody>
      </p:sp>
      <p:sp>
        <p:nvSpPr>
          <p:cNvPr id="38" name="Shape 36"/>
          <p:cNvSpPr/>
          <p:nvPr/>
        </p:nvSpPr>
        <p:spPr>
          <a:xfrm>
            <a:off x="690372" y="3730752"/>
            <a:ext cx="9144" cy="128016"/>
          </a:xfrm>
          <a:prstGeom prst="rect">
            <a:avLst/>
          </a:prstGeom>
          <a:solidFill>
            <a:srgbClr val="CBD5E1"/>
          </a:solidFill>
          <a:ln/>
        </p:spPr>
        <p:txBody>
          <a:bodyPr/>
          <a:lstStyle/>
          <a:p>
            <a:endParaRPr lang="ko-KR" altLang="en-US"/>
          </a:p>
        </p:txBody>
      </p:sp>
      <p:sp>
        <p:nvSpPr>
          <p:cNvPr id="39" name="Shape 37"/>
          <p:cNvSpPr/>
          <p:nvPr/>
        </p:nvSpPr>
        <p:spPr>
          <a:xfrm>
            <a:off x="548640" y="3886200"/>
            <a:ext cx="320040" cy="320040"/>
          </a:xfrm>
          <a:prstGeom prst="ellipse">
            <a:avLst/>
          </a:prstGeom>
          <a:solidFill>
            <a:srgbClr val="3B82F6"/>
          </a:solidFill>
          <a:ln/>
        </p:spPr>
        <p:txBody>
          <a:bodyPr/>
          <a:lstStyle/>
          <a:p>
            <a:endParaRPr lang="ko-KR" altLang="en-US"/>
          </a:p>
        </p:txBody>
      </p:sp>
      <p:sp>
        <p:nvSpPr>
          <p:cNvPr id="40" name="Text 38"/>
          <p:cNvSpPr/>
          <p:nvPr/>
        </p:nvSpPr>
        <p:spPr>
          <a:xfrm>
            <a:off x="548640" y="3886200"/>
            <a:ext cx="320040" cy="32004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marL="0" indent="0" algn="ctr">
              <a:buNone/>
            </a:pPr>
            <a:r>
              <a:rPr lang="en-US" sz="12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7</a:t>
            </a:r>
            <a:endParaRPr lang="en-US" sz="1200" dirty="0"/>
          </a:p>
        </p:txBody>
      </p:sp>
      <p:sp>
        <p:nvSpPr>
          <p:cNvPr id="41" name="Text 39"/>
          <p:cNvSpPr/>
          <p:nvPr/>
        </p:nvSpPr>
        <p:spPr>
          <a:xfrm>
            <a:off x="960120" y="3858768"/>
            <a:ext cx="2103120" cy="201168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marL="0" indent="0">
              <a:buNone/>
            </a:pPr>
            <a:r>
              <a:rPr lang="en-US" sz="900" b="1" dirty="0">
                <a:solidFill>
                  <a:srgbClr val="0F172A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디버그 추적 기록</a:t>
            </a:r>
            <a:endParaRPr lang="en-US" sz="900" dirty="0"/>
          </a:p>
        </p:txBody>
      </p:sp>
      <p:sp>
        <p:nvSpPr>
          <p:cNvPr id="42" name="Text 40"/>
          <p:cNvSpPr/>
          <p:nvPr/>
        </p:nvSpPr>
        <p:spPr>
          <a:xfrm>
            <a:off x="960120" y="4041648"/>
            <a:ext cx="2103120" cy="18288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marL="0" indent="0">
              <a:buNone/>
            </a:pPr>
            <a:r>
              <a:rPr lang="en-US" sz="700" dirty="0">
                <a:solidFill>
                  <a:srgbClr val="64748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감사 로그</a:t>
            </a:r>
            <a:endParaRPr lang="en-US" sz="700" dirty="0"/>
          </a:p>
        </p:txBody>
      </p:sp>
      <p:sp>
        <p:nvSpPr>
          <p:cNvPr id="43" name="Shape 41"/>
          <p:cNvSpPr/>
          <p:nvPr/>
        </p:nvSpPr>
        <p:spPr>
          <a:xfrm>
            <a:off x="3474720" y="1005840"/>
            <a:ext cx="5212080" cy="1463040"/>
          </a:xfrm>
          <a:prstGeom prst="roundRect">
            <a:avLst>
              <a:gd name="adj" fmla="val 5000"/>
            </a:avLst>
          </a:prstGeom>
          <a:solidFill>
            <a:srgbClr val="0F172A"/>
          </a:solidFill>
          <a:ln/>
        </p:spPr>
        <p:txBody>
          <a:bodyPr/>
          <a:lstStyle/>
          <a:p>
            <a:endParaRPr lang="ko-KR" altLang="en-US"/>
          </a:p>
        </p:txBody>
      </p:sp>
      <p:sp>
        <p:nvSpPr>
          <p:cNvPr id="44" name="Text 42"/>
          <p:cNvSpPr/>
          <p:nvPr/>
        </p:nvSpPr>
        <p:spPr>
          <a:xfrm>
            <a:off x="3657600" y="1051560"/>
            <a:ext cx="4846320" cy="27432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marL="0" indent="0">
              <a:buNone/>
            </a:pPr>
            <a:r>
              <a:rPr lang="en-US" sz="1000" b="1" dirty="0">
                <a:solidFill>
                  <a:srgbClr val="3B82F6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FormulaEvaluatorService (1,948줄)</a:t>
            </a:r>
            <a:endParaRPr lang="en-US" sz="1000" dirty="0"/>
          </a:p>
        </p:txBody>
      </p:sp>
      <p:sp>
        <p:nvSpPr>
          <p:cNvPr id="45" name="Text 43"/>
          <p:cNvSpPr/>
          <p:nvPr/>
        </p:nvSpPr>
        <p:spPr>
          <a:xfrm>
            <a:off x="3657600" y="1371600"/>
            <a:ext cx="4846320" cy="22860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marL="0" indent="0">
              <a:buNone/>
            </a:pPr>
            <a:r>
              <a:rPr lang="en-US" sz="800" dirty="0">
                <a:solidFill>
                  <a:srgbClr val="CBD5E1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✔ 수식 검증: 괄호 매칭 + 변수 추출 + 함수 검증</a:t>
            </a:r>
            <a:endParaRPr lang="en-US" sz="800" dirty="0"/>
          </a:p>
        </p:txBody>
      </p:sp>
      <p:sp>
        <p:nvSpPr>
          <p:cNvPr id="46" name="Text 44"/>
          <p:cNvSpPr/>
          <p:nvPr/>
        </p:nvSpPr>
        <p:spPr>
          <a:xfrm>
            <a:off x="3657600" y="1618488"/>
            <a:ext cx="4846320" cy="22860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marL="0" indent="0">
              <a:buNone/>
            </a:pPr>
            <a:r>
              <a:rPr lang="en-US" sz="800" dirty="0">
                <a:solidFill>
                  <a:srgbClr val="CBD5E1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✔ 변수 치환: W0→1200, H0→2500 실제값 대입</a:t>
            </a:r>
            <a:endParaRPr lang="en-US" sz="800" dirty="0"/>
          </a:p>
        </p:txBody>
      </p:sp>
      <p:sp>
        <p:nvSpPr>
          <p:cNvPr id="47" name="Text 45"/>
          <p:cNvSpPr/>
          <p:nvPr/>
        </p:nvSpPr>
        <p:spPr>
          <a:xfrm>
            <a:off x="3657600" y="1865376"/>
            <a:ext cx="4846320" cy="22860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marL="0" indent="0">
              <a:buNone/>
            </a:pPr>
            <a:r>
              <a:rPr lang="en-US" sz="800" dirty="0">
                <a:solidFill>
                  <a:srgbClr val="CBD5E1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✔ 11개 내장 함수: SUM, ROUND, CEIL, IF, MIN, MAX...</a:t>
            </a:r>
            <a:endParaRPr lang="en-US" sz="800" dirty="0"/>
          </a:p>
        </p:txBody>
      </p:sp>
      <p:sp>
        <p:nvSpPr>
          <p:cNvPr id="48" name="Text 46"/>
          <p:cNvSpPr/>
          <p:nvPr/>
        </p:nvSpPr>
        <p:spPr>
          <a:xfrm>
            <a:off x="3657600" y="2112264"/>
            <a:ext cx="4846320" cy="22860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marL="0" indent="0">
              <a:buNone/>
            </a:pPr>
            <a:r>
              <a:rPr lang="en-US" sz="800" dirty="0">
                <a:solidFill>
                  <a:srgbClr val="CBD5E1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✔ Zero-Config 테넌트 라우팅: 파일 1개로 핸들러 자동 발견</a:t>
            </a:r>
            <a:endParaRPr lang="en-US" sz="800" dirty="0"/>
          </a:p>
        </p:txBody>
      </p:sp>
      <p:sp>
        <p:nvSpPr>
          <p:cNvPr id="49" name="Text 47"/>
          <p:cNvSpPr/>
          <p:nvPr/>
        </p:nvSpPr>
        <p:spPr>
          <a:xfrm>
            <a:off x="3474720" y="2697480"/>
            <a:ext cx="2743200" cy="27432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marL="0" indent="0">
              <a:buNone/>
            </a:pPr>
            <a:r>
              <a:rPr lang="en-US" sz="1100" b="1" dirty="0">
                <a:solidFill>
                  <a:srgbClr val="0F172A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정량적 효과</a:t>
            </a:r>
            <a:endParaRPr lang="en-US" sz="1100" dirty="0"/>
          </a:p>
        </p:txBody>
      </p:sp>
      <p:sp>
        <p:nvSpPr>
          <p:cNvPr id="50" name="Shape 48"/>
          <p:cNvSpPr/>
          <p:nvPr/>
        </p:nvSpPr>
        <p:spPr>
          <a:xfrm>
            <a:off x="3474720" y="3017520"/>
            <a:ext cx="5212080" cy="457200"/>
          </a:xfrm>
          <a:prstGeom prst="roundRect">
            <a:avLst>
              <a:gd name="adj" fmla="val 12000"/>
            </a:avLst>
          </a:prstGeom>
          <a:solidFill>
            <a:srgbClr val="F8FAFC"/>
          </a:solidFill>
          <a:ln w="6350">
            <a:solidFill>
              <a:srgbClr val="E2E8F0"/>
            </a:solidFill>
            <a:prstDash val="solid"/>
          </a:ln>
        </p:spPr>
        <p:txBody>
          <a:bodyPr/>
          <a:lstStyle/>
          <a:p>
            <a:endParaRPr lang="ko-KR" altLang="en-US"/>
          </a:p>
        </p:txBody>
      </p:sp>
      <p:sp>
        <p:nvSpPr>
          <p:cNvPr id="51" name="Text 49"/>
          <p:cNvSpPr/>
          <p:nvPr/>
        </p:nvSpPr>
        <p:spPr>
          <a:xfrm>
            <a:off x="3657600" y="3017520"/>
            <a:ext cx="1280160" cy="45720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marL="0" indent="0">
              <a:buNone/>
            </a:pPr>
            <a:r>
              <a:rPr lang="en-US" sz="900" dirty="0">
                <a:solidFill>
                  <a:srgbClr val="47556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견적 소요시간</a:t>
            </a:r>
            <a:endParaRPr lang="en-US" sz="900" dirty="0"/>
          </a:p>
        </p:txBody>
      </p:sp>
      <p:sp>
        <p:nvSpPr>
          <p:cNvPr id="52" name="Text 50"/>
          <p:cNvSpPr/>
          <p:nvPr/>
        </p:nvSpPr>
        <p:spPr>
          <a:xfrm>
            <a:off x="4937760" y="3017520"/>
            <a:ext cx="1097280" cy="45720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marL="0" indent="0" algn="ctr">
              <a:buNone/>
            </a:pPr>
            <a:r>
              <a:rPr lang="en-US" sz="900" dirty="0">
                <a:solidFill>
                  <a:srgbClr val="EF4444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3~5시간</a:t>
            </a:r>
            <a:endParaRPr lang="en-US" sz="900" dirty="0"/>
          </a:p>
        </p:txBody>
      </p:sp>
      <p:sp>
        <p:nvSpPr>
          <p:cNvPr id="53" name="Text 51"/>
          <p:cNvSpPr/>
          <p:nvPr/>
        </p:nvSpPr>
        <p:spPr>
          <a:xfrm>
            <a:off x="6035040" y="3017520"/>
            <a:ext cx="365760" cy="45720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marL="0" indent="0" algn="ctr">
              <a:buNone/>
            </a:pPr>
            <a:r>
              <a:rPr lang="en-US" sz="1200" dirty="0">
                <a:solidFill>
                  <a:srgbClr val="94A3B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→</a:t>
            </a:r>
            <a:endParaRPr lang="en-US" sz="1200" dirty="0"/>
          </a:p>
        </p:txBody>
      </p:sp>
      <p:sp>
        <p:nvSpPr>
          <p:cNvPr id="54" name="Text 52"/>
          <p:cNvSpPr/>
          <p:nvPr/>
        </p:nvSpPr>
        <p:spPr>
          <a:xfrm>
            <a:off x="6400800" y="3017520"/>
            <a:ext cx="1097280" cy="45720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marL="0" indent="0" algn="ctr">
              <a:buNone/>
            </a:pPr>
            <a:r>
              <a:rPr lang="en-US" sz="1000" b="1" dirty="0">
                <a:solidFill>
                  <a:srgbClr val="3B82F6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5~10초</a:t>
            </a:r>
            <a:endParaRPr lang="en-US" sz="1000" dirty="0"/>
          </a:p>
        </p:txBody>
      </p:sp>
      <p:sp>
        <p:nvSpPr>
          <p:cNvPr id="55" name="Shape 53"/>
          <p:cNvSpPr/>
          <p:nvPr/>
        </p:nvSpPr>
        <p:spPr>
          <a:xfrm>
            <a:off x="7680960" y="3108960"/>
            <a:ext cx="822960" cy="274320"/>
          </a:xfrm>
          <a:prstGeom prst="roundRect">
            <a:avLst>
              <a:gd name="adj" fmla="val 13333"/>
            </a:avLst>
          </a:prstGeom>
          <a:solidFill>
            <a:srgbClr val="3B82F6"/>
          </a:solidFill>
          <a:ln/>
        </p:spPr>
        <p:txBody>
          <a:bodyPr/>
          <a:lstStyle/>
          <a:p>
            <a:endParaRPr lang="ko-KR" altLang="en-US"/>
          </a:p>
        </p:txBody>
      </p:sp>
      <p:sp>
        <p:nvSpPr>
          <p:cNvPr id="56" name="Text 54"/>
          <p:cNvSpPr/>
          <p:nvPr/>
        </p:nvSpPr>
        <p:spPr>
          <a:xfrm>
            <a:off x="7680960" y="3108960"/>
            <a:ext cx="822960" cy="27432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marL="0" indent="0" algn="ctr">
              <a:buNone/>
            </a:pPr>
            <a:r>
              <a:rPr lang="en-US" sz="8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1,800배</a:t>
            </a:r>
            <a:endParaRPr lang="en-US" sz="800" dirty="0"/>
          </a:p>
        </p:txBody>
      </p:sp>
      <p:sp>
        <p:nvSpPr>
          <p:cNvPr id="57" name="Shape 55"/>
          <p:cNvSpPr/>
          <p:nvPr/>
        </p:nvSpPr>
        <p:spPr>
          <a:xfrm>
            <a:off x="3474720" y="3566160"/>
            <a:ext cx="5212080" cy="457200"/>
          </a:xfrm>
          <a:prstGeom prst="roundRect">
            <a:avLst>
              <a:gd name="adj" fmla="val 12000"/>
            </a:avLst>
          </a:prstGeom>
          <a:solidFill>
            <a:srgbClr val="F8FAFC"/>
          </a:solidFill>
          <a:ln w="6350">
            <a:solidFill>
              <a:srgbClr val="E2E8F0"/>
            </a:solidFill>
            <a:prstDash val="solid"/>
          </a:ln>
        </p:spPr>
        <p:txBody>
          <a:bodyPr/>
          <a:lstStyle/>
          <a:p>
            <a:endParaRPr lang="ko-KR" altLang="en-US"/>
          </a:p>
        </p:txBody>
      </p:sp>
      <p:sp>
        <p:nvSpPr>
          <p:cNvPr id="58" name="Text 56"/>
          <p:cNvSpPr/>
          <p:nvPr/>
        </p:nvSpPr>
        <p:spPr>
          <a:xfrm>
            <a:off x="3657600" y="3566160"/>
            <a:ext cx="1280160" cy="45720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marL="0" indent="0">
              <a:buNone/>
            </a:pPr>
            <a:r>
              <a:rPr lang="en-US" sz="900" dirty="0">
                <a:solidFill>
                  <a:srgbClr val="47556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견적 오류율</a:t>
            </a:r>
            <a:endParaRPr lang="en-US" sz="900" dirty="0"/>
          </a:p>
        </p:txBody>
      </p:sp>
      <p:sp>
        <p:nvSpPr>
          <p:cNvPr id="59" name="Text 57"/>
          <p:cNvSpPr/>
          <p:nvPr/>
        </p:nvSpPr>
        <p:spPr>
          <a:xfrm>
            <a:off x="4937760" y="3566160"/>
            <a:ext cx="1097280" cy="45720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marL="0" indent="0" algn="ctr">
              <a:buNone/>
            </a:pPr>
            <a:r>
              <a:rPr lang="en-US" sz="900" dirty="0">
                <a:solidFill>
                  <a:srgbClr val="EF4444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월 15건+</a:t>
            </a:r>
            <a:endParaRPr lang="en-US" sz="900" dirty="0"/>
          </a:p>
        </p:txBody>
      </p:sp>
      <p:sp>
        <p:nvSpPr>
          <p:cNvPr id="60" name="Text 58"/>
          <p:cNvSpPr/>
          <p:nvPr/>
        </p:nvSpPr>
        <p:spPr>
          <a:xfrm>
            <a:off x="6035040" y="3566160"/>
            <a:ext cx="365760" cy="45720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marL="0" indent="0" algn="ctr">
              <a:buNone/>
            </a:pPr>
            <a:r>
              <a:rPr lang="en-US" sz="1200" dirty="0">
                <a:solidFill>
                  <a:srgbClr val="94A3B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→</a:t>
            </a:r>
            <a:endParaRPr lang="en-US" sz="1200" dirty="0"/>
          </a:p>
        </p:txBody>
      </p:sp>
      <p:sp>
        <p:nvSpPr>
          <p:cNvPr id="61" name="Text 59"/>
          <p:cNvSpPr/>
          <p:nvPr/>
        </p:nvSpPr>
        <p:spPr>
          <a:xfrm>
            <a:off x="6400800" y="3566160"/>
            <a:ext cx="1097280" cy="45720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marL="0" indent="0" algn="ctr">
              <a:buNone/>
            </a:pPr>
            <a:r>
              <a:rPr lang="en-US" sz="1000" b="1" dirty="0">
                <a:solidFill>
                  <a:srgbClr val="10B981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0건</a:t>
            </a:r>
            <a:endParaRPr lang="en-US" sz="1000" dirty="0"/>
          </a:p>
        </p:txBody>
      </p:sp>
      <p:sp>
        <p:nvSpPr>
          <p:cNvPr id="62" name="Shape 60"/>
          <p:cNvSpPr/>
          <p:nvPr/>
        </p:nvSpPr>
        <p:spPr>
          <a:xfrm>
            <a:off x="7680960" y="3657600"/>
            <a:ext cx="822960" cy="274320"/>
          </a:xfrm>
          <a:prstGeom prst="roundRect">
            <a:avLst>
              <a:gd name="adj" fmla="val 13333"/>
            </a:avLst>
          </a:prstGeom>
          <a:solidFill>
            <a:srgbClr val="10B981"/>
          </a:solidFill>
          <a:ln/>
        </p:spPr>
        <p:txBody>
          <a:bodyPr/>
          <a:lstStyle/>
          <a:p>
            <a:endParaRPr lang="ko-KR" altLang="en-US"/>
          </a:p>
        </p:txBody>
      </p:sp>
      <p:sp>
        <p:nvSpPr>
          <p:cNvPr id="63" name="Text 61"/>
          <p:cNvSpPr/>
          <p:nvPr/>
        </p:nvSpPr>
        <p:spPr>
          <a:xfrm>
            <a:off x="7680960" y="3657600"/>
            <a:ext cx="822960" cy="27432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marL="0" indent="0" algn="ctr">
              <a:buNone/>
            </a:pPr>
            <a:r>
              <a:rPr lang="en-US" sz="8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100%</a:t>
            </a:r>
            <a:endParaRPr lang="en-US" sz="800" dirty="0"/>
          </a:p>
        </p:txBody>
      </p:sp>
      <p:sp>
        <p:nvSpPr>
          <p:cNvPr id="64" name="Shape 62"/>
          <p:cNvSpPr/>
          <p:nvPr/>
        </p:nvSpPr>
        <p:spPr>
          <a:xfrm>
            <a:off x="3474720" y="4114800"/>
            <a:ext cx="5212080" cy="457200"/>
          </a:xfrm>
          <a:prstGeom prst="roundRect">
            <a:avLst>
              <a:gd name="adj" fmla="val 12000"/>
            </a:avLst>
          </a:prstGeom>
          <a:solidFill>
            <a:srgbClr val="F8FAFC"/>
          </a:solidFill>
          <a:ln w="6350">
            <a:solidFill>
              <a:srgbClr val="E2E8F0"/>
            </a:solidFill>
            <a:prstDash val="solid"/>
          </a:ln>
        </p:spPr>
        <p:txBody>
          <a:bodyPr/>
          <a:lstStyle/>
          <a:p>
            <a:endParaRPr lang="ko-KR" altLang="en-US"/>
          </a:p>
        </p:txBody>
      </p:sp>
      <p:sp>
        <p:nvSpPr>
          <p:cNvPr id="65" name="Text 63"/>
          <p:cNvSpPr/>
          <p:nvPr/>
        </p:nvSpPr>
        <p:spPr>
          <a:xfrm>
            <a:off x="3657600" y="4114800"/>
            <a:ext cx="1280160" cy="45720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marL="0" indent="0">
              <a:buNone/>
            </a:pPr>
            <a:r>
              <a:rPr lang="en-US" sz="900" dirty="0">
                <a:solidFill>
                  <a:srgbClr val="47556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BOM 입력</a:t>
            </a:r>
            <a:endParaRPr lang="en-US" sz="900" dirty="0"/>
          </a:p>
        </p:txBody>
      </p:sp>
      <p:sp>
        <p:nvSpPr>
          <p:cNvPr id="66" name="Text 64"/>
          <p:cNvSpPr/>
          <p:nvPr/>
        </p:nvSpPr>
        <p:spPr>
          <a:xfrm>
            <a:off x="4937760" y="4114800"/>
            <a:ext cx="1097280" cy="45720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marL="0" indent="0" algn="ctr">
              <a:buNone/>
            </a:pPr>
            <a:r>
              <a:rPr lang="en-US" sz="900" dirty="0">
                <a:solidFill>
                  <a:srgbClr val="EF4444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항목당 30분</a:t>
            </a:r>
            <a:endParaRPr lang="en-US" sz="900" dirty="0"/>
          </a:p>
        </p:txBody>
      </p:sp>
      <p:sp>
        <p:nvSpPr>
          <p:cNvPr id="67" name="Text 65"/>
          <p:cNvSpPr/>
          <p:nvPr/>
        </p:nvSpPr>
        <p:spPr>
          <a:xfrm>
            <a:off x="6035040" y="4114800"/>
            <a:ext cx="365760" cy="45720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marL="0" indent="0" algn="ctr">
              <a:buNone/>
            </a:pPr>
            <a:r>
              <a:rPr lang="en-US" sz="1200" dirty="0">
                <a:solidFill>
                  <a:srgbClr val="94A3B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→</a:t>
            </a:r>
            <a:endParaRPr lang="en-US" sz="1200" dirty="0"/>
          </a:p>
        </p:txBody>
      </p:sp>
      <p:sp>
        <p:nvSpPr>
          <p:cNvPr id="68" name="Text 66"/>
          <p:cNvSpPr/>
          <p:nvPr/>
        </p:nvSpPr>
        <p:spPr>
          <a:xfrm>
            <a:off x="6400800" y="4114800"/>
            <a:ext cx="1097280" cy="45720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marL="0" indent="0" algn="ctr">
              <a:buNone/>
            </a:pPr>
            <a:r>
              <a:rPr lang="en-US" sz="1000" b="1" dirty="0">
                <a:solidFill>
                  <a:srgbClr val="8B5CF6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자동 생성</a:t>
            </a:r>
            <a:endParaRPr lang="en-US" sz="1000" dirty="0"/>
          </a:p>
        </p:txBody>
      </p:sp>
      <p:sp>
        <p:nvSpPr>
          <p:cNvPr id="69" name="Shape 67"/>
          <p:cNvSpPr/>
          <p:nvPr/>
        </p:nvSpPr>
        <p:spPr>
          <a:xfrm>
            <a:off x="7680960" y="4206240"/>
            <a:ext cx="822960" cy="274320"/>
          </a:xfrm>
          <a:prstGeom prst="roundRect">
            <a:avLst>
              <a:gd name="adj" fmla="val 13333"/>
            </a:avLst>
          </a:prstGeom>
          <a:solidFill>
            <a:srgbClr val="8B5CF6"/>
          </a:solidFill>
          <a:ln/>
        </p:spPr>
        <p:txBody>
          <a:bodyPr/>
          <a:lstStyle/>
          <a:p>
            <a:endParaRPr lang="ko-KR" altLang="en-US"/>
          </a:p>
        </p:txBody>
      </p:sp>
      <p:sp>
        <p:nvSpPr>
          <p:cNvPr id="70" name="Text 68"/>
          <p:cNvSpPr/>
          <p:nvPr/>
        </p:nvSpPr>
        <p:spPr>
          <a:xfrm>
            <a:off x="7680960" y="4206240"/>
            <a:ext cx="822960" cy="27432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marL="0" indent="0" algn="ctr">
              <a:buNone/>
            </a:pPr>
            <a:r>
              <a:rPr lang="en-US" sz="8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∞</a:t>
            </a:r>
            <a:endParaRPr lang="en-US" sz="800" dirty="0"/>
          </a:p>
        </p:txBody>
      </p:sp>
    </p:spTree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7">
    <p:bg>
      <p:bgPr>
        <a:solidFill>
          <a:srgbClr val="FFFFFF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hape 0"/>
          <p:cNvSpPr/>
          <p:nvPr/>
        </p:nvSpPr>
        <p:spPr>
          <a:xfrm>
            <a:off x="457200" y="274320"/>
            <a:ext cx="54864" cy="365760"/>
          </a:xfrm>
          <a:prstGeom prst="rect">
            <a:avLst/>
          </a:prstGeom>
          <a:solidFill>
            <a:srgbClr val="3B82F6"/>
          </a:solidFill>
          <a:ln/>
        </p:spPr>
        <p:txBody>
          <a:bodyPr/>
          <a:lstStyle/>
          <a:p>
            <a:endParaRPr lang="ko-KR" altLang="en-US"/>
          </a:p>
        </p:txBody>
      </p:sp>
      <p:sp>
        <p:nvSpPr>
          <p:cNvPr id="3" name="Text 1"/>
          <p:cNvSpPr/>
          <p:nvPr/>
        </p:nvSpPr>
        <p:spPr>
          <a:xfrm>
            <a:off x="640080" y="228600"/>
            <a:ext cx="6400800" cy="45720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marL="0" indent="0">
              <a:buNone/>
            </a:pPr>
            <a:r>
              <a:rPr lang="en-US" sz="2000" b="1" dirty="0">
                <a:solidFill>
                  <a:srgbClr val="0F172A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Tier 1 | 후보 B: 절곡 공정 자동 최적화</a:t>
            </a:r>
            <a:endParaRPr lang="en-US" sz="2000" dirty="0"/>
          </a:p>
        </p:txBody>
      </p:sp>
      <p:sp>
        <p:nvSpPr>
          <p:cNvPr id="4" name="Shape 2"/>
          <p:cNvSpPr/>
          <p:nvPr/>
        </p:nvSpPr>
        <p:spPr>
          <a:xfrm>
            <a:off x="0" y="4800600"/>
            <a:ext cx="9144000" cy="342900"/>
          </a:xfrm>
          <a:prstGeom prst="rect">
            <a:avLst/>
          </a:prstGeom>
          <a:solidFill>
            <a:srgbClr val="F1F5F9"/>
          </a:solidFill>
          <a:ln/>
        </p:spPr>
        <p:txBody>
          <a:bodyPr/>
          <a:lstStyle/>
          <a:p>
            <a:endParaRPr lang="ko-KR" altLang="en-US"/>
          </a:p>
        </p:txBody>
      </p:sp>
      <p:sp>
        <p:nvSpPr>
          <p:cNvPr id="5" name="Text 3"/>
          <p:cNvSpPr/>
          <p:nvPr/>
        </p:nvSpPr>
        <p:spPr>
          <a:xfrm>
            <a:off x="457200" y="4800600"/>
            <a:ext cx="5486400" cy="34290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marL="0" indent="0">
              <a:buNone/>
            </a:pPr>
            <a:r>
              <a:rPr lang="en-US" sz="700" dirty="0">
                <a:solidFill>
                  <a:srgbClr val="94A3B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SAM 방법특허 브리핑  |  (주)코드브릿지엑스</a:t>
            </a:r>
            <a:endParaRPr lang="en-US" sz="700" dirty="0"/>
          </a:p>
        </p:txBody>
      </p:sp>
      <p:sp>
        <p:nvSpPr>
          <p:cNvPr id="6" name="Text 4"/>
          <p:cNvSpPr/>
          <p:nvPr/>
        </p:nvSpPr>
        <p:spPr>
          <a:xfrm>
            <a:off x="7315200" y="4800600"/>
            <a:ext cx="1371600" cy="34290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marL="0" indent="0" algn="r">
              <a:buNone/>
            </a:pPr>
            <a:r>
              <a:rPr lang="en-US" sz="700" dirty="0">
                <a:solidFill>
                  <a:srgbClr val="94A3B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7 / 14</a:t>
            </a:r>
            <a:endParaRPr lang="en-US" sz="700" dirty="0"/>
          </a:p>
        </p:txBody>
      </p:sp>
      <p:sp>
        <p:nvSpPr>
          <p:cNvPr id="7" name="Shape 5"/>
          <p:cNvSpPr/>
          <p:nvPr/>
        </p:nvSpPr>
        <p:spPr>
          <a:xfrm>
            <a:off x="6858000" y="274320"/>
            <a:ext cx="640080" cy="274320"/>
          </a:xfrm>
          <a:prstGeom prst="roundRect">
            <a:avLst>
              <a:gd name="adj" fmla="val 13333"/>
            </a:avLst>
          </a:prstGeom>
          <a:solidFill>
            <a:srgbClr val="EF4444"/>
          </a:solidFill>
          <a:ln/>
        </p:spPr>
        <p:txBody>
          <a:bodyPr/>
          <a:lstStyle/>
          <a:p>
            <a:endParaRPr lang="ko-KR" altLang="en-US"/>
          </a:p>
        </p:txBody>
      </p:sp>
      <p:sp>
        <p:nvSpPr>
          <p:cNvPr id="8" name="Text 6"/>
          <p:cNvSpPr/>
          <p:nvPr/>
        </p:nvSpPr>
        <p:spPr>
          <a:xfrm>
            <a:off x="6858000" y="274320"/>
            <a:ext cx="640080" cy="27432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marL="0" indent="0" algn="ctr">
              <a:buNone/>
            </a:pPr>
            <a:r>
              <a:rPr lang="en-US" sz="8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Tier 1</a:t>
            </a:r>
            <a:endParaRPr lang="en-US" sz="800" dirty="0"/>
          </a:p>
        </p:txBody>
      </p:sp>
      <p:sp>
        <p:nvSpPr>
          <p:cNvPr id="9" name="Shape 7"/>
          <p:cNvSpPr/>
          <p:nvPr/>
        </p:nvSpPr>
        <p:spPr>
          <a:xfrm>
            <a:off x="548640" y="1033272"/>
            <a:ext cx="320040" cy="320040"/>
          </a:xfrm>
          <a:prstGeom prst="ellipse">
            <a:avLst/>
          </a:prstGeom>
          <a:solidFill>
            <a:srgbClr val="10B981"/>
          </a:solidFill>
          <a:ln/>
        </p:spPr>
        <p:txBody>
          <a:bodyPr/>
          <a:lstStyle/>
          <a:p>
            <a:endParaRPr lang="ko-KR" altLang="en-US"/>
          </a:p>
        </p:txBody>
      </p:sp>
      <p:sp>
        <p:nvSpPr>
          <p:cNvPr id="10" name="Text 8"/>
          <p:cNvSpPr/>
          <p:nvPr/>
        </p:nvSpPr>
        <p:spPr>
          <a:xfrm>
            <a:off x="548640" y="1033272"/>
            <a:ext cx="320040" cy="32004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marL="0" indent="0" algn="ctr">
              <a:buNone/>
            </a:pPr>
            <a:r>
              <a:rPr lang="en-US" sz="12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</a:t>
            </a:r>
            <a:endParaRPr lang="en-US" sz="1200" dirty="0"/>
          </a:p>
        </p:txBody>
      </p:sp>
      <p:sp>
        <p:nvSpPr>
          <p:cNvPr id="11" name="Text 9"/>
          <p:cNvSpPr/>
          <p:nvPr/>
        </p:nvSpPr>
        <p:spPr>
          <a:xfrm>
            <a:off x="960120" y="1005840"/>
            <a:ext cx="2286000" cy="201168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marL="0" indent="0">
              <a:buNone/>
            </a:pPr>
            <a:r>
              <a:rPr lang="en-US" sz="900" b="1" dirty="0">
                <a:solidFill>
                  <a:srgbClr val="0F172A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제품 코드 파싱</a:t>
            </a:r>
            <a:endParaRPr lang="en-US" sz="900" dirty="0"/>
          </a:p>
        </p:txBody>
      </p:sp>
      <p:sp>
        <p:nvSpPr>
          <p:cNvPr id="12" name="Text 10"/>
          <p:cNvSpPr/>
          <p:nvPr/>
        </p:nvSpPr>
        <p:spPr>
          <a:xfrm>
            <a:off x="960120" y="1188720"/>
            <a:ext cx="2286000" cy="18288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marL="0" indent="0">
              <a:buNone/>
            </a:pPr>
            <a:r>
              <a:rPr lang="en-US" sz="700" dirty="0">
                <a:solidFill>
                  <a:srgbClr val="64748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가이드타입 + 재질 추출</a:t>
            </a:r>
            <a:endParaRPr lang="en-US" sz="700" dirty="0"/>
          </a:p>
        </p:txBody>
      </p:sp>
      <p:sp>
        <p:nvSpPr>
          <p:cNvPr id="13" name="Shape 11"/>
          <p:cNvSpPr/>
          <p:nvPr/>
        </p:nvSpPr>
        <p:spPr>
          <a:xfrm>
            <a:off x="690372" y="1353312"/>
            <a:ext cx="9144" cy="128016"/>
          </a:xfrm>
          <a:prstGeom prst="rect">
            <a:avLst/>
          </a:prstGeom>
          <a:solidFill>
            <a:srgbClr val="CBD5E1"/>
          </a:solidFill>
          <a:ln/>
        </p:spPr>
        <p:txBody>
          <a:bodyPr/>
          <a:lstStyle/>
          <a:p>
            <a:endParaRPr lang="ko-KR" altLang="en-US"/>
          </a:p>
        </p:txBody>
      </p:sp>
      <p:sp>
        <p:nvSpPr>
          <p:cNvPr id="14" name="Shape 12"/>
          <p:cNvSpPr/>
          <p:nvPr/>
        </p:nvSpPr>
        <p:spPr>
          <a:xfrm>
            <a:off x="548640" y="1508760"/>
            <a:ext cx="320040" cy="320040"/>
          </a:xfrm>
          <a:prstGeom prst="ellipse">
            <a:avLst/>
          </a:prstGeom>
          <a:solidFill>
            <a:srgbClr val="10B981"/>
          </a:solidFill>
          <a:ln/>
        </p:spPr>
        <p:txBody>
          <a:bodyPr/>
          <a:lstStyle/>
          <a:p>
            <a:endParaRPr lang="ko-KR" altLang="en-US"/>
          </a:p>
        </p:txBody>
      </p:sp>
      <p:sp>
        <p:nvSpPr>
          <p:cNvPr id="15" name="Text 13"/>
          <p:cNvSpPr/>
          <p:nvPr/>
        </p:nvSpPr>
        <p:spPr>
          <a:xfrm>
            <a:off x="548640" y="1508760"/>
            <a:ext cx="320040" cy="32004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marL="0" indent="0" algn="ctr">
              <a:buNone/>
            </a:pPr>
            <a:r>
              <a:rPr lang="en-US" sz="12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2</a:t>
            </a:r>
            <a:endParaRPr lang="en-US" sz="1200" dirty="0"/>
          </a:p>
        </p:txBody>
      </p:sp>
      <p:sp>
        <p:nvSpPr>
          <p:cNvPr id="16" name="Text 14"/>
          <p:cNvSpPr/>
          <p:nvPr/>
        </p:nvSpPr>
        <p:spPr>
          <a:xfrm>
            <a:off x="960120" y="1481328"/>
            <a:ext cx="2286000" cy="201168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marL="0" indent="0">
              <a:buNone/>
            </a:pPr>
            <a:r>
              <a:rPr lang="en-US" sz="900" b="1" dirty="0">
                <a:solidFill>
                  <a:srgbClr val="0F172A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재질 매핑 (5가지)</a:t>
            </a:r>
            <a:endParaRPr lang="en-US" sz="900" dirty="0"/>
          </a:p>
        </p:txBody>
      </p:sp>
      <p:sp>
        <p:nvSpPr>
          <p:cNvPr id="17" name="Text 15"/>
          <p:cNvSpPr/>
          <p:nvPr/>
        </p:nvSpPr>
        <p:spPr>
          <a:xfrm>
            <a:off x="960120" y="1664208"/>
            <a:ext cx="2286000" cy="18288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marL="0" indent="0">
              <a:buNone/>
            </a:pPr>
            <a:r>
              <a:rPr lang="en-US" sz="700" dirty="0">
                <a:solidFill>
                  <a:srgbClr val="64748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가이드레일/하단마감/모터 호환성</a:t>
            </a:r>
            <a:endParaRPr lang="en-US" sz="700" dirty="0"/>
          </a:p>
        </p:txBody>
      </p:sp>
      <p:sp>
        <p:nvSpPr>
          <p:cNvPr id="18" name="Shape 16"/>
          <p:cNvSpPr/>
          <p:nvPr/>
        </p:nvSpPr>
        <p:spPr>
          <a:xfrm>
            <a:off x="690372" y="1828800"/>
            <a:ext cx="9144" cy="128016"/>
          </a:xfrm>
          <a:prstGeom prst="rect">
            <a:avLst/>
          </a:prstGeom>
          <a:solidFill>
            <a:srgbClr val="CBD5E1"/>
          </a:solidFill>
          <a:ln/>
        </p:spPr>
        <p:txBody>
          <a:bodyPr/>
          <a:lstStyle/>
          <a:p>
            <a:endParaRPr lang="ko-KR" altLang="en-US"/>
          </a:p>
        </p:txBody>
      </p:sp>
      <p:sp>
        <p:nvSpPr>
          <p:cNvPr id="19" name="Shape 17"/>
          <p:cNvSpPr/>
          <p:nvPr/>
        </p:nvSpPr>
        <p:spPr>
          <a:xfrm>
            <a:off x="548640" y="1984248"/>
            <a:ext cx="320040" cy="320040"/>
          </a:xfrm>
          <a:prstGeom prst="ellipse">
            <a:avLst/>
          </a:prstGeom>
          <a:solidFill>
            <a:srgbClr val="10B981"/>
          </a:solidFill>
          <a:ln/>
        </p:spPr>
        <p:txBody>
          <a:bodyPr/>
          <a:lstStyle/>
          <a:p>
            <a:endParaRPr lang="ko-KR" altLang="en-US"/>
          </a:p>
        </p:txBody>
      </p:sp>
      <p:sp>
        <p:nvSpPr>
          <p:cNvPr id="20" name="Text 18"/>
          <p:cNvSpPr/>
          <p:nvPr/>
        </p:nvSpPr>
        <p:spPr>
          <a:xfrm>
            <a:off x="548640" y="1984248"/>
            <a:ext cx="320040" cy="32004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marL="0" indent="0" algn="ctr">
              <a:buNone/>
            </a:pPr>
            <a:r>
              <a:rPr lang="en-US" sz="12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3</a:t>
            </a:r>
            <a:endParaRPr lang="en-US" sz="1200" dirty="0"/>
          </a:p>
        </p:txBody>
      </p:sp>
      <p:sp>
        <p:nvSpPr>
          <p:cNvPr id="21" name="Text 19"/>
          <p:cNvSpPr/>
          <p:nvPr/>
        </p:nvSpPr>
        <p:spPr>
          <a:xfrm>
            <a:off x="960120" y="1956816"/>
            <a:ext cx="2286000" cy="201168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marL="0" indent="0">
              <a:buNone/>
            </a:pPr>
            <a:r>
              <a:rPr lang="en-US" sz="900" b="1" dirty="0">
                <a:solidFill>
                  <a:srgbClr val="0F172A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노드 집계 (핵심)</a:t>
            </a:r>
            <a:endParaRPr lang="en-US" sz="900" dirty="0"/>
          </a:p>
        </p:txBody>
      </p:sp>
      <p:sp>
        <p:nvSpPr>
          <p:cNvPr id="22" name="Text 20"/>
          <p:cNvSpPr/>
          <p:nvPr/>
        </p:nvSpPr>
        <p:spPr>
          <a:xfrm>
            <a:off x="960120" y="2139696"/>
            <a:ext cx="2286000" cy="18288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marL="0" indent="0">
              <a:buNone/>
            </a:pPr>
            <a:r>
              <a:rPr lang="en-US" sz="700" dirty="0">
                <a:solidFill>
                  <a:srgbClr val="64748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치수 그룹핑 + 6개 카테고리 분류</a:t>
            </a:r>
            <a:endParaRPr lang="en-US" sz="700" dirty="0"/>
          </a:p>
        </p:txBody>
      </p:sp>
      <p:sp>
        <p:nvSpPr>
          <p:cNvPr id="23" name="Shape 21"/>
          <p:cNvSpPr/>
          <p:nvPr/>
        </p:nvSpPr>
        <p:spPr>
          <a:xfrm>
            <a:off x="690372" y="2304288"/>
            <a:ext cx="9144" cy="128016"/>
          </a:xfrm>
          <a:prstGeom prst="rect">
            <a:avLst/>
          </a:prstGeom>
          <a:solidFill>
            <a:srgbClr val="CBD5E1"/>
          </a:solidFill>
          <a:ln/>
        </p:spPr>
        <p:txBody>
          <a:bodyPr/>
          <a:lstStyle/>
          <a:p>
            <a:endParaRPr lang="ko-KR" altLang="en-US"/>
          </a:p>
        </p:txBody>
      </p:sp>
      <p:sp>
        <p:nvSpPr>
          <p:cNvPr id="24" name="Shape 22"/>
          <p:cNvSpPr/>
          <p:nvPr/>
        </p:nvSpPr>
        <p:spPr>
          <a:xfrm>
            <a:off x="548640" y="2459736"/>
            <a:ext cx="320040" cy="320040"/>
          </a:xfrm>
          <a:prstGeom prst="ellipse">
            <a:avLst/>
          </a:prstGeom>
          <a:solidFill>
            <a:srgbClr val="10B981"/>
          </a:solidFill>
          <a:ln/>
        </p:spPr>
        <p:txBody>
          <a:bodyPr/>
          <a:lstStyle/>
          <a:p>
            <a:endParaRPr lang="ko-KR" altLang="en-US"/>
          </a:p>
        </p:txBody>
      </p:sp>
      <p:sp>
        <p:nvSpPr>
          <p:cNvPr id="25" name="Text 23"/>
          <p:cNvSpPr/>
          <p:nvPr/>
        </p:nvSpPr>
        <p:spPr>
          <a:xfrm>
            <a:off x="548640" y="2459736"/>
            <a:ext cx="320040" cy="32004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marL="0" indent="0" algn="ctr">
              <a:buNone/>
            </a:pPr>
            <a:r>
              <a:rPr lang="en-US" sz="12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4</a:t>
            </a:r>
            <a:endParaRPr lang="en-US" sz="1200" dirty="0"/>
          </a:p>
        </p:txBody>
      </p:sp>
      <p:sp>
        <p:nvSpPr>
          <p:cNvPr id="26" name="Text 24"/>
          <p:cNvSpPr/>
          <p:nvPr/>
        </p:nvSpPr>
        <p:spPr>
          <a:xfrm>
            <a:off x="960120" y="2432304"/>
            <a:ext cx="2286000" cy="201168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marL="0" indent="0">
              <a:buNone/>
            </a:pPr>
            <a:r>
              <a:rPr lang="en-US" sz="900" b="1" dirty="0">
                <a:solidFill>
                  <a:srgbClr val="0F172A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원자재 최적 배분</a:t>
            </a:r>
            <a:endParaRPr lang="en-US" sz="900" dirty="0"/>
          </a:p>
        </p:txBody>
      </p:sp>
      <p:sp>
        <p:nvSpPr>
          <p:cNvPr id="27" name="Text 25"/>
          <p:cNvSpPr/>
          <p:nvPr/>
        </p:nvSpPr>
        <p:spPr>
          <a:xfrm>
            <a:off x="960120" y="2615184"/>
            <a:ext cx="2286000" cy="18288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marL="0" indent="0">
              <a:buNone/>
            </a:pPr>
            <a:r>
              <a:rPr lang="en-US" sz="700" dirty="0">
                <a:solidFill>
                  <a:srgbClr val="64748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3000/4000mm 버킷팅</a:t>
            </a:r>
            <a:endParaRPr lang="en-US" sz="700" dirty="0"/>
          </a:p>
        </p:txBody>
      </p:sp>
      <p:sp>
        <p:nvSpPr>
          <p:cNvPr id="28" name="Shape 26"/>
          <p:cNvSpPr/>
          <p:nvPr/>
        </p:nvSpPr>
        <p:spPr>
          <a:xfrm>
            <a:off x="690372" y="2779776"/>
            <a:ext cx="9144" cy="128016"/>
          </a:xfrm>
          <a:prstGeom prst="rect">
            <a:avLst/>
          </a:prstGeom>
          <a:solidFill>
            <a:srgbClr val="CBD5E1"/>
          </a:solidFill>
          <a:ln/>
        </p:spPr>
        <p:txBody>
          <a:bodyPr/>
          <a:lstStyle/>
          <a:p>
            <a:endParaRPr lang="ko-KR" altLang="en-US"/>
          </a:p>
        </p:txBody>
      </p:sp>
      <p:sp>
        <p:nvSpPr>
          <p:cNvPr id="29" name="Shape 27"/>
          <p:cNvSpPr/>
          <p:nvPr/>
        </p:nvSpPr>
        <p:spPr>
          <a:xfrm>
            <a:off x="548640" y="2935224"/>
            <a:ext cx="320040" cy="320040"/>
          </a:xfrm>
          <a:prstGeom prst="ellipse">
            <a:avLst/>
          </a:prstGeom>
          <a:solidFill>
            <a:srgbClr val="10B981"/>
          </a:solidFill>
          <a:ln/>
        </p:spPr>
        <p:txBody>
          <a:bodyPr/>
          <a:lstStyle/>
          <a:p>
            <a:endParaRPr lang="ko-KR" altLang="en-US"/>
          </a:p>
        </p:txBody>
      </p:sp>
      <p:sp>
        <p:nvSpPr>
          <p:cNvPr id="30" name="Text 28"/>
          <p:cNvSpPr/>
          <p:nvPr/>
        </p:nvSpPr>
        <p:spPr>
          <a:xfrm>
            <a:off x="548640" y="2935224"/>
            <a:ext cx="320040" cy="32004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marL="0" indent="0" algn="ctr">
              <a:buNone/>
            </a:pPr>
            <a:r>
              <a:rPr lang="en-US" sz="12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5</a:t>
            </a:r>
            <a:endParaRPr lang="en-US" sz="1200" dirty="0"/>
          </a:p>
        </p:txBody>
      </p:sp>
      <p:sp>
        <p:nvSpPr>
          <p:cNvPr id="31" name="Text 29"/>
          <p:cNvSpPr/>
          <p:nvPr/>
        </p:nvSpPr>
        <p:spPr>
          <a:xfrm>
            <a:off x="960120" y="2907792"/>
            <a:ext cx="2286000" cy="201168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marL="0" indent="0">
              <a:buNone/>
            </a:pPr>
            <a:r>
              <a:rPr lang="en-US" sz="900" b="1" dirty="0">
                <a:solidFill>
                  <a:srgbClr val="0F172A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모터/브라켓 자동 결정</a:t>
            </a:r>
            <a:endParaRPr lang="en-US" sz="900" dirty="0"/>
          </a:p>
        </p:txBody>
      </p:sp>
      <p:sp>
        <p:nvSpPr>
          <p:cNvPr id="32" name="Text 30"/>
          <p:cNvSpPr/>
          <p:nvPr/>
        </p:nvSpPr>
        <p:spPr>
          <a:xfrm>
            <a:off x="960120" y="3090672"/>
            <a:ext cx="2286000" cy="18288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marL="0" indent="0">
              <a:buNone/>
            </a:pPr>
            <a:r>
              <a:rPr lang="en-US" sz="700" dirty="0">
                <a:solidFill>
                  <a:srgbClr val="64748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3차원 조건표 룩업</a:t>
            </a:r>
            <a:endParaRPr lang="en-US" sz="700" dirty="0"/>
          </a:p>
        </p:txBody>
      </p:sp>
      <p:sp>
        <p:nvSpPr>
          <p:cNvPr id="33" name="Shape 31"/>
          <p:cNvSpPr/>
          <p:nvPr/>
        </p:nvSpPr>
        <p:spPr>
          <a:xfrm>
            <a:off x="690372" y="3255264"/>
            <a:ext cx="9144" cy="128016"/>
          </a:xfrm>
          <a:prstGeom prst="rect">
            <a:avLst/>
          </a:prstGeom>
          <a:solidFill>
            <a:srgbClr val="CBD5E1"/>
          </a:solidFill>
          <a:ln/>
        </p:spPr>
        <p:txBody>
          <a:bodyPr/>
          <a:lstStyle/>
          <a:p>
            <a:endParaRPr lang="ko-KR" altLang="en-US"/>
          </a:p>
        </p:txBody>
      </p:sp>
      <p:sp>
        <p:nvSpPr>
          <p:cNvPr id="34" name="Shape 32"/>
          <p:cNvSpPr/>
          <p:nvPr/>
        </p:nvSpPr>
        <p:spPr>
          <a:xfrm>
            <a:off x="548640" y="3410712"/>
            <a:ext cx="320040" cy="320040"/>
          </a:xfrm>
          <a:prstGeom prst="ellipse">
            <a:avLst/>
          </a:prstGeom>
          <a:solidFill>
            <a:srgbClr val="10B981"/>
          </a:solidFill>
          <a:ln/>
        </p:spPr>
        <p:txBody>
          <a:bodyPr/>
          <a:lstStyle/>
          <a:p>
            <a:endParaRPr lang="ko-KR" altLang="en-US"/>
          </a:p>
        </p:txBody>
      </p:sp>
      <p:sp>
        <p:nvSpPr>
          <p:cNvPr id="35" name="Text 33"/>
          <p:cNvSpPr/>
          <p:nvPr/>
        </p:nvSpPr>
        <p:spPr>
          <a:xfrm>
            <a:off x="548640" y="3410712"/>
            <a:ext cx="320040" cy="32004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marL="0" indent="0" algn="ctr">
              <a:buNone/>
            </a:pPr>
            <a:r>
              <a:rPr lang="en-US" sz="12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6</a:t>
            </a:r>
            <a:endParaRPr lang="en-US" sz="1200" dirty="0"/>
          </a:p>
        </p:txBody>
      </p:sp>
      <p:sp>
        <p:nvSpPr>
          <p:cNvPr id="36" name="Text 34"/>
          <p:cNvSpPr/>
          <p:nvPr/>
        </p:nvSpPr>
        <p:spPr>
          <a:xfrm>
            <a:off x="960120" y="3383280"/>
            <a:ext cx="2286000" cy="201168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marL="0" indent="0">
              <a:buNone/>
            </a:pPr>
            <a:r>
              <a:rPr lang="en-US" sz="900" b="1" dirty="0">
                <a:solidFill>
                  <a:srgbClr val="0F172A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bending_info 조립</a:t>
            </a:r>
            <a:endParaRPr lang="en-US" sz="900" dirty="0"/>
          </a:p>
        </p:txBody>
      </p:sp>
      <p:sp>
        <p:nvSpPr>
          <p:cNvPr id="37" name="Text 35"/>
          <p:cNvSpPr/>
          <p:nvPr/>
        </p:nvSpPr>
        <p:spPr>
          <a:xfrm>
            <a:off x="960120" y="3566160"/>
            <a:ext cx="2286000" cy="18288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marL="0" indent="0">
              <a:buNone/>
            </a:pPr>
            <a:r>
              <a:rPr lang="en-US" sz="700" dirty="0">
                <a:solidFill>
                  <a:srgbClr val="64748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JSON 공정 지시서 생성</a:t>
            </a:r>
            <a:endParaRPr lang="en-US" sz="700" dirty="0"/>
          </a:p>
        </p:txBody>
      </p:sp>
      <p:sp>
        <p:nvSpPr>
          <p:cNvPr id="38" name="Shape 36"/>
          <p:cNvSpPr/>
          <p:nvPr/>
        </p:nvSpPr>
        <p:spPr>
          <a:xfrm>
            <a:off x="3474720" y="1005840"/>
            <a:ext cx="5212080" cy="1645920"/>
          </a:xfrm>
          <a:prstGeom prst="roundRect">
            <a:avLst>
              <a:gd name="adj" fmla="val 4444"/>
            </a:avLst>
          </a:prstGeom>
          <a:solidFill>
            <a:srgbClr val="0F172A"/>
          </a:solidFill>
          <a:ln/>
        </p:spPr>
        <p:txBody>
          <a:bodyPr/>
          <a:lstStyle/>
          <a:p>
            <a:endParaRPr lang="ko-KR" altLang="en-US"/>
          </a:p>
        </p:txBody>
      </p:sp>
      <p:sp>
        <p:nvSpPr>
          <p:cNvPr id="39" name="Text 37"/>
          <p:cNvSpPr/>
          <p:nvPr/>
        </p:nvSpPr>
        <p:spPr>
          <a:xfrm>
            <a:off x="3657600" y="1051560"/>
            <a:ext cx="4846320" cy="27432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marL="0" indent="0">
              <a:buNone/>
            </a:pPr>
            <a:r>
              <a:rPr lang="en-US" sz="1000" b="1" dirty="0">
                <a:solidFill>
                  <a:srgbClr val="10B981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원자재 최적 배분 알고리즘</a:t>
            </a:r>
            <a:endParaRPr lang="en-US" sz="1000" dirty="0"/>
          </a:p>
        </p:txBody>
      </p:sp>
      <p:sp>
        <p:nvSpPr>
          <p:cNvPr id="40" name="Text 38"/>
          <p:cNvSpPr/>
          <p:nvPr/>
        </p:nvSpPr>
        <p:spPr>
          <a:xfrm>
            <a:off x="3657600" y="1371600"/>
            <a:ext cx="4846320" cy="18288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marL="0" indent="0">
              <a:buNone/>
            </a:pPr>
            <a:r>
              <a:rPr lang="en-US" sz="750" dirty="0">
                <a:solidFill>
                  <a:srgbClr val="CBD5E1"/>
                </a:solidFill>
                <a:latin typeface="Consolas" pitchFamily="34" charset="0"/>
                <a:ea typeface="Consolas" pitchFamily="34" charset="-122"/>
                <a:cs typeface="Consolas" pitchFamily="34" charset="-120"/>
              </a:rPr>
              <a:t>하단마감재: openWidth 기반 3000/4000mm 조합 결정</a:t>
            </a:r>
            <a:endParaRPr lang="en-US" sz="750" dirty="0"/>
          </a:p>
        </p:txBody>
      </p:sp>
      <p:sp>
        <p:nvSpPr>
          <p:cNvPr id="41" name="Text 39"/>
          <p:cNvSpPr/>
          <p:nvPr/>
        </p:nvSpPr>
        <p:spPr>
          <a:xfrm>
            <a:off x="3657600" y="1554480"/>
            <a:ext cx="4846320" cy="18288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marL="0" indent="0">
              <a:buNone/>
            </a:pPr>
            <a:r>
              <a:rPr lang="en-US" sz="750" dirty="0">
                <a:solidFill>
                  <a:srgbClr val="94A3B8"/>
                </a:solidFill>
                <a:latin typeface="Consolas" pitchFamily="34" charset="0"/>
                <a:ea typeface="Consolas" pitchFamily="34" charset="-122"/>
                <a:cs typeface="Consolas" pitchFamily="34" charset="-120"/>
              </a:rPr>
              <a:t>  3000mm 이하 → 3000×1  |  4000mm 이하 → 4000×1</a:t>
            </a:r>
            <a:endParaRPr lang="en-US" sz="750" dirty="0"/>
          </a:p>
        </p:txBody>
      </p:sp>
      <p:sp>
        <p:nvSpPr>
          <p:cNvPr id="42" name="Text 40"/>
          <p:cNvSpPr/>
          <p:nvPr/>
        </p:nvSpPr>
        <p:spPr>
          <a:xfrm>
            <a:off x="3657600" y="1737360"/>
            <a:ext cx="4846320" cy="18288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marL="0" indent="0">
              <a:buNone/>
            </a:pPr>
            <a:r>
              <a:rPr lang="en-US" sz="750" dirty="0">
                <a:solidFill>
                  <a:srgbClr val="94A3B8"/>
                </a:solidFill>
                <a:latin typeface="Consolas" pitchFamily="34" charset="0"/>
                <a:ea typeface="Consolas" pitchFamily="34" charset="-122"/>
                <a:cs typeface="Consolas" pitchFamily="34" charset="-120"/>
              </a:rPr>
              <a:t>  6000mm 이하 → 3000×2  |  7000mm 이하 → 3000+4000</a:t>
            </a:r>
            <a:endParaRPr lang="en-US" sz="750" dirty="0"/>
          </a:p>
        </p:txBody>
      </p:sp>
      <p:sp>
        <p:nvSpPr>
          <p:cNvPr id="43" name="Text 41"/>
          <p:cNvSpPr/>
          <p:nvPr/>
        </p:nvSpPr>
        <p:spPr>
          <a:xfrm>
            <a:off x="3657600" y="1920240"/>
            <a:ext cx="4846320" cy="18288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marL="0" indent="0">
              <a:buNone/>
            </a:pPr>
            <a:endParaRPr lang="en-US" sz="750" dirty="0"/>
          </a:p>
        </p:txBody>
      </p:sp>
      <p:sp>
        <p:nvSpPr>
          <p:cNvPr id="44" name="Text 42"/>
          <p:cNvSpPr/>
          <p:nvPr/>
        </p:nvSpPr>
        <p:spPr>
          <a:xfrm>
            <a:off x="3657600" y="2103120"/>
            <a:ext cx="4846320" cy="18288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marL="0" indent="0">
              <a:buNone/>
            </a:pPr>
            <a:r>
              <a:rPr lang="en-US" sz="750" dirty="0">
                <a:solidFill>
                  <a:srgbClr val="CBD5E1"/>
                </a:solidFill>
                <a:latin typeface="Consolas" pitchFamily="34" charset="0"/>
                <a:ea typeface="Consolas" pitchFamily="34" charset="-122"/>
                <a:cs typeface="Consolas" pitchFamily="34" charset="-120"/>
              </a:rPr>
              <a:t>셔터박스: 표준길이 [1219, 2438, 3000, 3500, 4000, 4150]</a:t>
            </a:r>
            <a:endParaRPr lang="en-US" sz="750" dirty="0"/>
          </a:p>
        </p:txBody>
      </p:sp>
      <p:sp>
        <p:nvSpPr>
          <p:cNvPr id="45" name="Text 43"/>
          <p:cNvSpPr/>
          <p:nvPr/>
        </p:nvSpPr>
        <p:spPr>
          <a:xfrm>
            <a:off x="3657600" y="2286000"/>
            <a:ext cx="4846320" cy="18288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marL="0" indent="0">
              <a:buNone/>
            </a:pPr>
            <a:r>
              <a:rPr lang="en-US" sz="750" dirty="0">
                <a:solidFill>
                  <a:srgbClr val="94A3B8"/>
                </a:solidFill>
                <a:latin typeface="Consolas" pitchFamily="34" charset="0"/>
                <a:ea typeface="Consolas" pitchFamily="34" charset="-122"/>
                <a:cs typeface="Consolas" pitchFamily="34" charset="-120"/>
              </a:rPr>
              <a:t>  상부덮개: ceil(width / 1219)  |  마구리: qty × 2</a:t>
            </a:r>
            <a:endParaRPr lang="en-US" sz="750" dirty="0"/>
          </a:p>
        </p:txBody>
      </p:sp>
      <p:sp>
        <p:nvSpPr>
          <p:cNvPr id="46" name="Text 44"/>
          <p:cNvSpPr/>
          <p:nvPr/>
        </p:nvSpPr>
        <p:spPr>
          <a:xfrm>
            <a:off x="3657600" y="2468880"/>
            <a:ext cx="4846320" cy="18288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marL="0" indent="0">
              <a:buNone/>
            </a:pPr>
            <a:endParaRPr lang="en-US" sz="750" dirty="0"/>
          </a:p>
        </p:txBody>
      </p:sp>
      <p:sp>
        <p:nvSpPr>
          <p:cNvPr id="47" name="Text 45"/>
          <p:cNvSpPr/>
          <p:nvPr/>
        </p:nvSpPr>
        <p:spPr>
          <a:xfrm>
            <a:off x="3657600" y="2651760"/>
            <a:ext cx="4846320" cy="18288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marL="0" indent="0">
              <a:buNone/>
            </a:pPr>
            <a:r>
              <a:rPr lang="en-US" sz="750" dirty="0">
                <a:solidFill>
                  <a:srgbClr val="CBD5E1"/>
                </a:solidFill>
                <a:latin typeface="Consolas" pitchFamily="34" charset="0"/>
                <a:ea typeface="Consolas" pitchFamily="34" charset="-122"/>
                <a:cs typeface="Consolas" pitchFamily="34" charset="-120"/>
              </a:rPr>
              <a:t>연기차단재:</a:t>
            </a:r>
            <a:endParaRPr lang="en-US" sz="750" dirty="0"/>
          </a:p>
        </p:txBody>
      </p:sp>
      <p:sp>
        <p:nvSpPr>
          <p:cNvPr id="48" name="Text 46"/>
          <p:cNvSpPr/>
          <p:nvPr/>
        </p:nvSpPr>
        <p:spPr>
          <a:xfrm>
            <a:off x="3657600" y="2834640"/>
            <a:ext cx="4846320" cy="18288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marL="0" indent="0">
              <a:buNone/>
            </a:pPr>
            <a:r>
              <a:rPr lang="en-US" sz="750" dirty="0">
                <a:solidFill>
                  <a:srgbClr val="94A3B8"/>
                </a:solidFill>
                <a:latin typeface="Consolas" pitchFamily="34" charset="0"/>
                <a:ea typeface="Consolas" pitchFamily="34" charset="-122"/>
                <a:cs typeface="Consolas" pitchFamily="34" charset="-120"/>
              </a:rPr>
              <a:t>  W50: height + 250 → 표준 길이  |  W80: 수식 산출</a:t>
            </a:r>
            <a:endParaRPr lang="en-US" sz="750" dirty="0"/>
          </a:p>
        </p:txBody>
      </p:sp>
      <p:sp>
        <p:nvSpPr>
          <p:cNvPr id="49" name="Text 47"/>
          <p:cNvSpPr/>
          <p:nvPr/>
        </p:nvSpPr>
        <p:spPr>
          <a:xfrm>
            <a:off x="3474720" y="2926080"/>
            <a:ext cx="2743200" cy="27432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marL="0" indent="0">
              <a:buNone/>
            </a:pPr>
            <a:r>
              <a:rPr lang="en-US" sz="1100" b="1" dirty="0">
                <a:solidFill>
                  <a:srgbClr val="0F172A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정량적 효과</a:t>
            </a:r>
            <a:endParaRPr lang="en-US" sz="1100" dirty="0"/>
          </a:p>
        </p:txBody>
      </p:sp>
      <p:sp>
        <p:nvSpPr>
          <p:cNvPr id="50" name="Shape 48"/>
          <p:cNvSpPr/>
          <p:nvPr/>
        </p:nvSpPr>
        <p:spPr>
          <a:xfrm>
            <a:off x="3474720" y="3246120"/>
            <a:ext cx="5212080" cy="411480"/>
          </a:xfrm>
          <a:prstGeom prst="roundRect">
            <a:avLst>
              <a:gd name="adj" fmla="val 13333"/>
            </a:avLst>
          </a:prstGeom>
          <a:solidFill>
            <a:srgbClr val="F8FAFC"/>
          </a:solidFill>
          <a:ln w="6350">
            <a:solidFill>
              <a:srgbClr val="E2E8F0"/>
            </a:solidFill>
            <a:prstDash val="solid"/>
          </a:ln>
        </p:spPr>
        <p:txBody>
          <a:bodyPr/>
          <a:lstStyle/>
          <a:p>
            <a:endParaRPr lang="ko-KR" altLang="en-US"/>
          </a:p>
        </p:txBody>
      </p:sp>
      <p:sp>
        <p:nvSpPr>
          <p:cNvPr id="51" name="Text 49"/>
          <p:cNvSpPr/>
          <p:nvPr/>
        </p:nvSpPr>
        <p:spPr>
          <a:xfrm>
            <a:off x="3657600" y="3246120"/>
            <a:ext cx="1280160" cy="41148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marL="0" indent="0">
              <a:buNone/>
            </a:pPr>
            <a:r>
              <a:rPr lang="en-US" sz="900" dirty="0">
                <a:solidFill>
                  <a:srgbClr val="47556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절곡품 계산오류</a:t>
            </a:r>
            <a:endParaRPr lang="en-US" sz="900" dirty="0"/>
          </a:p>
        </p:txBody>
      </p:sp>
      <p:sp>
        <p:nvSpPr>
          <p:cNvPr id="52" name="Text 50"/>
          <p:cNvSpPr/>
          <p:nvPr/>
        </p:nvSpPr>
        <p:spPr>
          <a:xfrm>
            <a:off x="4937760" y="3246120"/>
            <a:ext cx="1097280" cy="41148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marL="0" indent="0" algn="ctr">
              <a:buNone/>
            </a:pPr>
            <a:r>
              <a:rPr lang="en-US" sz="900" dirty="0">
                <a:solidFill>
                  <a:srgbClr val="EF4444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월 50건</a:t>
            </a:r>
            <a:endParaRPr lang="en-US" sz="900" dirty="0"/>
          </a:p>
        </p:txBody>
      </p:sp>
      <p:sp>
        <p:nvSpPr>
          <p:cNvPr id="53" name="Text 51"/>
          <p:cNvSpPr/>
          <p:nvPr/>
        </p:nvSpPr>
        <p:spPr>
          <a:xfrm>
            <a:off x="6035040" y="3246120"/>
            <a:ext cx="365760" cy="41148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marL="0" indent="0" algn="ctr">
              <a:buNone/>
            </a:pPr>
            <a:r>
              <a:rPr lang="en-US" sz="1200" dirty="0">
                <a:solidFill>
                  <a:srgbClr val="94A3B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→</a:t>
            </a:r>
            <a:endParaRPr lang="en-US" sz="1200" dirty="0"/>
          </a:p>
        </p:txBody>
      </p:sp>
      <p:sp>
        <p:nvSpPr>
          <p:cNvPr id="54" name="Text 52"/>
          <p:cNvSpPr/>
          <p:nvPr/>
        </p:nvSpPr>
        <p:spPr>
          <a:xfrm>
            <a:off x="6400800" y="3246120"/>
            <a:ext cx="1097280" cy="41148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marL="0" indent="0" algn="ctr">
              <a:buNone/>
            </a:pPr>
            <a:r>
              <a:rPr lang="en-US" sz="1000" b="1" dirty="0">
                <a:solidFill>
                  <a:srgbClr val="10B981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0건</a:t>
            </a:r>
            <a:endParaRPr lang="en-US" sz="1000" dirty="0"/>
          </a:p>
        </p:txBody>
      </p:sp>
      <p:sp>
        <p:nvSpPr>
          <p:cNvPr id="55" name="Shape 53"/>
          <p:cNvSpPr/>
          <p:nvPr/>
        </p:nvSpPr>
        <p:spPr>
          <a:xfrm>
            <a:off x="7680960" y="3319272"/>
            <a:ext cx="822960" cy="274320"/>
          </a:xfrm>
          <a:prstGeom prst="roundRect">
            <a:avLst>
              <a:gd name="adj" fmla="val 13333"/>
            </a:avLst>
          </a:prstGeom>
          <a:solidFill>
            <a:srgbClr val="10B981"/>
          </a:solidFill>
          <a:ln/>
        </p:spPr>
        <p:txBody>
          <a:bodyPr/>
          <a:lstStyle/>
          <a:p>
            <a:endParaRPr lang="ko-KR" altLang="en-US"/>
          </a:p>
        </p:txBody>
      </p:sp>
      <p:sp>
        <p:nvSpPr>
          <p:cNvPr id="56" name="Text 54"/>
          <p:cNvSpPr/>
          <p:nvPr/>
        </p:nvSpPr>
        <p:spPr>
          <a:xfrm>
            <a:off x="7680960" y="3319272"/>
            <a:ext cx="822960" cy="27432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marL="0" indent="0" algn="ctr">
              <a:buNone/>
            </a:pPr>
            <a:r>
              <a:rPr lang="en-US" sz="8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100%</a:t>
            </a:r>
            <a:endParaRPr lang="en-US" sz="800" dirty="0"/>
          </a:p>
        </p:txBody>
      </p:sp>
      <p:sp>
        <p:nvSpPr>
          <p:cNvPr id="57" name="Shape 55"/>
          <p:cNvSpPr/>
          <p:nvPr/>
        </p:nvSpPr>
        <p:spPr>
          <a:xfrm>
            <a:off x="3474720" y="3749040"/>
            <a:ext cx="5212080" cy="411480"/>
          </a:xfrm>
          <a:prstGeom prst="roundRect">
            <a:avLst>
              <a:gd name="adj" fmla="val 13333"/>
            </a:avLst>
          </a:prstGeom>
          <a:solidFill>
            <a:srgbClr val="F8FAFC"/>
          </a:solidFill>
          <a:ln w="6350">
            <a:solidFill>
              <a:srgbClr val="E2E8F0"/>
            </a:solidFill>
            <a:prstDash val="solid"/>
          </a:ln>
        </p:spPr>
        <p:txBody>
          <a:bodyPr/>
          <a:lstStyle/>
          <a:p>
            <a:endParaRPr lang="ko-KR" altLang="en-US"/>
          </a:p>
        </p:txBody>
      </p:sp>
      <p:sp>
        <p:nvSpPr>
          <p:cNvPr id="58" name="Text 56"/>
          <p:cNvSpPr/>
          <p:nvPr/>
        </p:nvSpPr>
        <p:spPr>
          <a:xfrm>
            <a:off x="3657600" y="3749040"/>
            <a:ext cx="1280160" cy="41148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marL="0" indent="0">
              <a:buNone/>
            </a:pPr>
            <a:r>
              <a:rPr lang="en-US" sz="900" dirty="0">
                <a:solidFill>
                  <a:srgbClr val="47556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원자재 낭비</a:t>
            </a:r>
            <a:endParaRPr lang="en-US" sz="900" dirty="0"/>
          </a:p>
        </p:txBody>
      </p:sp>
      <p:sp>
        <p:nvSpPr>
          <p:cNvPr id="59" name="Text 57"/>
          <p:cNvSpPr/>
          <p:nvPr/>
        </p:nvSpPr>
        <p:spPr>
          <a:xfrm>
            <a:off x="4937760" y="3749040"/>
            <a:ext cx="1097280" cy="41148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marL="0" indent="0" algn="ctr">
              <a:buNone/>
            </a:pPr>
            <a:r>
              <a:rPr lang="en-US" sz="900" dirty="0">
                <a:solidFill>
                  <a:srgbClr val="EF4444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15~20%</a:t>
            </a:r>
            <a:endParaRPr lang="en-US" sz="900" dirty="0"/>
          </a:p>
        </p:txBody>
      </p:sp>
      <p:sp>
        <p:nvSpPr>
          <p:cNvPr id="60" name="Text 58"/>
          <p:cNvSpPr/>
          <p:nvPr/>
        </p:nvSpPr>
        <p:spPr>
          <a:xfrm>
            <a:off x="6035040" y="3749040"/>
            <a:ext cx="365760" cy="41148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marL="0" indent="0" algn="ctr">
              <a:buNone/>
            </a:pPr>
            <a:r>
              <a:rPr lang="en-US" sz="1200" dirty="0">
                <a:solidFill>
                  <a:srgbClr val="94A3B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→</a:t>
            </a:r>
            <a:endParaRPr lang="en-US" sz="1200" dirty="0"/>
          </a:p>
        </p:txBody>
      </p:sp>
      <p:sp>
        <p:nvSpPr>
          <p:cNvPr id="61" name="Text 59"/>
          <p:cNvSpPr/>
          <p:nvPr/>
        </p:nvSpPr>
        <p:spPr>
          <a:xfrm>
            <a:off x="6400800" y="3749040"/>
            <a:ext cx="1097280" cy="41148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marL="0" indent="0" algn="ctr">
              <a:buNone/>
            </a:pPr>
            <a:r>
              <a:rPr lang="en-US" sz="1000" b="1" dirty="0">
                <a:solidFill>
                  <a:srgbClr val="3B82F6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5% 미만</a:t>
            </a:r>
            <a:endParaRPr lang="en-US" sz="1000" dirty="0"/>
          </a:p>
        </p:txBody>
      </p:sp>
      <p:sp>
        <p:nvSpPr>
          <p:cNvPr id="62" name="Shape 60"/>
          <p:cNvSpPr/>
          <p:nvPr/>
        </p:nvSpPr>
        <p:spPr>
          <a:xfrm>
            <a:off x="7680960" y="3822192"/>
            <a:ext cx="822960" cy="274320"/>
          </a:xfrm>
          <a:prstGeom prst="roundRect">
            <a:avLst>
              <a:gd name="adj" fmla="val 13333"/>
            </a:avLst>
          </a:prstGeom>
          <a:solidFill>
            <a:srgbClr val="3B82F6"/>
          </a:solidFill>
          <a:ln/>
        </p:spPr>
        <p:txBody>
          <a:bodyPr/>
          <a:lstStyle/>
          <a:p>
            <a:endParaRPr lang="ko-KR" altLang="en-US"/>
          </a:p>
        </p:txBody>
      </p:sp>
      <p:sp>
        <p:nvSpPr>
          <p:cNvPr id="63" name="Text 61"/>
          <p:cNvSpPr/>
          <p:nvPr/>
        </p:nvSpPr>
        <p:spPr>
          <a:xfrm>
            <a:off x="7680960" y="3822192"/>
            <a:ext cx="822960" cy="27432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marL="0" indent="0" algn="ctr">
              <a:buNone/>
            </a:pPr>
            <a:r>
              <a:rPr lang="en-US" sz="8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3~4배</a:t>
            </a:r>
            <a:endParaRPr lang="en-US" sz="800" dirty="0"/>
          </a:p>
        </p:txBody>
      </p:sp>
      <p:sp>
        <p:nvSpPr>
          <p:cNvPr id="64" name="Shape 62"/>
          <p:cNvSpPr/>
          <p:nvPr/>
        </p:nvSpPr>
        <p:spPr>
          <a:xfrm>
            <a:off x="3474720" y="4251960"/>
            <a:ext cx="5212080" cy="411480"/>
          </a:xfrm>
          <a:prstGeom prst="roundRect">
            <a:avLst>
              <a:gd name="adj" fmla="val 13333"/>
            </a:avLst>
          </a:prstGeom>
          <a:solidFill>
            <a:srgbClr val="F8FAFC"/>
          </a:solidFill>
          <a:ln w="6350">
            <a:solidFill>
              <a:srgbClr val="E2E8F0"/>
            </a:solidFill>
            <a:prstDash val="solid"/>
          </a:ln>
        </p:spPr>
        <p:txBody>
          <a:bodyPr/>
          <a:lstStyle/>
          <a:p>
            <a:endParaRPr lang="ko-KR" altLang="en-US"/>
          </a:p>
        </p:txBody>
      </p:sp>
      <p:sp>
        <p:nvSpPr>
          <p:cNvPr id="65" name="Text 63"/>
          <p:cNvSpPr/>
          <p:nvPr/>
        </p:nvSpPr>
        <p:spPr>
          <a:xfrm>
            <a:off x="3657600" y="4251960"/>
            <a:ext cx="1280160" cy="41148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marL="0" indent="0">
              <a:buNone/>
            </a:pPr>
            <a:r>
              <a:rPr lang="en-US" sz="900" dirty="0">
                <a:solidFill>
                  <a:srgbClr val="47556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공정 지시서</a:t>
            </a:r>
            <a:endParaRPr lang="en-US" sz="900" dirty="0"/>
          </a:p>
        </p:txBody>
      </p:sp>
      <p:sp>
        <p:nvSpPr>
          <p:cNvPr id="66" name="Text 64"/>
          <p:cNvSpPr/>
          <p:nvPr/>
        </p:nvSpPr>
        <p:spPr>
          <a:xfrm>
            <a:off x="4937760" y="4251960"/>
            <a:ext cx="1097280" cy="41148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marL="0" indent="0" algn="ctr">
              <a:buNone/>
            </a:pPr>
            <a:r>
              <a:rPr lang="en-US" sz="900" dirty="0">
                <a:solidFill>
                  <a:srgbClr val="EF4444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수기 작성</a:t>
            </a:r>
            <a:endParaRPr lang="en-US" sz="900" dirty="0"/>
          </a:p>
        </p:txBody>
      </p:sp>
      <p:sp>
        <p:nvSpPr>
          <p:cNvPr id="67" name="Text 65"/>
          <p:cNvSpPr/>
          <p:nvPr/>
        </p:nvSpPr>
        <p:spPr>
          <a:xfrm>
            <a:off x="6035040" y="4251960"/>
            <a:ext cx="365760" cy="41148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marL="0" indent="0" algn="ctr">
              <a:buNone/>
            </a:pPr>
            <a:r>
              <a:rPr lang="en-US" sz="1200" dirty="0">
                <a:solidFill>
                  <a:srgbClr val="94A3B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→</a:t>
            </a:r>
            <a:endParaRPr lang="en-US" sz="1200" dirty="0"/>
          </a:p>
        </p:txBody>
      </p:sp>
      <p:sp>
        <p:nvSpPr>
          <p:cNvPr id="68" name="Text 66"/>
          <p:cNvSpPr/>
          <p:nvPr/>
        </p:nvSpPr>
        <p:spPr>
          <a:xfrm>
            <a:off x="6400800" y="4251960"/>
            <a:ext cx="1097280" cy="41148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marL="0" indent="0" algn="ctr">
              <a:buNone/>
            </a:pPr>
            <a:r>
              <a:rPr lang="en-US" sz="1000" b="1" dirty="0">
                <a:solidFill>
                  <a:srgbClr val="8B5CF6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자동 생성</a:t>
            </a:r>
            <a:endParaRPr lang="en-US" sz="1000" dirty="0"/>
          </a:p>
        </p:txBody>
      </p:sp>
      <p:sp>
        <p:nvSpPr>
          <p:cNvPr id="69" name="Shape 67"/>
          <p:cNvSpPr/>
          <p:nvPr/>
        </p:nvSpPr>
        <p:spPr>
          <a:xfrm>
            <a:off x="7680960" y="4325112"/>
            <a:ext cx="822960" cy="274320"/>
          </a:xfrm>
          <a:prstGeom prst="roundRect">
            <a:avLst>
              <a:gd name="adj" fmla="val 13333"/>
            </a:avLst>
          </a:prstGeom>
          <a:solidFill>
            <a:srgbClr val="8B5CF6"/>
          </a:solidFill>
          <a:ln/>
        </p:spPr>
        <p:txBody>
          <a:bodyPr/>
          <a:lstStyle/>
          <a:p>
            <a:endParaRPr lang="ko-KR" altLang="en-US"/>
          </a:p>
        </p:txBody>
      </p:sp>
      <p:sp>
        <p:nvSpPr>
          <p:cNvPr id="70" name="Text 68"/>
          <p:cNvSpPr/>
          <p:nvPr/>
        </p:nvSpPr>
        <p:spPr>
          <a:xfrm>
            <a:off x="7680960" y="4325112"/>
            <a:ext cx="822960" cy="27432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marL="0" indent="0" algn="ctr">
              <a:buNone/>
            </a:pPr>
            <a:r>
              <a:rPr lang="en-US" sz="8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∞</a:t>
            </a:r>
            <a:endParaRPr lang="en-US" sz="800" dirty="0"/>
          </a:p>
        </p:txBody>
      </p:sp>
      <p:sp>
        <p:nvSpPr>
          <p:cNvPr id="71" name="Text 69"/>
          <p:cNvSpPr/>
          <p:nvPr/>
        </p:nvSpPr>
        <p:spPr>
          <a:xfrm>
            <a:off x="548640" y="4206240"/>
            <a:ext cx="2743200" cy="18288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marL="0" indent="0">
              <a:buNone/>
            </a:pPr>
            <a:r>
              <a:rPr lang="en-US" sz="700" dirty="0">
                <a:solidFill>
                  <a:srgbClr val="94A3B8"/>
                </a:solidFill>
                <a:latin typeface="Consolas" pitchFamily="34" charset="0"/>
                <a:ea typeface="Consolas" pitchFamily="34" charset="-122"/>
                <a:cs typeface="Consolas" pitchFamily="34" charset="-120"/>
              </a:rPr>
              <a:t>BendingInfoBuilder.php  |  1,171줄</a:t>
            </a:r>
            <a:endParaRPr lang="en-US" sz="700" dirty="0"/>
          </a:p>
        </p:txBody>
      </p:sp>
    </p:spTree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8">
    <p:bg>
      <p:bgPr>
        <a:solidFill>
          <a:srgbClr val="FFFFFF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hape 0"/>
          <p:cNvSpPr/>
          <p:nvPr/>
        </p:nvSpPr>
        <p:spPr>
          <a:xfrm>
            <a:off x="457200" y="274320"/>
            <a:ext cx="54864" cy="365760"/>
          </a:xfrm>
          <a:prstGeom prst="rect">
            <a:avLst/>
          </a:prstGeom>
          <a:solidFill>
            <a:srgbClr val="3B82F6"/>
          </a:solidFill>
          <a:ln/>
        </p:spPr>
        <p:txBody>
          <a:bodyPr/>
          <a:lstStyle/>
          <a:p>
            <a:endParaRPr lang="ko-KR" altLang="en-US"/>
          </a:p>
        </p:txBody>
      </p:sp>
      <p:sp>
        <p:nvSpPr>
          <p:cNvPr id="3" name="Text 1"/>
          <p:cNvSpPr/>
          <p:nvPr/>
        </p:nvSpPr>
        <p:spPr>
          <a:xfrm>
            <a:off x="640080" y="228600"/>
            <a:ext cx="6400800" cy="45720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marL="0" indent="0">
              <a:buNone/>
            </a:pPr>
            <a:r>
              <a:rPr lang="en-US" sz="2000" b="1" dirty="0">
                <a:solidFill>
                  <a:srgbClr val="0F172A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Tier 1 | 후보 C: 품질검사 → 건기원 자동 제출</a:t>
            </a:r>
            <a:endParaRPr lang="en-US" sz="2000" dirty="0"/>
          </a:p>
        </p:txBody>
      </p:sp>
      <p:sp>
        <p:nvSpPr>
          <p:cNvPr id="4" name="Shape 2"/>
          <p:cNvSpPr/>
          <p:nvPr/>
        </p:nvSpPr>
        <p:spPr>
          <a:xfrm>
            <a:off x="0" y="4800600"/>
            <a:ext cx="9144000" cy="342900"/>
          </a:xfrm>
          <a:prstGeom prst="rect">
            <a:avLst/>
          </a:prstGeom>
          <a:solidFill>
            <a:srgbClr val="F1F5F9"/>
          </a:solidFill>
          <a:ln/>
        </p:spPr>
        <p:txBody>
          <a:bodyPr/>
          <a:lstStyle/>
          <a:p>
            <a:endParaRPr lang="ko-KR" altLang="en-US"/>
          </a:p>
        </p:txBody>
      </p:sp>
      <p:sp>
        <p:nvSpPr>
          <p:cNvPr id="5" name="Text 3"/>
          <p:cNvSpPr/>
          <p:nvPr/>
        </p:nvSpPr>
        <p:spPr>
          <a:xfrm>
            <a:off x="457200" y="4800600"/>
            <a:ext cx="5486400" cy="34290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marL="0" indent="0">
              <a:buNone/>
            </a:pPr>
            <a:r>
              <a:rPr lang="en-US" sz="700" dirty="0">
                <a:solidFill>
                  <a:srgbClr val="94A3B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SAM 방법특허 브리핑  |  (주)코드브릿지엑스</a:t>
            </a:r>
            <a:endParaRPr lang="en-US" sz="700" dirty="0"/>
          </a:p>
        </p:txBody>
      </p:sp>
      <p:sp>
        <p:nvSpPr>
          <p:cNvPr id="6" name="Text 4"/>
          <p:cNvSpPr/>
          <p:nvPr/>
        </p:nvSpPr>
        <p:spPr>
          <a:xfrm>
            <a:off x="7315200" y="4800600"/>
            <a:ext cx="1371600" cy="34290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marL="0" indent="0" algn="r">
              <a:buNone/>
            </a:pPr>
            <a:r>
              <a:rPr lang="en-US" sz="700" dirty="0">
                <a:solidFill>
                  <a:srgbClr val="94A3B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8 / 14</a:t>
            </a:r>
            <a:endParaRPr lang="en-US" sz="700" dirty="0"/>
          </a:p>
        </p:txBody>
      </p:sp>
      <p:sp>
        <p:nvSpPr>
          <p:cNvPr id="7" name="Shape 5"/>
          <p:cNvSpPr/>
          <p:nvPr/>
        </p:nvSpPr>
        <p:spPr>
          <a:xfrm>
            <a:off x="6858000" y="274320"/>
            <a:ext cx="640080" cy="274320"/>
          </a:xfrm>
          <a:prstGeom prst="roundRect">
            <a:avLst>
              <a:gd name="adj" fmla="val 13333"/>
            </a:avLst>
          </a:prstGeom>
          <a:solidFill>
            <a:srgbClr val="EF4444"/>
          </a:solidFill>
          <a:ln/>
        </p:spPr>
        <p:txBody>
          <a:bodyPr/>
          <a:lstStyle/>
          <a:p>
            <a:endParaRPr lang="ko-KR" altLang="en-US"/>
          </a:p>
        </p:txBody>
      </p:sp>
      <p:sp>
        <p:nvSpPr>
          <p:cNvPr id="8" name="Text 6"/>
          <p:cNvSpPr/>
          <p:nvPr/>
        </p:nvSpPr>
        <p:spPr>
          <a:xfrm>
            <a:off x="6858000" y="274320"/>
            <a:ext cx="640080" cy="27432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marL="0" indent="0" algn="ctr">
              <a:buNone/>
            </a:pPr>
            <a:r>
              <a:rPr lang="en-US" sz="8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Tier 1</a:t>
            </a:r>
            <a:endParaRPr lang="en-US" sz="800" dirty="0"/>
          </a:p>
        </p:txBody>
      </p:sp>
      <p:sp>
        <p:nvSpPr>
          <p:cNvPr id="9" name="Shape 7"/>
          <p:cNvSpPr/>
          <p:nvPr/>
        </p:nvSpPr>
        <p:spPr>
          <a:xfrm>
            <a:off x="822960" y="1097280"/>
            <a:ext cx="320040" cy="320040"/>
          </a:xfrm>
          <a:prstGeom prst="ellipse">
            <a:avLst/>
          </a:prstGeom>
          <a:solidFill>
            <a:srgbClr val="8B5CF6"/>
          </a:solidFill>
          <a:ln/>
        </p:spPr>
        <p:txBody>
          <a:bodyPr/>
          <a:lstStyle/>
          <a:p>
            <a:endParaRPr lang="ko-KR" altLang="en-US"/>
          </a:p>
        </p:txBody>
      </p:sp>
      <p:sp>
        <p:nvSpPr>
          <p:cNvPr id="10" name="Text 8"/>
          <p:cNvSpPr/>
          <p:nvPr/>
        </p:nvSpPr>
        <p:spPr>
          <a:xfrm>
            <a:off x="822960" y="1097280"/>
            <a:ext cx="320040" cy="32004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marL="0" indent="0" algn="ctr">
              <a:buNone/>
            </a:pPr>
            <a:r>
              <a:rPr lang="en-US" sz="12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</a:t>
            </a:r>
            <a:endParaRPr lang="en-US" sz="1200" dirty="0"/>
          </a:p>
        </p:txBody>
      </p:sp>
      <p:sp>
        <p:nvSpPr>
          <p:cNvPr id="11" name="Shape 9"/>
          <p:cNvSpPr/>
          <p:nvPr/>
        </p:nvSpPr>
        <p:spPr>
          <a:xfrm>
            <a:off x="320040" y="1508760"/>
            <a:ext cx="1600200" cy="1005840"/>
          </a:xfrm>
          <a:prstGeom prst="roundRect">
            <a:avLst>
              <a:gd name="adj" fmla="val 7273"/>
            </a:avLst>
          </a:prstGeom>
          <a:solidFill>
            <a:srgbClr val="F5F3FF"/>
          </a:solidFill>
          <a:ln w="6350">
            <a:solidFill>
              <a:srgbClr val="8B5CF6"/>
            </a:solidFill>
            <a:prstDash val="solid"/>
          </a:ln>
        </p:spPr>
        <p:txBody>
          <a:bodyPr/>
          <a:lstStyle/>
          <a:p>
            <a:endParaRPr lang="ko-KR" altLang="en-US"/>
          </a:p>
        </p:txBody>
      </p:sp>
      <p:sp>
        <p:nvSpPr>
          <p:cNvPr id="12" name="Text 10"/>
          <p:cNvSpPr/>
          <p:nvPr/>
        </p:nvSpPr>
        <p:spPr>
          <a:xfrm>
            <a:off x="411480" y="1554480"/>
            <a:ext cx="1417320" cy="27432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marL="0" indent="0" algn="ctr">
              <a:buNone/>
            </a:pPr>
            <a:r>
              <a:rPr lang="en-US" sz="900" b="1" dirty="0">
                <a:solidFill>
                  <a:srgbClr val="8B5CF6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개소 자동 생성</a:t>
            </a:r>
            <a:endParaRPr lang="en-US" sz="900" dirty="0"/>
          </a:p>
        </p:txBody>
      </p:sp>
      <p:sp>
        <p:nvSpPr>
          <p:cNvPr id="13" name="Text 11"/>
          <p:cNvSpPr/>
          <p:nvPr/>
        </p:nvSpPr>
        <p:spPr>
          <a:xfrm>
            <a:off x="411480" y="1874520"/>
            <a:ext cx="1417320" cy="54864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marL="0" indent="0" algn="ctr">
              <a:lnSpc>
                <a:spcPct val="130000"/>
              </a:lnSpc>
              <a:buNone/>
            </a:pPr>
            <a:r>
              <a:rPr lang="en-US" sz="750" dirty="0">
                <a:solidFill>
                  <a:srgbClr val="47556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수주 연결 시</a:t>
            </a:r>
            <a:endParaRPr lang="en-US" sz="750" dirty="0"/>
          </a:p>
          <a:p>
            <a:pPr marL="0" indent="0" algn="ctr">
              <a:lnSpc>
                <a:spcPct val="130000"/>
              </a:lnSpc>
              <a:buNone/>
            </a:pPr>
            <a:r>
              <a:rPr lang="en-US" sz="750" dirty="0">
                <a:solidFill>
                  <a:srgbClr val="47556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건물/층/부호 풀아웃</a:t>
            </a:r>
            <a:endParaRPr lang="en-US" sz="750" dirty="0"/>
          </a:p>
        </p:txBody>
      </p:sp>
      <p:sp>
        <p:nvSpPr>
          <p:cNvPr id="14" name="Text 12"/>
          <p:cNvSpPr/>
          <p:nvPr/>
        </p:nvSpPr>
        <p:spPr>
          <a:xfrm>
            <a:off x="1874520" y="1737360"/>
            <a:ext cx="274320" cy="45720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marL="0" indent="0" algn="ctr">
              <a:buNone/>
            </a:pPr>
            <a:r>
              <a:rPr lang="en-US" sz="1400" dirty="0">
                <a:solidFill>
                  <a:srgbClr val="CBD5E1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→</a:t>
            </a:r>
            <a:endParaRPr lang="en-US" sz="1400" dirty="0"/>
          </a:p>
        </p:txBody>
      </p:sp>
      <p:sp>
        <p:nvSpPr>
          <p:cNvPr id="15" name="Shape 13"/>
          <p:cNvSpPr/>
          <p:nvPr/>
        </p:nvSpPr>
        <p:spPr>
          <a:xfrm>
            <a:off x="2560320" y="1097280"/>
            <a:ext cx="320040" cy="320040"/>
          </a:xfrm>
          <a:prstGeom prst="ellipse">
            <a:avLst/>
          </a:prstGeom>
          <a:solidFill>
            <a:srgbClr val="8B5CF6"/>
          </a:solidFill>
          <a:ln/>
        </p:spPr>
        <p:txBody>
          <a:bodyPr/>
          <a:lstStyle/>
          <a:p>
            <a:endParaRPr lang="ko-KR" altLang="en-US"/>
          </a:p>
        </p:txBody>
      </p:sp>
      <p:sp>
        <p:nvSpPr>
          <p:cNvPr id="16" name="Text 14"/>
          <p:cNvSpPr/>
          <p:nvPr/>
        </p:nvSpPr>
        <p:spPr>
          <a:xfrm>
            <a:off x="2560320" y="1097280"/>
            <a:ext cx="320040" cy="32004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marL="0" indent="0" algn="ctr">
              <a:buNone/>
            </a:pPr>
            <a:r>
              <a:rPr lang="en-US" sz="12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2</a:t>
            </a:r>
            <a:endParaRPr lang="en-US" sz="1200" dirty="0"/>
          </a:p>
        </p:txBody>
      </p:sp>
      <p:sp>
        <p:nvSpPr>
          <p:cNvPr id="17" name="Shape 15"/>
          <p:cNvSpPr/>
          <p:nvPr/>
        </p:nvSpPr>
        <p:spPr>
          <a:xfrm>
            <a:off x="2057400" y="1508760"/>
            <a:ext cx="1600200" cy="1005840"/>
          </a:xfrm>
          <a:prstGeom prst="roundRect">
            <a:avLst>
              <a:gd name="adj" fmla="val 7273"/>
            </a:avLst>
          </a:prstGeom>
          <a:solidFill>
            <a:srgbClr val="F5F3FF"/>
          </a:solidFill>
          <a:ln w="6350">
            <a:solidFill>
              <a:srgbClr val="8B5CF6"/>
            </a:solidFill>
            <a:prstDash val="solid"/>
          </a:ln>
        </p:spPr>
        <p:txBody>
          <a:bodyPr/>
          <a:lstStyle/>
          <a:p>
            <a:endParaRPr lang="ko-KR" altLang="en-US"/>
          </a:p>
        </p:txBody>
      </p:sp>
      <p:sp>
        <p:nvSpPr>
          <p:cNvPr id="18" name="Text 16"/>
          <p:cNvSpPr/>
          <p:nvPr/>
        </p:nvSpPr>
        <p:spPr>
          <a:xfrm>
            <a:off x="2148840" y="1554480"/>
            <a:ext cx="1417320" cy="27432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marL="0" indent="0" algn="ctr">
              <a:buNone/>
            </a:pPr>
            <a:r>
              <a:rPr lang="en-US" sz="900" b="1" dirty="0">
                <a:solidFill>
                  <a:srgbClr val="8B5CF6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15개 검사항목</a:t>
            </a:r>
            <a:endParaRPr lang="en-US" sz="900" dirty="0"/>
          </a:p>
        </p:txBody>
      </p:sp>
      <p:sp>
        <p:nvSpPr>
          <p:cNvPr id="19" name="Text 17"/>
          <p:cNvSpPr/>
          <p:nvPr/>
        </p:nvSpPr>
        <p:spPr>
          <a:xfrm>
            <a:off x="2148840" y="1874520"/>
            <a:ext cx="1417320" cy="54864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marL="0" indent="0" algn="ctr">
              <a:lnSpc>
                <a:spcPct val="130000"/>
              </a:lnSpc>
              <a:buNone/>
            </a:pPr>
            <a:r>
              <a:rPr lang="en-US" sz="750" dirty="0">
                <a:solidFill>
                  <a:srgbClr val="47556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외관(5)+기능(2)</a:t>
            </a:r>
            <a:endParaRPr lang="en-US" sz="750" dirty="0"/>
          </a:p>
          <a:p>
            <a:pPr marL="0" indent="0" algn="ctr">
              <a:lnSpc>
                <a:spcPct val="130000"/>
              </a:lnSpc>
              <a:buNone/>
            </a:pPr>
            <a:r>
              <a:rPr lang="en-US" sz="750" dirty="0">
                <a:solidFill>
                  <a:srgbClr val="47556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+치수(4)+시험(4)</a:t>
            </a:r>
            <a:endParaRPr lang="en-US" sz="750" dirty="0"/>
          </a:p>
        </p:txBody>
      </p:sp>
      <p:sp>
        <p:nvSpPr>
          <p:cNvPr id="20" name="Text 18"/>
          <p:cNvSpPr/>
          <p:nvPr/>
        </p:nvSpPr>
        <p:spPr>
          <a:xfrm>
            <a:off x="3611880" y="1737360"/>
            <a:ext cx="274320" cy="45720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marL="0" indent="0" algn="ctr">
              <a:buNone/>
            </a:pPr>
            <a:r>
              <a:rPr lang="en-US" sz="1400" dirty="0">
                <a:solidFill>
                  <a:srgbClr val="CBD5E1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→</a:t>
            </a:r>
            <a:endParaRPr lang="en-US" sz="1400" dirty="0"/>
          </a:p>
        </p:txBody>
      </p:sp>
      <p:sp>
        <p:nvSpPr>
          <p:cNvPr id="21" name="Shape 19"/>
          <p:cNvSpPr/>
          <p:nvPr/>
        </p:nvSpPr>
        <p:spPr>
          <a:xfrm>
            <a:off x="4297680" y="1097280"/>
            <a:ext cx="320040" cy="320040"/>
          </a:xfrm>
          <a:prstGeom prst="ellipse">
            <a:avLst/>
          </a:prstGeom>
          <a:solidFill>
            <a:srgbClr val="8B5CF6"/>
          </a:solidFill>
          <a:ln/>
        </p:spPr>
        <p:txBody>
          <a:bodyPr/>
          <a:lstStyle/>
          <a:p>
            <a:endParaRPr lang="ko-KR" altLang="en-US"/>
          </a:p>
        </p:txBody>
      </p:sp>
      <p:sp>
        <p:nvSpPr>
          <p:cNvPr id="22" name="Text 20"/>
          <p:cNvSpPr/>
          <p:nvPr/>
        </p:nvSpPr>
        <p:spPr>
          <a:xfrm>
            <a:off x="4297680" y="1097280"/>
            <a:ext cx="320040" cy="32004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marL="0" indent="0" algn="ctr">
              <a:buNone/>
            </a:pPr>
            <a:r>
              <a:rPr lang="en-US" sz="12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3</a:t>
            </a:r>
            <a:endParaRPr lang="en-US" sz="1200" dirty="0"/>
          </a:p>
        </p:txBody>
      </p:sp>
      <p:sp>
        <p:nvSpPr>
          <p:cNvPr id="23" name="Shape 21"/>
          <p:cNvSpPr/>
          <p:nvPr/>
        </p:nvSpPr>
        <p:spPr>
          <a:xfrm>
            <a:off x="3794760" y="1508760"/>
            <a:ext cx="1600200" cy="1005840"/>
          </a:xfrm>
          <a:prstGeom prst="roundRect">
            <a:avLst>
              <a:gd name="adj" fmla="val 7273"/>
            </a:avLst>
          </a:prstGeom>
          <a:solidFill>
            <a:srgbClr val="F5F3FF"/>
          </a:solidFill>
          <a:ln w="6350">
            <a:solidFill>
              <a:srgbClr val="8B5CF6"/>
            </a:solidFill>
            <a:prstDash val="solid"/>
          </a:ln>
        </p:spPr>
        <p:txBody>
          <a:bodyPr/>
          <a:lstStyle/>
          <a:p>
            <a:endParaRPr lang="ko-KR" altLang="en-US"/>
          </a:p>
        </p:txBody>
      </p:sp>
      <p:sp>
        <p:nvSpPr>
          <p:cNvPr id="24" name="Text 22"/>
          <p:cNvSpPr/>
          <p:nvPr/>
        </p:nvSpPr>
        <p:spPr>
          <a:xfrm>
            <a:off x="3886200" y="1554480"/>
            <a:ext cx="1417320" cy="27432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marL="0" indent="0" algn="ctr">
              <a:buNone/>
            </a:pPr>
            <a:r>
              <a:rPr lang="en-US" sz="900" b="1" dirty="0">
                <a:solidFill>
                  <a:srgbClr val="8B5CF6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필수정보 검증</a:t>
            </a:r>
            <a:endParaRPr lang="en-US" sz="900" dirty="0"/>
          </a:p>
        </p:txBody>
      </p:sp>
      <p:sp>
        <p:nvSpPr>
          <p:cNvPr id="25" name="Text 23"/>
          <p:cNvSpPr/>
          <p:nvPr/>
        </p:nvSpPr>
        <p:spPr>
          <a:xfrm>
            <a:off x="3886200" y="1874520"/>
            <a:ext cx="1417320" cy="54864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marL="0" indent="0" algn="ctr">
              <a:lnSpc>
                <a:spcPct val="130000"/>
              </a:lnSpc>
              <a:buNone/>
            </a:pPr>
            <a:r>
              <a:rPr lang="en-US" sz="750" dirty="0">
                <a:solidFill>
                  <a:srgbClr val="47556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4개 섹션</a:t>
            </a:r>
            <a:endParaRPr lang="en-US" sz="750" dirty="0"/>
          </a:p>
          <a:p>
            <a:pPr marL="0" indent="0" algn="ctr">
              <a:lnSpc>
                <a:spcPct val="130000"/>
              </a:lnSpc>
              <a:buNone/>
            </a:pPr>
            <a:r>
              <a:rPr lang="en-US" sz="750" dirty="0">
                <a:solidFill>
                  <a:srgbClr val="47556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누락 시 완료 차단</a:t>
            </a:r>
            <a:endParaRPr lang="en-US" sz="750" dirty="0"/>
          </a:p>
        </p:txBody>
      </p:sp>
      <p:sp>
        <p:nvSpPr>
          <p:cNvPr id="26" name="Text 24"/>
          <p:cNvSpPr/>
          <p:nvPr/>
        </p:nvSpPr>
        <p:spPr>
          <a:xfrm>
            <a:off x="5349240" y="1737360"/>
            <a:ext cx="274320" cy="45720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marL="0" indent="0" algn="ctr">
              <a:buNone/>
            </a:pPr>
            <a:r>
              <a:rPr lang="en-US" sz="1400" dirty="0">
                <a:solidFill>
                  <a:srgbClr val="CBD5E1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→</a:t>
            </a:r>
            <a:endParaRPr lang="en-US" sz="1400" dirty="0"/>
          </a:p>
        </p:txBody>
      </p:sp>
      <p:sp>
        <p:nvSpPr>
          <p:cNvPr id="27" name="Shape 25"/>
          <p:cNvSpPr/>
          <p:nvPr/>
        </p:nvSpPr>
        <p:spPr>
          <a:xfrm>
            <a:off x="6035040" y="1097280"/>
            <a:ext cx="320040" cy="320040"/>
          </a:xfrm>
          <a:prstGeom prst="ellipse">
            <a:avLst/>
          </a:prstGeom>
          <a:solidFill>
            <a:srgbClr val="8B5CF6"/>
          </a:solidFill>
          <a:ln/>
        </p:spPr>
        <p:txBody>
          <a:bodyPr/>
          <a:lstStyle/>
          <a:p>
            <a:endParaRPr lang="ko-KR" altLang="en-US"/>
          </a:p>
        </p:txBody>
      </p:sp>
      <p:sp>
        <p:nvSpPr>
          <p:cNvPr id="28" name="Text 26"/>
          <p:cNvSpPr/>
          <p:nvPr/>
        </p:nvSpPr>
        <p:spPr>
          <a:xfrm>
            <a:off x="6035040" y="1097280"/>
            <a:ext cx="320040" cy="32004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marL="0" indent="0" algn="ctr">
              <a:buNone/>
            </a:pPr>
            <a:r>
              <a:rPr lang="en-US" sz="12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4</a:t>
            </a:r>
            <a:endParaRPr lang="en-US" sz="1200" dirty="0"/>
          </a:p>
        </p:txBody>
      </p:sp>
      <p:sp>
        <p:nvSpPr>
          <p:cNvPr id="29" name="Shape 27"/>
          <p:cNvSpPr/>
          <p:nvPr/>
        </p:nvSpPr>
        <p:spPr>
          <a:xfrm>
            <a:off x="5532120" y="1508760"/>
            <a:ext cx="1600200" cy="1005840"/>
          </a:xfrm>
          <a:prstGeom prst="roundRect">
            <a:avLst>
              <a:gd name="adj" fmla="val 7273"/>
            </a:avLst>
          </a:prstGeom>
          <a:solidFill>
            <a:srgbClr val="F5F3FF"/>
          </a:solidFill>
          <a:ln w="6350">
            <a:solidFill>
              <a:srgbClr val="8B5CF6"/>
            </a:solidFill>
            <a:prstDash val="solid"/>
          </a:ln>
        </p:spPr>
        <p:txBody>
          <a:bodyPr/>
          <a:lstStyle/>
          <a:p>
            <a:endParaRPr lang="ko-KR" altLang="en-US"/>
          </a:p>
        </p:txBody>
      </p:sp>
      <p:sp>
        <p:nvSpPr>
          <p:cNvPr id="30" name="Text 28"/>
          <p:cNvSpPr/>
          <p:nvPr/>
        </p:nvSpPr>
        <p:spPr>
          <a:xfrm>
            <a:off x="5623560" y="1554480"/>
            <a:ext cx="1417320" cy="27432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marL="0" indent="0" algn="ctr">
              <a:buNone/>
            </a:pPr>
            <a:r>
              <a:rPr lang="en-US" sz="900" b="1" dirty="0">
                <a:solidFill>
                  <a:srgbClr val="8B5CF6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실적신고 자동</a:t>
            </a:r>
            <a:endParaRPr lang="en-US" sz="900" dirty="0"/>
          </a:p>
        </p:txBody>
      </p:sp>
      <p:sp>
        <p:nvSpPr>
          <p:cNvPr id="31" name="Text 29"/>
          <p:cNvSpPr/>
          <p:nvPr/>
        </p:nvSpPr>
        <p:spPr>
          <a:xfrm>
            <a:off x="5623560" y="1874520"/>
            <a:ext cx="1417320" cy="54864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marL="0" indent="0" algn="ctr">
              <a:lnSpc>
                <a:spcPct val="130000"/>
              </a:lnSpc>
              <a:buNone/>
            </a:pPr>
            <a:r>
              <a:rPr lang="en-US" sz="750" dirty="0">
                <a:solidFill>
                  <a:srgbClr val="47556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분기별 자동 생성</a:t>
            </a:r>
            <a:endParaRPr lang="en-US" sz="750" dirty="0"/>
          </a:p>
          <a:p>
            <a:pPr marL="0" indent="0" algn="ctr">
              <a:lnSpc>
                <a:spcPct val="130000"/>
              </a:lnSpc>
              <a:buNone/>
            </a:pPr>
            <a:r>
              <a:rPr lang="en-US" sz="750" dirty="0">
                <a:solidFill>
                  <a:srgbClr val="47556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검사 데이터 매핑</a:t>
            </a:r>
            <a:endParaRPr lang="en-US" sz="750" dirty="0"/>
          </a:p>
        </p:txBody>
      </p:sp>
      <p:sp>
        <p:nvSpPr>
          <p:cNvPr id="32" name="Text 30"/>
          <p:cNvSpPr/>
          <p:nvPr/>
        </p:nvSpPr>
        <p:spPr>
          <a:xfrm>
            <a:off x="7086600" y="1737360"/>
            <a:ext cx="274320" cy="45720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marL="0" indent="0" algn="ctr">
              <a:buNone/>
            </a:pPr>
            <a:r>
              <a:rPr lang="en-US" sz="1400" dirty="0">
                <a:solidFill>
                  <a:srgbClr val="CBD5E1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→</a:t>
            </a:r>
            <a:endParaRPr lang="en-US" sz="1400" dirty="0"/>
          </a:p>
        </p:txBody>
      </p:sp>
      <p:sp>
        <p:nvSpPr>
          <p:cNvPr id="33" name="Shape 31"/>
          <p:cNvSpPr/>
          <p:nvPr/>
        </p:nvSpPr>
        <p:spPr>
          <a:xfrm>
            <a:off x="7772400" y="1097280"/>
            <a:ext cx="320040" cy="320040"/>
          </a:xfrm>
          <a:prstGeom prst="ellipse">
            <a:avLst/>
          </a:prstGeom>
          <a:solidFill>
            <a:srgbClr val="8B5CF6"/>
          </a:solidFill>
          <a:ln/>
        </p:spPr>
        <p:txBody>
          <a:bodyPr/>
          <a:lstStyle/>
          <a:p>
            <a:endParaRPr lang="ko-KR" altLang="en-US"/>
          </a:p>
        </p:txBody>
      </p:sp>
      <p:sp>
        <p:nvSpPr>
          <p:cNvPr id="34" name="Text 32"/>
          <p:cNvSpPr/>
          <p:nvPr/>
        </p:nvSpPr>
        <p:spPr>
          <a:xfrm>
            <a:off x="7772400" y="1097280"/>
            <a:ext cx="320040" cy="32004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marL="0" indent="0" algn="ctr">
              <a:buNone/>
            </a:pPr>
            <a:r>
              <a:rPr lang="en-US" sz="12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5</a:t>
            </a:r>
            <a:endParaRPr lang="en-US" sz="1200" dirty="0"/>
          </a:p>
        </p:txBody>
      </p:sp>
      <p:sp>
        <p:nvSpPr>
          <p:cNvPr id="35" name="Shape 33"/>
          <p:cNvSpPr/>
          <p:nvPr/>
        </p:nvSpPr>
        <p:spPr>
          <a:xfrm>
            <a:off x="7269480" y="1508760"/>
            <a:ext cx="1600200" cy="1005840"/>
          </a:xfrm>
          <a:prstGeom prst="roundRect">
            <a:avLst>
              <a:gd name="adj" fmla="val 7273"/>
            </a:avLst>
          </a:prstGeom>
          <a:solidFill>
            <a:srgbClr val="F5F3FF"/>
          </a:solidFill>
          <a:ln w="6350">
            <a:solidFill>
              <a:srgbClr val="8B5CF6"/>
            </a:solidFill>
            <a:prstDash val="solid"/>
          </a:ln>
        </p:spPr>
        <p:txBody>
          <a:bodyPr/>
          <a:lstStyle/>
          <a:p>
            <a:endParaRPr lang="ko-KR" altLang="en-US"/>
          </a:p>
        </p:txBody>
      </p:sp>
      <p:sp>
        <p:nvSpPr>
          <p:cNvPr id="36" name="Text 34"/>
          <p:cNvSpPr/>
          <p:nvPr/>
        </p:nvSpPr>
        <p:spPr>
          <a:xfrm>
            <a:off x="7360920" y="1554480"/>
            <a:ext cx="1417320" cy="27432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marL="0" indent="0" algn="ctr">
              <a:buNone/>
            </a:pPr>
            <a:r>
              <a:rPr lang="en-US" sz="900" b="1" dirty="0">
                <a:solidFill>
                  <a:srgbClr val="8B5CF6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엑셀 다운로드</a:t>
            </a:r>
            <a:endParaRPr lang="en-US" sz="900" dirty="0"/>
          </a:p>
        </p:txBody>
      </p:sp>
      <p:sp>
        <p:nvSpPr>
          <p:cNvPr id="37" name="Text 35"/>
          <p:cNvSpPr/>
          <p:nvPr/>
        </p:nvSpPr>
        <p:spPr>
          <a:xfrm>
            <a:off x="7360920" y="1874520"/>
            <a:ext cx="1417320" cy="54864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marL="0" indent="0" algn="ctr">
              <a:lnSpc>
                <a:spcPct val="130000"/>
              </a:lnSpc>
              <a:buNone/>
            </a:pPr>
            <a:r>
              <a:rPr lang="en-US" sz="750" dirty="0">
                <a:solidFill>
                  <a:srgbClr val="47556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건기원 양식</a:t>
            </a:r>
            <a:endParaRPr lang="en-US" sz="750" dirty="0"/>
          </a:p>
          <a:p>
            <a:pPr marL="0" indent="0" algn="ctr">
              <a:lnSpc>
                <a:spcPct val="130000"/>
              </a:lnSpc>
              <a:buNone/>
            </a:pPr>
            <a:r>
              <a:rPr lang="en-US" sz="750" dirty="0">
                <a:solidFill>
                  <a:srgbClr val="47556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자동 변환</a:t>
            </a:r>
            <a:endParaRPr lang="en-US" sz="750" dirty="0"/>
          </a:p>
        </p:txBody>
      </p:sp>
      <p:sp>
        <p:nvSpPr>
          <p:cNvPr id="38" name="Shape 36"/>
          <p:cNvSpPr/>
          <p:nvPr/>
        </p:nvSpPr>
        <p:spPr>
          <a:xfrm>
            <a:off x="457200" y="2834640"/>
            <a:ext cx="8229600" cy="457200"/>
          </a:xfrm>
          <a:prstGeom prst="roundRect">
            <a:avLst>
              <a:gd name="adj" fmla="val 12000"/>
            </a:avLst>
          </a:prstGeom>
          <a:solidFill>
            <a:srgbClr val="F5F3FF"/>
          </a:solidFill>
          <a:ln/>
        </p:spPr>
        <p:txBody>
          <a:bodyPr/>
          <a:lstStyle/>
          <a:p>
            <a:endParaRPr lang="ko-KR" altLang="en-US"/>
          </a:p>
        </p:txBody>
      </p:sp>
      <p:sp>
        <p:nvSpPr>
          <p:cNvPr id="39" name="Text 37"/>
          <p:cNvSpPr/>
          <p:nvPr/>
        </p:nvSpPr>
        <p:spPr>
          <a:xfrm>
            <a:off x="640080" y="2834640"/>
            <a:ext cx="7863840" cy="45720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marL="0" indent="0">
              <a:buNone/>
            </a:pPr>
            <a:r>
              <a:rPr lang="en-US" sz="900" b="1" dirty="0">
                <a:solidFill>
                  <a:srgbClr val="8B5CF6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건축자재 품질관리법 준수를 시스템으로 자동화한 업계 최초 사례  →  법규 위반 리스크 제로</a:t>
            </a:r>
            <a:endParaRPr lang="en-US" sz="900" dirty="0"/>
          </a:p>
        </p:txBody>
      </p:sp>
      <p:sp>
        <p:nvSpPr>
          <p:cNvPr id="40" name="Shape 38"/>
          <p:cNvSpPr/>
          <p:nvPr/>
        </p:nvSpPr>
        <p:spPr>
          <a:xfrm>
            <a:off x="457200" y="3520440"/>
            <a:ext cx="4023360" cy="457200"/>
          </a:xfrm>
          <a:prstGeom prst="roundRect">
            <a:avLst>
              <a:gd name="adj" fmla="val 12000"/>
            </a:avLst>
          </a:prstGeom>
          <a:solidFill>
            <a:srgbClr val="F8FAFC"/>
          </a:solidFill>
          <a:ln w="6350">
            <a:solidFill>
              <a:srgbClr val="E2E8F0"/>
            </a:solidFill>
            <a:prstDash val="solid"/>
          </a:ln>
        </p:spPr>
        <p:txBody>
          <a:bodyPr/>
          <a:lstStyle/>
          <a:p>
            <a:endParaRPr lang="ko-KR" altLang="en-US"/>
          </a:p>
        </p:txBody>
      </p:sp>
      <p:sp>
        <p:nvSpPr>
          <p:cNvPr id="41" name="Text 39"/>
          <p:cNvSpPr/>
          <p:nvPr/>
        </p:nvSpPr>
        <p:spPr>
          <a:xfrm>
            <a:off x="594360" y="3520440"/>
            <a:ext cx="1188720" cy="45720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marL="0" indent="0">
              <a:buNone/>
            </a:pPr>
            <a:r>
              <a:rPr lang="en-US" sz="800" dirty="0">
                <a:solidFill>
                  <a:srgbClr val="64748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제품검사 기록</a:t>
            </a:r>
            <a:endParaRPr lang="en-US" sz="800" dirty="0"/>
          </a:p>
        </p:txBody>
      </p:sp>
      <p:sp>
        <p:nvSpPr>
          <p:cNvPr id="42" name="Text 40"/>
          <p:cNvSpPr/>
          <p:nvPr/>
        </p:nvSpPr>
        <p:spPr>
          <a:xfrm>
            <a:off x="1737360" y="3520440"/>
            <a:ext cx="1280160" cy="45720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marL="0" indent="0">
              <a:buNone/>
            </a:pPr>
            <a:r>
              <a:rPr lang="en-US" sz="800" dirty="0">
                <a:solidFill>
                  <a:srgbClr val="EF4444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서류 보관  →  </a:t>
            </a:r>
            <a:endParaRPr lang="en-US" sz="800" dirty="0"/>
          </a:p>
        </p:txBody>
      </p:sp>
      <p:sp>
        <p:nvSpPr>
          <p:cNvPr id="43" name="Text 41"/>
          <p:cNvSpPr/>
          <p:nvPr/>
        </p:nvSpPr>
        <p:spPr>
          <a:xfrm>
            <a:off x="3017520" y="3520440"/>
            <a:ext cx="1371600" cy="45720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marL="0" indent="0">
              <a:buNone/>
            </a:pPr>
            <a:r>
              <a:rPr lang="en-US" sz="900" b="1" dirty="0">
                <a:solidFill>
                  <a:srgbClr val="8B5CF6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디지털 자동 기록</a:t>
            </a:r>
            <a:endParaRPr lang="en-US" sz="900" dirty="0"/>
          </a:p>
        </p:txBody>
      </p:sp>
      <p:sp>
        <p:nvSpPr>
          <p:cNvPr id="44" name="Shape 42"/>
          <p:cNvSpPr/>
          <p:nvPr/>
        </p:nvSpPr>
        <p:spPr>
          <a:xfrm>
            <a:off x="4663440" y="3520440"/>
            <a:ext cx="4023360" cy="457200"/>
          </a:xfrm>
          <a:prstGeom prst="roundRect">
            <a:avLst>
              <a:gd name="adj" fmla="val 12000"/>
            </a:avLst>
          </a:prstGeom>
          <a:solidFill>
            <a:srgbClr val="F8FAFC"/>
          </a:solidFill>
          <a:ln w="6350">
            <a:solidFill>
              <a:srgbClr val="E2E8F0"/>
            </a:solidFill>
            <a:prstDash val="solid"/>
          </a:ln>
        </p:spPr>
        <p:txBody>
          <a:bodyPr/>
          <a:lstStyle/>
          <a:p>
            <a:endParaRPr lang="ko-KR" altLang="en-US"/>
          </a:p>
        </p:txBody>
      </p:sp>
      <p:sp>
        <p:nvSpPr>
          <p:cNvPr id="45" name="Text 43"/>
          <p:cNvSpPr/>
          <p:nvPr/>
        </p:nvSpPr>
        <p:spPr>
          <a:xfrm>
            <a:off x="4800600" y="3520440"/>
            <a:ext cx="1188720" cy="45720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marL="0" indent="0">
              <a:buNone/>
            </a:pPr>
            <a:r>
              <a:rPr lang="en-US" sz="800" dirty="0">
                <a:solidFill>
                  <a:srgbClr val="64748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실적신고 생성</a:t>
            </a:r>
            <a:endParaRPr lang="en-US" sz="800" dirty="0"/>
          </a:p>
        </p:txBody>
      </p:sp>
      <p:sp>
        <p:nvSpPr>
          <p:cNvPr id="46" name="Text 44"/>
          <p:cNvSpPr/>
          <p:nvPr/>
        </p:nvSpPr>
        <p:spPr>
          <a:xfrm>
            <a:off x="5943600" y="3520440"/>
            <a:ext cx="1280160" cy="45720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marL="0" indent="0">
              <a:buNone/>
            </a:pPr>
            <a:r>
              <a:rPr lang="en-US" sz="800" dirty="0">
                <a:solidFill>
                  <a:srgbClr val="EF4444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분기마다 수기  →  </a:t>
            </a:r>
            <a:endParaRPr lang="en-US" sz="800" dirty="0"/>
          </a:p>
        </p:txBody>
      </p:sp>
      <p:sp>
        <p:nvSpPr>
          <p:cNvPr id="47" name="Text 45"/>
          <p:cNvSpPr/>
          <p:nvPr/>
        </p:nvSpPr>
        <p:spPr>
          <a:xfrm>
            <a:off x="7223760" y="3520440"/>
            <a:ext cx="1371600" cy="45720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marL="0" indent="0">
              <a:buNone/>
            </a:pPr>
            <a:r>
              <a:rPr lang="en-US" sz="900" b="1" dirty="0">
                <a:solidFill>
                  <a:srgbClr val="10B981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검사완료 시 자동</a:t>
            </a:r>
            <a:endParaRPr lang="en-US" sz="900" dirty="0"/>
          </a:p>
        </p:txBody>
      </p:sp>
      <p:sp>
        <p:nvSpPr>
          <p:cNvPr id="48" name="Shape 46"/>
          <p:cNvSpPr/>
          <p:nvPr/>
        </p:nvSpPr>
        <p:spPr>
          <a:xfrm>
            <a:off x="457200" y="4069080"/>
            <a:ext cx="4023360" cy="457200"/>
          </a:xfrm>
          <a:prstGeom prst="roundRect">
            <a:avLst>
              <a:gd name="adj" fmla="val 12000"/>
            </a:avLst>
          </a:prstGeom>
          <a:solidFill>
            <a:srgbClr val="F8FAFC"/>
          </a:solidFill>
          <a:ln w="6350">
            <a:solidFill>
              <a:srgbClr val="E2E8F0"/>
            </a:solidFill>
            <a:prstDash val="solid"/>
          </a:ln>
        </p:spPr>
        <p:txBody>
          <a:bodyPr/>
          <a:lstStyle/>
          <a:p>
            <a:endParaRPr lang="ko-KR" altLang="en-US"/>
          </a:p>
        </p:txBody>
      </p:sp>
      <p:sp>
        <p:nvSpPr>
          <p:cNvPr id="49" name="Text 47"/>
          <p:cNvSpPr/>
          <p:nvPr/>
        </p:nvSpPr>
        <p:spPr>
          <a:xfrm>
            <a:off x="594360" y="4069080"/>
            <a:ext cx="1188720" cy="45720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marL="0" indent="0">
              <a:buNone/>
            </a:pPr>
            <a:r>
              <a:rPr lang="en-US" sz="800" dirty="0">
                <a:solidFill>
                  <a:srgbClr val="64748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필수정보 누락</a:t>
            </a:r>
            <a:endParaRPr lang="en-US" sz="800" dirty="0"/>
          </a:p>
        </p:txBody>
      </p:sp>
      <p:sp>
        <p:nvSpPr>
          <p:cNvPr id="50" name="Text 48"/>
          <p:cNvSpPr/>
          <p:nvPr/>
        </p:nvSpPr>
        <p:spPr>
          <a:xfrm>
            <a:off x="1737360" y="4069080"/>
            <a:ext cx="1280160" cy="45720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marL="0" indent="0">
              <a:buNone/>
            </a:pPr>
            <a:r>
              <a:rPr lang="en-US" sz="800" dirty="0">
                <a:solidFill>
                  <a:srgbClr val="EF4444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빈번  →  </a:t>
            </a:r>
            <a:endParaRPr lang="en-US" sz="800" dirty="0"/>
          </a:p>
        </p:txBody>
      </p:sp>
      <p:sp>
        <p:nvSpPr>
          <p:cNvPr id="51" name="Text 49"/>
          <p:cNvSpPr/>
          <p:nvPr/>
        </p:nvSpPr>
        <p:spPr>
          <a:xfrm>
            <a:off x="3017520" y="4069080"/>
            <a:ext cx="1371600" cy="45720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marL="0" indent="0">
              <a:buNone/>
            </a:pPr>
            <a:r>
              <a:rPr lang="en-US" sz="900" b="1" dirty="0">
                <a:solidFill>
                  <a:srgbClr val="3B82F6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0건 (자동 차단)</a:t>
            </a:r>
            <a:endParaRPr lang="en-US" sz="900" dirty="0"/>
          </a:p>
        </p:txBody>
      </p:sp>
      <p:sp>
        <p:nvSpPr>
          <p:cNvPr id="52" name="Shape 50"/>
          <p:cNvSpPr/>
          <p:nvPr/>
        </p:nvSpPr>
        <p:spPr>
          <a:xfrm>
            <a:off x="4663440" y="4069080"/>
            <a:ext cx="4023360" cy="457200"/>
          </a:xfrm>
          <a:prstGeom prst="roundRect">
            <a:avLst>
              <a:gd name="adj" fmla="val 12000"/>
            </a:avLst>
          </a:prstGeom>
          <a:solidFill>
            <a:srgbClr val="F8FAFC"/>
          </a:solidFill>
          <a:ln w="6350">
            <a:solidFill>
              <a:srgbClr val="E2E8F0"/>
            </a:solidFill>
            <a:prstDash val="solid"/>
          </a:ln>
        </p:spPr>
        <p:txBody>
          <a:bodyPr/>
          <a:lstStyle/>
          <a:p>
            <a:endParaRPr lang="ko-KR" altLang="en-US"/>
          </a:p>
        </p:txBody>
      </p:sp>
      <p:sp>
        <p:nvSpPr>
          <p:cNvPr id="53" name="Text 51"/>
          <p:cNvSpPr/>
          <p:nvPr/>
        </p:nvSpPr>
        <p:spPr>
          <a:xfrm>
            <a:off x="4800600" y="4069080"/>
            <a:ext cx="1188720" cy="45720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marL="0" indent="0">
              <a:buNone/>
            </a:pPr>
            <a:r>
              <a:rPr lang="en-US" sz="800" dirty="0">
                <a:solidFill>
                  <a:srgbClr val="64748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건기원 양식 변환</a:t>
            </a:r>
            <a:endParaRPr lang="en-US" sz="800" dirty="0"/>
          </a:p>
        </p:txBody>
      </p:sp>
      <p:sp>
        <p:nvSpPr>
          <p:cNvPr id="54" name="Text 52"/>
          <p:cNvSpPr/>
          <p:nvPr/>
        </p:nvSpPr>
        <p:spPr>
          <a:xfrm>
            <a:off x="5943600" y="4069080"/>
            <a:ext cx="1280160" cy="45720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marL="0" indent="0">
              <a:buNone/>
            </a:pPr>
            <a:r>
              <a:rPr lang="en-US" sz="800" dirty="0">
                <a:solidFill>
                  <a:srgbClr val="EF4444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수기  →  </a:t>
            </a:r>
            <a:endParaRPr lang="en-US" sz="800" dirty="0"/>
          </a:p>
        </p:txBody>
      </p:sp>
      <p:sp>
        <p:nvSpPr>
          <p:cNvPr id="55" name="Text 53"/>
          <p:cNvSpPr/>
          <p:nvPr/>
        </p:nvSpPr>
        <p:spPr>
          <a:xfrm>
            <a:off x="7223760" y="4069080"/>
            <a:ext cx="1371600" cy="45720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marL="0" indent="0">
              <a:buNone/>
            </a:pPr>
            <a:r>
              <a:rPr lang="en-US" sz="900" b="1" dirty="0">
                <a:solidFill>
                  <a:srgbClr val="F59E0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엑셀 자동 생성</a:t>
            </a:r>
            <a:endParaRPr lang="en-US" sz="900" dirty="0"/>
          </a:p>
        </p:txBody>
      </p:sp>
    </p:spTree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9">
    <p:bg>
      <p:bgPr>
        <a:solidFill>
          <a:srgbClr val="FFFFFF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hape 0"/>
          <p:cNvSpPr/>
          <p:nvPr/>
        </p:nvSpPr>
        <p:spPr>
          <a:xfrm>
            <a:off x="457200" y="274320"/>
            <a:ext cx="54864" cy="365760"/>
          </a:xfrm>
          <a:prstGeom prst="rect">
            <a:avLst/>
          </a:prstGeom>
          <a:solidFill>
            <a:srgbClr val="3B82F6"/>
          </a:solidFill>
          <a:ln/>
        </p:spPr>
        <p:txBody>
          <a:bodyPr/>
          <a:lstStyle/>
          <a:p>
            <a:endParaRPr lang="ko-KR" altLang="en-US"/>
          </a:p>
        </p:txBody>
      </p:sp>
      <p:sp>
        <p:nvSpPr>
          <p:cNvPr id="3" name="Text 1"/>
          <p:cNvSpPr/>
          <p:nvPr/>
        </p:nvSpPr>
        <p:spPr>
          <a:xfrm>
            <a:off x="640080" y="228600"/>
            <a:ext cx="6400800" cy="45720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marL="0" indent="0">
              <a:buNone/>
            </a:pPr>
            <a:r>
              <a:rPr lang="en-US" sz="2000" b="1" dirty="0">
                <a:solidFill>
                  <a:srgbClr val="0F172A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Tier 2 | 우선 출원 후보 5건</a:t>
            </a:r>
            <a:endParaRPr lang="en-US" sz="2000" dirty="0"/>
          </a:p>
        </p:txBody>
      </p:sp>
      <p:sp>
        <p:nvSpPr>
          <p:cNvPr id="4" name="Shape 2"/>
          <p:cNvSpPr/>
          <p:nvPr/>
        </p:nvSpPr>
        <p:spPr>
          <a:xfrm>
            <a:off x="0" y="4800600"/>
            <a:ext cx="9144000" cy="342900"/>
          </a:xfrm>
          <a:prstGeom prst="rect">
            <a:avLst/>
          </a:prstGeom>
          <a:solidFill>
            <a:srgbClr val="F1F5F9"/>
          </a:solidFill>
          <a:ln/>
        </p:spPr>
        <p:txBody>
          <a:bodyPr/>
          <a:lstStyle/>
          <a:p>
            <a:endParaRPr lang="ko-KR" altLang="en-US"/>
          </a:p>
        </p:txBody>
      </p:sp>
      <p:sp>
        <p:nvSpPr>
          <p:cNvPr id="5" name="Text 3"/>
          <p:cNvSpPr/>
          <p:nvPr/>
        </p:nvSpPr>
        <p:spPr>
          <a:xfrm>
            <a:off x="457200" y="4800600"/>
            <a:ext cx="5486400" cy="34290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marL="0" indent="0">
              <a:buNone/>
            </a:pPr>
            <a:r>
              <a:rPr lang="en-US" sz="700" dirty="0">
                <a:solidFill>
                  <a:srgbClr val="94A3B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SAM 방법특허 브리핑  |  (주)코드브릿지엑스</a:t>
            </a:r>
            <a:endParaRPr lang="en-US" sz="700" dirty="0"/>
          </a:p>
        </p:txBody>
      </p:sp>
      <p:sp>
        <p:nvSpPr>
          <p:cNvPr id="6" name="Text 4"/>
          <p:cNvSpPr/>
          <p:nvPr/>
        </p:nvSpPr>
        <p:spPr>
          <a:xfrm>
            <a:off x="7315200" y="4800600"/>
            <a:ext cx="1371600" cy="34290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marL="0" indent="0" algn="r">
              <a:buNone/>
            </a:pPr>
            <a:r>
              <a:rPr lang="en-US" sz="700" dirty="0">
                <a:solidFill>
                  <a:srgbClr val="94A3B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9 / 14</a:t>
            </a:r>
            <a:endParaRPr lang="en-US" sz="700" dirty="0"/>
          </a:p>
        </p:txBody>
      </p:sp>
      <p:sp>
        <p:nvSpPr>
          <p:cNvPr id="7" name="Shape 5"/>
          <p:cNvSpPr/>
          <p:nvPr/>
        </p:nvSpPr>
        <p:spPr>
          <a:xfrm>
            <a:off x="6858000" y="274320"/>
            <a:ext cx="640080" cy="274320"/>
          </a:xfrm>
          <a:prstGeom prst="roundRect">
            <a:avLst>
              <a:gd name="adj" fmla="val 13333"/>
            </a:avLst>
          </a:prstGeom>
          <a:solidFill>
            <a:srgbClr val="F59E0B"/>
          </a:solidFill>
          <a:ln/>
        </p:spPr>
        <p:txBody>
          <a:bodyPr/>
          <a:lstStyle/>
          <a:p>
            <a:endParaRPr lang="ko-KR" altLang="en-US"/>
          </a:p>
        </p:txBody>
      </p:sp>
      <p:sp>
        <p:nvSpPr>
          <p:cNvPr id="8" name="Text 6"/>
          <p:cNvSpPr/>
          <p:nvPr/>
        </p:nvSpPr>
        <p:spPr>
          <a:xfrm>
            <a:off x="6858000" y="274320"/>
            <a:ext cx="640080" cy="27432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marL="0" indent="0" algn="ctr">
              <a:buNone/>
            </a:pPr>
            <a:r>
              <a:rPr lang="en-US" sz="8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Tier 2</a:t>
            </a:r>
            <a:endParaRPr lang="en-US" sz="800" dirty="0"/>
          </a:p>
        </p:txBody>
      </p:sp>
      <p:sp>
        <p:nvSpPr>
          <p:cNvPr id="9" name="Shape 7"/>
          <p:cNvSpPr/>
          <p:nvPr/>
        </p:nvSpPr>
        <p:spPr>
          <a:xfrm>
            <a:off x="457200" y="1051560"/>
            <a:ext cx="365760" cy="594360"/>
          </a:xfrm>
          <a:prstGeom prst="roundRect">
            <a:avLst>
              <a:gd name="adj" fmla="val 15000"/>
            </a:avLst>
          </a:prstGeom>
          <a:solidFill>
            <a:srgbClr val="3B82F6"/>
          </a:solidFill>
          <a:ln/>
        </p:spPr>
        <p:txBody>
          <a:bodyPr/>
          <a:lstStyle/>
          <a:p>
            <a:endParaRPr lang="ko-KR" altLang="en-US"/>
          </a:p>
        </p:txBody>
      </p:sp>
      <p:sp>
        <p:nvSpPr>
          <p:cNvPr id="10" name="Text 8"/>
          <p:cNvSpPr/>
          <p:nvPr/>
        </p:nvSpPr>
        <p:spPr>
          <a:xfrm>
            <a:off x="457200" y="1051560"/>
            <a:ext cx="365760" cy="59436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marL="0" indent="0" algn="ctr">
              <a:buNone/>
            </a:pPr>
            <a:r>
              <a:rPr lang="en-US" sz="14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D</a:t>
            </a:r>
            <a:endParaRPr lang="en-US" sz="1400" dirty="0"/>
          </a:p>
        </p:txBody>
      </p:sp>
      <p:sp>
        <p:nvSpPr>
          <p:cNvPr id="11" name="Text 9"/>
          <p:cNvSpPr/>
          <p:nvPr/>
        </p:nvSpPr>
        <p:spPr>
          <a:xfrm>
            <a:off x="960120" y="1033272"/>
            <a:ext cx="5029200" cy="22860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marL="0" indent="0">
              <a:buNone/>
            </a:pPr>
            <a:r>
              <a:rPr lang="en-US" sz="1000" b="1" dirty="0">
                <a:solidFill>
                  <a:srgbClr val="0F172A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다층 원가 계산 + 리비전 추적</a:t>
            </a:r>
            <a:endParaRPr lang="en-US" sz="1000" dirty="0"/>
          </a:p>
        </p:txBody>
      </p:sp>
      <p:sp>
        <p:nvSpPr>
          <p:cNvPr id="12" name="Text 10"/>
          <p:cNvSpPr/>
          <p:nvPr/>
        </p:nvSpPr>
        <p:spPr>
          <a:xfrm>
            <a:off x="960120" y="1252728"/>
            <a:ext cx="5943600" cy="18288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marL="0" indent="0">
              <a:buNone/>
            </a:pPr>
            <a:r>
              <a:rPr lang="en-US" sz="750" dirty="0">
                <a:solidFill>
                  <a:srgbClr val="64748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입고단가 &gt; 표준원가 &gt; 경고 3단계 우선순위 조회 + 기간 충돌 자동 해결 + JSON 스냅샷 이력</a:t>
            </a:r>
            <a:endParaRPr lang="en-US" sz="750" dirty="0"/>
          </a:p>
        </p:txBody>
      </p:sp>
      <p:sp>
        <p:nvSpPr>
          <p:cNvPr id="13" name="Shape 11"/>
          <p:cNvSpPr/>
          <p:nvPr/>
        </p:nvSpPr>
        <p:spPr>
          <a:xfrm>
            <a:off x="7132320" y="1161288"/>
            <a:ext cx="1554480" cy="320040"/>
          </a:xfrm>
          <a:prstGeom prst="roundRect">
            <a:avLst>
              <a:gd name="adj" fmla="val 11429"/>
            </a:avLst>
          </a:prstGeom>
          <a:solidFill>
            <a:srgbClr val="F8FAFC"/>
          </a:solidFill>
          <a:ln w="6350">
            <a:solidFill>
              <a:srgbClr val="3B82F6"/>
            </a:solidFill>
            <a:prstDash val="solid"/>
          </a:ln>
        </p:spPr>
        <p:txBody>
          <a:bodyPr/>
          <a:lstStyle/>
          <a:p>
            <a:endParaRPr lang="ko-KR" altLang="en-US"/>
          </a:p>
        </p:txBody>
      </p:sp>
      <p:sp>
        <p:nvSpPr>
          <p:cNvPr id="14" name="Text 12"/>
          <p:cNvSpPr/>
          <p:nvPr/>
        </p:nvSpPr>
        <p:spPr>
          <a:xfrm>
            <a:off x="7132320" y="1161288"/>
            <a:ext cx="1554480" cy="32004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marL="0" indent="0" algn="ctr">
              <a:buNone/>
            </a:pPr>
            <a:r>
              <a:rPr lang="en-US" sz="700" b="1" dirty="0">
                <a:solidFill>
                  <a:srgbClr val="3B82F6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단가 조회 3,000배 개선</a:t>
            </a:r>
            <a:endParaRPr lang="en-US" sz="700" dirty="0"/>
          </a:p>
        </p:txBody>
      </p:sp>
      <p:sp>
        <p:nvSpPr>
          <p:cNvPr id="15" name="Shape 13"/>
          <p:cNvSpPr/>
          <p:nvPr/>
        </p:nvSpPr>
        <p:spPr>
          <a:xfrm>
            <a:off x="457200" y="1709928"/>
            <a:ext cx="8229600" cy="4572"/>
          </a:xfrm>
          <a:prstGeom prst="rect">
            <a:avLst/>
          </a:prstGeom>
          <a:solidFill>
            <a:srgbClr val="E2E8F0"/>
          </a:solidFill>
          <a:ln/>
        </p:spPr>
        <p:txBody>
          <a:bodyPr/>
          <a:lstStyle/>
          <a:p>
            <a:endParaRPr lang="ko-KR" altLang="en-US"/>
          </a:p>
        </p:txBody>
      </p:sp>
      <p:sp>
        <p:nvSpPr>
          <p:cNvPr id="16" name="Shape 14"/>
          <p:cNvSpPr/>
          <p:nvPr/>
        </p:nvSpPr>
        <p:spPr>
          <a:xfrm>
            <a:off x="457200" y="1801368"/>
            <a:ext cx="365760" cy="594360"/>
          </a:xfrm>
          <a:prstGeom prst="roundRect">
            <a:avLst>
              <a:gd name="adj" fmla="val 15000"/>
            </a:avLst>
          </a:prstGeom>
          <a:solidFill>
            <a:srgbClr val="10B981"/>
          </a:solidFill>
          <a:ln/>
        </p:spPr>
        <p:txBody>
          <a:bodyPr/>
          <a:lstStyle/>
          <a:p>
            <a:endParaRPr lang="ko-KR" altLang="en-US"/>
          </a:p>
        </p:txBody>
      </p:sp>
      <p:sp>
        <p:nvSpPr>
          <p:cNvPr id="17" name="Text 15"/>
          <p:cNvSpPr/>
          <p:nvPr/>
        </p:nvSpPr>
        <p:spPr>
          <a:xfrm>
            <a:off x="457200" y="1801368"/>
            <a:ext cx="365760" cy="59436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marL="0" indent="0" algn="ctr">
              <a:buNone/>
            </a:pPr>
            <a:r>
              <a:rPr lang="en-US" sz="14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E</a:t>
            </a:r>
            <a:endParaRPr lang="en-US" sz="1400" dirty="0"/>
          </a:p>
        </p:txBody>
      </p:sp>
      <p:sp>
        <p:nvSpPr>
          <p:cNvPr id="18" name="Text 16"/>
          <p:cNvSpPr/>
          <p:nvPr/>
        </p:nvSpPr>
        <p:spPr>
          <a:xfrm>
            <a:off x="960120" y="1783080"/>
            <a:ext cx="5029200" cy="22860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marL="0" indent="0">
              <a:buNone/>
            </a:pPr>
            <a:r>
              <a:rPr lang="en-US" sz="1000" b="1" dirty="0">
                <a:solidFill>
                  <a:srgbClr val="0F172A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동적 필드 + 자동 부트스트래핑</a:t>
            </a:r>
            <a:endParaRPr lang="en-US" sz="1000" dirty="0"/>
          </a:p>
        </p:txBody>
      </p:sp>
      <p:sp>
        <p:nvSpPr>
          <p:cNvPr id="19" name="Text 17"/>
          <p:cNvSpPr/>
          <p:nvPr/>
        </p:nvSpPr>
        <p:spPr>
          <a:xfrm>
            <a:off x="960120" y="2002536"/>
            <a:ext cx="5943600" cy="18288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marL="0" indent="0">
              <a:buNone/>
            </a:pPr>
            <a:r>
              <a:rPr lang="en-US" sz="750" dirty="0">
                <a:solidFill>
                  <a:srgbClr val="64748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ItemMaster 3계층 필드 정의 + 테넌트 코드 한글 초성 생성 + 레시피 기반 초기화</a:t>
            </a:r>
            <a:endParaRPr lang="en-US" sz="750" dirty="0"/>
          </a:p>
        </p:txBody>
      </p:sp>
      <p:sp>
        <p:nvSpPr>
          <p:cNvPr id="20" name="Shape 18"/>
          <p:cNvSpPr/>
          <p:nvPr/>
        </p:nvSpPr>
        <p:spPr>
          <a:xfrm>
            <a:off x="7132320" y="1911096"/>
            <a:ext cx="1554480" cy="320040"/>
          </a:xfrm>
          <a:prstGeom prst="roundRect">
            <a:avLst>
              <a:gd name="adj" fmla="val 11429"/>
            </a:avLst>
          </a:prstGeom>
          <a:solidFill>
            <a:srgbClr val="F8FAFC"/>
          </a:solidFill>
          <a:ln w="6350">
            <a:solidFill>
              <a:srgbClr val="10B981"/>
            </a:solidFill>
            <a:prstDash val="solid"/>
          </a:ln>
        </p:spPr>
        <p:txBody>
          <a:bodyPr/>
          <a:lstStyle/>
          <a:p>
            <a:endParaRPr lang="ko-KR" altLang="en-US"/>
          </a:p>
        </p:txBody>
      </p:sp>
      <p:sp>
        <p:nvSpPr>
          <p:cNvPr id="21" name="Text 19"/>
          <p:cNvSpPr/>
          <p:nvPr/>
        </p:nvSpPr>
        <p:spPr>
          <a:xfrm>
            <a:off x="7132320" y="1911096"/>
            <a:ext cx="1554480" cy="32004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marL="0" indent="0" algn="ctr">
              <a:buNone/>
            </a:pPr>
            <a:r>
              <a:rPr lang="en-US" sz="700" b="1" dirty="0">
                <a:solidFill>
                  <a:srgbClr val="10B981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온보딩 2주 → 1일</a:t>
            </a:r>
            <a:endParaRPr lang="en-US" sz="700" dirty="0"/>
          </a:p>
        </p:txBody>
      </p:sp>
      <p:sp>
        <p:nvSpPr>
          <p:cNvPr id="22" name="Shape 20"/>
          <p:cNvSpPr/>
          <p:nvPr/>
        </p:nvSpPr>
        <p:spPr>
          <a:xfrm>
            <a:off x="457200" y="2459736"/>
            <a:ext cx="8229600" cy="4572"/>
          </a:xfrm>
          <a:prstGeom prst="rect">
            <a:avLst/>
          </a:prstGeom>
          <a:solidFill>
            <a:srgbClr val="E2E8F0"/>
          </a:solidFill>
          <a:ln/>
        </p:spPr>
        <p:txBody>
          <a:bodyPr/>
          <a:lstStyle/>
          <a:p>
            <a:endParaRPr lang="ko-KR" altLang="en-US"/>
          </a:p>
        </p:txBody>
      </p:sp>
      <p:sp>
        <p:nvSpPr>
          <p:cNvPr id="23" name="Shape 21"/>
          <p:cNvSpPr/>
          <p:nvPr/>
        </p:nvSpPr>
        <p:spPr>
          <a:xfrm>
            <a:off x="457200" y="2551176"/>
            <a:ext cx="365760" cy="594360"/>
          </a:xfrm>
          <a:prstGeom prst="roundRect">
            <a:avLst>
              <a:gd name="adj" fmla="val 15000"/>
            </a:avLst>
          </a:prstGeom>
          <a:solidFill>
            <a:srgbClr val="8B5CF6"/>
          </a:solidFill>
          <a:ln/>
        </p:spPr>
        <p:txBody>
          <a:bodyPr/>
          <a:lstStyle/>
          <a:p>
            <a:endParaRPr lang="ko-KR" altLang="en-US"/>
          </a:p>
        </p:txBody>
      </p:sp>
      <p:sp>
        <p:nvSpPr>
          <p:cNvPr id="24" name="Text 22"/>
          <p:cNvSpPr/>
          <p:nvPr/>
        </p:nvSpPr>
        <p:spPr>
          <a:xfrm>
            <a:off x="457200" y="2551176"/>
            <a:ext cx="365760" cy="59436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marL="0" indent="0" algn="ctr">
              <a:buNone/>
            </a:pPr>
            <a:r>
              <a:rPr lang="en-US" sz="14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F</a:t>
            </a:r>
            <a:endParaRPr lang="en-US" sz="1400" dirty="0"/>
          </a:p>
        </p:txBody>
      </p:sp>
      <p:sp>
        <p:nvSpPr>
          <p:cNvPr id="25" name="Text 23"/>
          <p:cNvSpPr/>
          <p:nvPr/>
        </p:nvSpPr>
        <p:spPr>
          <a:xfrm>
            <a:off x="960120" y="2532888"/>
            <a:ext cx="5029200" cy="22860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marL="0" indent="0">
              <a:buNone/>
            </a:pPr>
            <a:r>
              <a:rPr lang="en-US" sz="1000" b="1" dirty="0">
                <a:solidFill>
                  <a:srgbClr val="0F172A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재공품 선제 생산 납기 단축</a:t>
            </a:r>
            <a:endParaRPr lang="en-US" sz="1000" dirty="0"/>
          </a:p>
        </p:txBody>
      </p:sp>
      <p:sp>
        <p:nvSpPr>
          <p:cNvPr id="26" name="Text 24"/>
          <p:cNvSpPr/>
          <p:nvPr/>
        </p:nvSpPr>
        <p:spPr>
          <a:xfrm>
            <a:off x="960120" y="2752344"/>
            <a:ext cx="5943600" cy="18288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marL="0" indent="0">
              <a:buNone/>
            </a:pPr>
            <a:r>
              <a:rPr lang="en-US" sz="750" dirty="0">
                <a:solidFill>
                  <a:srgbClr val="64748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MTS 패턴: 비수기 재고생산 → 수주 시 재고 확인 → 절곡 스킵 → 납기 단축</a:t>
            </a:r>
            <a:endParaRPr lang="en-US" sz="750" dirty="0"/>
          </a:p>
        </p:txBody>
      </p:sp>
      <p:sp>
        <p:nvSpPr>
          <p:cNvPr id="27" name="Shape 25"/>
          <p:cNvSpPr/>
          <p:nvPr/>
        </p:nvSpPr>
        <p:spPr>
          <a:xfrm>
            <a:off x="7132320" y="2660904"/>
            <a:ext cx="1554480" cy="320040"/>
          </a:xfrm>
          <a:prstGeom prst="roundRect">
            <a:avLst>
              <a:gd name="adj" fmla="val 11429"/>
            </a:avLst>
          </a:prstGeom>
          <a:solidFill>
            <a:srgbClr val="F8FAFC"/>
          </a:solidFill>
          <a:ln w="6350">
            <a:solidFill>
              <a:srgbClr val="8B5CF6"/>
            </a:solidFill>
            <a:prstDash val="solid"/>
          </a:ln>
        </p:spPr>
        <p:txBody>
          <a:bodyPr/>
          <a:lstStyle/>
          <a:p>
            <a:endParaRPr lang="ko-KR" altLang="en-US"/>
          </a:p>
        </p:txBody>
      </p:sp>
      <p:sp>
        <p:nvSpPr>
          <p:cNvPr id="28" name="Text 26"/>
          <p:cNvSpPr/>
          <p:nvPr/>
        </p:nvSpPr>
        <p:spPr>
          <a:xfrm>
            <a:off x="7132320" y="2660904"/>
            <a:ext cx="1554480" cy="32004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marL="0" indent="0" algn="ctr">
              <a:buNone/>
            </a:pPr>
            <a:r>
              <a:rPr lang="en-US" sz="700" b="1" dirty="0">
                <a:solidFill>
                  <a:srgbClr val="8B5CF6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납기 15~20일 → 3~5일</a:t>
            </a:r>
            <a:endParaRPr lang="en-US" sz="700" dirty="0"/>
          </a:p>
        </p:txBody>
      </p:sp>
      <p:sp>
        <p:nvSpPr>
          <p:cNvPr id="29" name="Shape 27"/>
          <p:cNvSpPr/>
          <p:nvPr/>
        </p:nvSpPr>
        <p:spPr>
          <a:xfrm>
            <a:off x="457200" y="3209544"/>
            <a:ext cx="8229600" cy="4572"/>
          </a:xfrm>
          <a:prstGeom prst="rect">
            <a:avLst/>
          </a:prstGeom>
          <a:solidFill>
            <a:srgbClr val="E2E8F0"/>
          </a:solidFill>
          <a:ln/>
        </p:spPr>
        <p:txBody>
          <a:bodyPr/>
          <a:lstStyle/>
          <a:p>
            <a:endParaRPr lang="ko-KR" altLang="en-US"/>
          </a:p>
        </p:txBody>
      </p:sp>
      <p:sp>
        <p:nvSpPr>
          <p:cNvPr id="30" name="Shape 28"/>
          <p:cNvSpPr/>
          <p:nvPr/>
        </p:nvSpPr>
        <p:spPr>
          <a:xfrm>
            <a:off x="457200" y="3300984"/>
            <a:ext cx="365760" cy="594360"/>
          </a:xfrm>
          <a:prstGeom prst="roundRect">
            <a:avLst>
              <a:gd name="adj" fmla="val 15000"/>
            </a:avLst>
          </a:prstGeom>
          <a:solidFill>
            <a:srgbClr val="F59E0B"/>
          </a:solidFill>
          <a:ln/>
        </p:spPr>
        <p:txBody>
          <a:bodyPr/>
          <a:lstStyle/>
          <a:p>
            <a:endParaRPr lang="ko-KR" altLang="en-US"/>
          </a:p>
        </p:txBody>
      </p:sp>
      <p:sp>
        <p:nvSpPr>
          <p:cNvPr id="31" name="Text 29"/>
          <p:cNvSpPr/>
          <p:nvPr/>
        </p:nvSpPr>
        <p:spPr>
          <a:xfrm>
            <a:off x="457200" y="3300984"/>
            <a:ext cx="365760" cy="59436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marL="0" indent="0" algn="ctr">
              <a:buNone/>
            </a:pPr>
            <a:r>
              <a:rPr lang="en-US" sz="14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G</a:t>
            </a:r>
            <a:endParaRPr lang="en-US" sz="1400" dirty="0"/>
          </a:p>
        </p:txBody>
      </p:sp>
      <p:sp>
        <p:nvSpPr>
          <p:cNvPr id="32" name="Text 30"/>
          <p:cNvSpPr/>
          <p:nvPr/>
        </p:nvSpPr>
        <p:spPr>
          <a:xfrm>
            <a:off x="960120" y="3282696"/>
            <a:ext cx="5029200" cy="22860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marL="0" indent="0">
              <a:buNone/>
            </a:pPr>
            <a:r>
              <a:rPr lang="en-US" sz="1000" b="1" dirty="0">
                <a:solidFill>
                  <a:srgbClr val="0F172A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급여 → 회계전표 자동 생성</a:t>
            </a:r>
            <a:endParaRPr lang="en-US" sz="1000" dirty="0"/>
          </a:p>
        </p:txBody>
      </p:sp>
      <p:sp>
        <p:nvSpPr>
          <p:cNvPr id="33" name="Text 31"/>
          <p:cNvSpPr/>
          <p:nvPr/>
        </p:nvSpPr>
        <p:spPr>
          <a:xfrm>
            <a:off x="960120" y="3502152"/>
            <a:ext cx="5943600" cy="18288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marL="0" indent="0">
              <a:buNone/>
            </a:pPr>
            <a:r>
              <a:rPr lang="en-US" sz="750" dirty="0">
                <a:solidFill>
                  <a:srgbClr val="64748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법정공제 6종 자동 계산 + 거래처 매핑 + 음수 환급 처리 + 차대균형 검증</a:t>
            </a:r>
            <a:endParaRPr lang="en-US" sz="750" dirty="0"/>
          </a:p>
        </p:txBody>
      </p:sp>
      <p:sp>
        <p:nvSpPr>
          <p:cNvPr id="34" name="Shape 32"/>
          <p:cNvSpPr/>
          <p:nvPr/>
        </p:nvSpPr>
        <p:spPr>
          <a:xfrm>
            <a:off x="7132320" y="3410712"/>
            <a:ext cx="1554480" cy="320040"/>
          </a:xfrm>
          <a:prstGeom prst="roundRect">
            <a:avLst>
              <a:gd name="adj" fmla="val 11429"/>
            </a:avLst>
          </a:prstGeom>
          <a:solidFill>
            <a:srgbClr val="F8FAFC"/>
          </a:solidFill>
          <a:ln w="6350">
            <a:solidFill>
              <a:srgbClr val="F59E0B"/>
            </a:solidFill>
            <a:prstDash val="solid"/>
          </a:ln>
        </p:spPr>
        <p:txBody>
          <a:bodyPr/>
          <a:lstStyle/>
          <a:p>
            <a:endParaRPr lang="ko-KR" altLang="en-US"/>
          </a:p>
        </p:txBody>
      </p:sp>
      <p:sp>
        <p:nvSpPr>
          <p:cNvPr id="35" name="Text 33"/>
          <p:cNvSpPr/>
          <p:nvPr/>
        </p:nvSpPr>
        <p:spPr>
          <a:xfrm>
            <a:off x="7132320" y="3410712"/>
            <a:ext cx="1554480" cy="32004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marL="0" indent="0" algn="ctr">
              <a:buNone/>
            </a:pPr>
            <a:r>
              <a:rPr lang="en-US" sz="700" b="1" dirty="0">
                <a:solidFill>
                  <a:srgbClr val="F59E0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전표 생성 120배 개선</a:t>
            </a:r>
            <a:endParaRPr lang="en-US" sz="700" dirty="0"/>
          </a:p>
        </p:txBody>
      </p:sp>
      <p:sp>
        <p:nvSpPr>
          <p:cNvPr id="36" name="Shape 34"/>
          <p:cNvSpPr/>
          <p:nvPr/>
        </p:nvSpPr>
        <p:spPr>
          <a:xfrm>
            <a:off x="457200" y="3959352"/>
            <a:ext cx="8229600" cy="4572"/>
          </a:xfrm>
          <a:prstGeom prst="rect">
            <a:avLst/>
          </a:prstGeom>
          <a:solidFill>
            <a:srgbClr val="E2E8F0"/>
          </a:solidFill>
          <a:ln/>
        </p:spPr>
        <p:txBody>
          <a:bodyPr/>
          <a:lstStyle/>
          <a:p>
            <a:endParaRPr lang="ko-KR" altLang="en-US"/>
          </a:p>
        </p:txBody>
      </p:sp>
      <p:sp>
        <p:nvSpPr>
          <p:cNvPr id="37" name="Shape 35"/>
          <p:cNvSpPr/>
          <p:nvPr/>
        </p:nvSpPr>
        <p:spPr>
          <a:xfrm>
            <a:off x="457200" y="4050792"/>
            <a:ext cx="365760" cy="594360"/>
          </a:xfrm>
          <a:prstGeom prst="roundRect">
            <a:avLst>
              <a:gd name="adj" fmla="val 15000"/>
            </a:avLst>
          </a:prstGeom>
          <a:solidFill>
            <a:srgbClr val="475569"/>
          </a:solidFill>
          <a:ln/>
        </p:spPr>
        <p:txBody>
          <a:bodyPr/>
          <a:lstStyle/>
          <a:p>
            <a:endParaRPr lang="ko-KR" altLang="en-US"/>
          </a:p>
        </p:txBody>
      </p:sp>
      <p:sp>
        <p:nvSpPr>
          <p:cNvPr id="38" name="Text 36"/>
          <p:cNvSpPr/>
          <p:nvPr/>
        </p:nvSpPr>
        <p:spPr>
          <a:xfrm>
            <a:off x="457200" y="4050792"/>
            <a:ext cx="365760" cy="59436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marL="0" indent="0" algn="ctr">
              <a:buNone/>
            </a:pPr>
            <a:r>
              <a:rPr lang="en-US" sz="14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H</a:t>
            </a:r>
            <a:endParaRPr lang="en-US" sz="1400" dirty="0"/>
          </a:p>
        </p:txBody>
      </p:sp>
      <p:sp>
        <p:nvSpPr>
          <p:cNvPr id="39" name="Text 37"/>
          <p:cNvSpPr/>
          <p:nvPr/>
        </p:nvSpPr>
        <p:spPr>
          <a:xfrm>
            <a:off x="960120" y="4032504"/>
            <a:ext cx="5029200" cy="22860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marL="0" indent="0">
              <a:buNone/>
            </a:pPr>
            <a:r>
              <a:rPr lang="en-US" sz="1000" b="1" dirty="0">
                <a:solidFill>
                  <a:srgbClr val="0F172A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패턴 기반 원자적 채번</a:t>
            </a:r>
            <a:endParaRPr lang="en-US" sz="1000" dirty="0"/>
          </a:p>
        </p:txBody>
      </p:sp>
      <p:sp>
        <p:nvSpPr>
          <p:cNvPr id="40" name="Text 38"/>
          <p:cNvSpPr/>
          <p:nvPr/>
        </p:nvSpPr>
        <p:spPr>
          <a:xfrm>
            <a:off x="960120" y="4251960"/>
            <a:ext cx="5943600" cy="18288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marL="0" indent="0">
              <a:buNone/>
            </a:pPr>
            <a:r>
              <a:rPr lang="en-US" sz="750" dirty="0">
                <a:solidFill>
                  <a:srgbClr val="64748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6가지 세그먼트 조합 + MySQL UPSERT 동시성 안전 + 리셋 주기 관리</a:t>
            </a:r>
            <a:endParaRPr lang="en-US" sz="750" dirty="0"/>
          </a:p>
        </p:txBody>
      </p:sp>
      <p:sp>
        <p:nvSpPr>
          <p:cNvPr id="41" name="Shape 39"/>
          <p:cNvSpPr/>
          <p:nvPr/>
        </p:nvSpPr>
        <p:spPr>
          <a:xfrm>
            <a:off x="7132320" y="4160520"/>
            <a:ext cx="1554480" cy="320040"/>
          </a:xfrm>
          <a:prstGeom prst="roundRect">
            <a:avLst>
              <a:gd name="adj" fmla="val 11429"/>
            </a:avLst>
          </a:prstGeom>
          <a:solidFill>
            <a:srgbClr val="F8FAFC"/>
          </a:solidFill>
          <a:ln w="6350">
            <a:solidFill>
              <a:srgbClr val="475569"/>
            </a:solidFill>
            <a:prstDash val="solid"/>
          </a:ln>
        </p:spPr>
        <p:txBody>
          <a:bodyPr/>
          <a:lstStyle/>
          <a:p>
            <a:endParaRPr lang="ko-KR" altLang="en-US"/>
          </a:p>
        </p:txBody>
      </p:sp>
      <p:sp>
        <p:nvSpPr>
          <p:cNvPr id="42" name="Text 40"/>
          <p:cNvSpPr/>
          <p:nvPr/>
        </p:nvSpPr>
        <p:spPr>
          <a:xfrm>
            <a:off x="7132320" y="4160520"/>
            <a:ext cx="1554480" cy="32004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marL="0" indent="0" algn="ctr">
              <a:buNone/>
            </a:pPr>
            <a:r>
              <a:rPr lang="en-US" sz="700" b="1" dirty="0">
                <a:solidFill>
                  <a:srgbClr val="47556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번호 중복 0건</a:t>
            </a:r>
            <a:endParaRPr lang="en-US" sz="700" dirty="0"/>
          </a:p>
        </p:txBody>
      </p:sp>
    </p:spTree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0">
    <p:bg>
      <p:bgPr>
        <a:solidFill>
          <a:srgbClr val="FFFFFF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hape 0"/>
          <p:cNvSpPr/>
          <p:nvPr/>
        </p:nvSpPr>
        <p:spPr>
          <a:xfrm>
            <a:off x="457200" y="274320"/>
            <a:ext cx="54864" cy="365760"/>
          </a:xfrm>
          <a:prstGeom prst="rect">
            <a:avLst/>
          </a:prstGeom>
          <a:solidFill>
            <a:srgbClr val="3B82F6"/>
          </a:solidFill>
          <a:ln/>
        </p:spPr>
        <p:txBody>
          <a:bodyPr/>
          <a:lstStyle/>
          <a:p>
            <a:endParaRPr lang="ko-KR" altLang="en-US"/>
          </a:p>
        </p:txBody>
      </p:sp>
      <p:sp>
        <p:nvSpPr>
          <p:cNvPr id="3" name="Text 1"/>
          <p:cNvSpPr/>
          <p:nvPr/>
        </p:nvSpPr>
        <p:spPr>
          <a:xfrm>
            <a:off x="640080" y="228600"/>
            <a:ext cx="6400800" cy="45720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marL="0" indent="0">
              <a:buNone/>
            </a:pPr>
            <a:r>
              <a:rPr lang="en-US" sz="2000" b="1" dirty="0">
                <a:solidFill>
                  <a:srgbClr val="0F172A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Tier 3 | 확장 후보 10건</a:t>
            </a:r>
            <a:endParaRPr lang="en-US" sz="2000" dirty="0"/>
          </a:p>
        </p:txBody>
      </p:sp>
      <p:sp>
        <p:nvSpPr>
          <p:cNvPr id="4" name="Shape 2"/>
          <p:cNvSpPr/>
          <p:nvPr/>
        </p:nvSpPr>
        <p:spPr>
          <a:xfrm>
            <a:off x="0" y="4800600"/>
            <a:ext cx="9144000" cy="342900"/>
          </a:xfrm>
          <a:prstGeom prst="rect">
            <a:avLst/>
          </a:prstGeom>
          <a:solidFill>
            <a:srgbClr val="F1F5F9"/>
          </a:solidFill>
          <a:ln/>
        </p:spPr>
        <p:txBody>
          <a:bodyPr/>
          <a:lstStyle/>
          <a:p>
            <a:endParaRPr lang="ko-KR" altLang="en-US"/>
          </a:p>
        </p:txBody>
      </p:sp>
      <p:sp>
        <p:nvSpPr>
          <p:cNvPr id="5" name="Text 3"/>
          <p:cNvSpPr/>
          <p:nvPr/>
        </p:nvSpPr>
        <p:spPr>
          <a:xfrm>
            <a:off x="457200" y="4800600"/>
            <a:ext cx="5486400" cy="34290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marL="0" indent="0">
              <a:buNone/>
            </a:pPr>
            <a:r>
              <a:rPr lang="en-US" sz="700" dirty="0">
                <a:solidFill>
                  <a:srgbClr val="94A3B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SAM 방법특허 브리핑  |  (주)코드브릿지엑스</a:t>
            </a:r>
            <a:endParaRPr lang="en-US" sz="700" dirty="0"/>
          </a:p>
        </p:txBody>
      </p:sp>
      <p:sp>
        <p:nvSpPr>
          <p:cNvPr id="6" name="Text 4"/>
          <p:cNvSpPr/>
          <p:nvPr/>
        </p:nvSpPr>
        <p:spPr>
          <a:xfrm>
            <a:off x="7315200" y="4800600"/>
            <a:ext cx="1371600" cy="34290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marL="0" indent="0" algn="r">
              <a:buNone/>
            </a:pPr>
            <a:r>
              <a:rPr lang="en-US" sz="700" dirty="0">
                <a:solidFill>
                  <a:srgbClr val="94A3B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10 / 14</a:t>
            </a:r>
            <a:endParaRPr lang="en-US" sz="700" dirty="0"/>
          </a:p>
        </p:txBody>
      </p:sp>
      <p:sp>
        <p:nvSpPr>
          <p:cNvPr id="7" name="Shape 5"/>
          <p:cNvSpPr/>
          <p:nvPr/>
        </p:nvSpPr>
        <p:spPr>
          <a:xfrm>
            <a:off x="6858000" y="274320"/>
            <a:ext cx="640080" cy="274320"/>
          </a:xfrm>
          <a:prstGeom prst="roundRect">
            <a:avLst>
              <a:gd name="adj" fmla="val 13333"/>
            </a:avLst>
          </a:prstGeom>
          <a:solidFill>
            <a:srgbClr val="64748B"/>
          </a:solidFill>
          <a:ln/>
        </p:spPr>
        <p:txBody>
          <a:bodyPr/>
          <a:lstStyle/>
          <a:p>
            <a:endParaRPr lang="ko-KR" altLang="en-US"/>
          </a:p>
        </p:txBody>
      </p:sp>
      <p:sp>
        <p:nvSpPr>
          <p:cNvPr id="8" name="Text 6"/>
          <p:cNvSpPr/>
          <p:nvPr/>
        </p:nvSpPr>
        <p:spPr>
          <a:xfrm>
            <a:off x="6858000" y="274320"/>
            <a:ext cx="640080" cy="27432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marL="0" indent="0" algn="ctr">
              <a:buNone/>
            </a:pPr>
            <a:r>
              <a:rPr lang="en-US" sz="8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Tier 3</a:t>
            </a:r>
            <a:endParaRPr lang="en-US" sz="800" dirty="0"/>
          </a:p>
        </p:txBody>
      </p:sp>
      <p:sp>
        <p:nvSpPr>
          <p:cNvPr id="9" name="Shape 7"/>
          <p:cNvSpPr/>
          <p:nvPr/>
        </p:nvSpPr>
        <p:spPr>
          <a:xfrm>
            <a:off x="457200" y="1051560"/>
            <a:ext cx="320040" cy="502920"/>
          </a:xfrm>
          <a:prstGeom prst="roundRect">
            <a:avLst>
              <a:gd name="adj" fmla="val 11429"/>
            </a:avLst>
          </a:prstGeom>
          <a:solidFill>
            <a:srgbClr val="94A3B8"/>
          </a:solidFill>
          <a:ln/>
        </p:spPr>
        <p:txBody>
          <a:bodyPr/>
          <a:lstStyle/>
          <a:p>
            <a:endParaRPr lang="ko-KR" altLang="en-US"/>
          </a:p>
        </p:txBody>
      </p:sp>
      <p:sp>
        <p:nvSpPr>
          <p:cNvPr id="10" name="Text 8"/>
          <p:cNvSpPr/>
          <p:nvPr/>
        </p:nvSpPr>
        <p:spPr>
          <a:xfrm>
            <a:off x="457200" y="1051560"/>
            <a:ext cx="320040" cy="50292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marL="0" indent="0" algn="ctr">
              <a:buNone/>
            </a:pPr>
            <a:r>
              <a:rPr lang="en-US" sz="10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I</a:t>
            </a:r>
            <a:endParaRPr lang="en-US" sz="1000" dirty="0"/>
          </a:p>
        </p:txBody>
      </p:sp>
      <p:sp>
        <p:nvSpPr>
          <p:cNvPr id="11" name="Text 9"/>
          <p:cNvSpPr/>
          <p:nvPr/>
        </p:nvSpPr>
        <p:spPr>
          <a:xfrm>
            <a:off x="914400" y="1033272"/>
            <a:ext cx="3657600" cy="22860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marL="0" indent="0">
              <a:buNone/>
            </a:pPr>
            <a:r>
              <a:rPr lang="en-US" sz="900" b="1" dirty="0">
                <a:solidFill>
                  <a:srgbClr val="0F172A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Bearer 토큰 멀티테넌트 자동 격리</a:t>
            </a:r>
            <a:endParaRPr lang="en-US" sz="900" dirty="0"/>
          </a:p>
        </p:txBody>
      </p:sp>
      <p:sp>
        <p:nvSpPr>
          <p:cNvPr id="12" name="Text 10"/>
          <p:cNvSpPr/>
          <p:nvPr/>
        </p:nvSpPr>
        <p:spPr>
          <a:xfrm>
            <a:off x="914400" y="1280160"/>
            <a:ext cx="3657600" cy="18288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marL="0" indent="0">
              <a:buNone/>
            </a:pPr>
            <a:r>
              <a:rPr lang="en-US" sz="750" dirty="0">
                <a:solidFill>
                  <a:srgbClr val="64748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토큰 → tenant_id → Global Scope</a:t>
            </a:r>
            <a:endParaRPr lang="en-US" sz="750" dirty="0"/>
          </a:p>
        </p:txBody>
      </p:sp>
      <p:sp>
        <p:nvSpPr>
          <p:cNvPr id="13" name="Shape 11"/>
          <p:cNvSpPr/>
          <p:nvPr/>
        </p:nvSpPr>
        <p:spPr>
          <a:xfrm>
            <a:off x="457200" y="1737360"/>
            <a:ext cx="320040" cy="502920"/>
          </a:xfrm>
          <a:prstGeom prst="roundRect">
            <a:avLst>
              <a:gd name="adj" fmla="val 11429"/>
            </a:avLst>
          </a:prstGeom>
          <a:solidFill>
            <a:srgbClr val="94A3B8"/>
          </a:solidFill>
          <a:ln/>
        </p:spPr>
        <p:txBody>
          <a:bodyPr/>
          <a:lstStyle/>
          <a:p>
            <a:endParaRPr lang="ko-KR" altLang="en-US"/>
          </a:p>
        </p:txBody>
      </p:sp>
      <p:sp>
        <p:nvSpPr>
          <p:cNvPr id="14" name="Text 12"/>
          <p:cNvSpPr/>
          <p:nvPr/>
        </p:nvSpPr>
        <p:spPr>
          <a:xfrm>
            <a:off x="457200" y="1737360"/>
            <a:ext cx="320040" cy="50292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marL="0" indent="0" algn="ctr">
              <a:buNone/>
            </a:pPr>
            <a:r>
              <a:rPr lang="en-US" sz="10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J</a:t>
            </a:r>
            <a:endParaRPr lang="en-US" sz="1000" dirty="0"/>
          </a:p>
        </p:txBody>
      </p:sp>
      <p:sp>
        <p:nvSpPr>
          <p:cNvPr id="15" name="Text 13"/>
          <p:cNvSpPr/>
          <p:nvPr/>
        </p:nvSpPr>
        <p:spPr>
          <a:xfrm>
            <a:off x="914400" y="1719072"/>
            <a:ext cx="3657600" cy="22860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marL="0" indent="0">
              <a:buNone/>
            </a:pPr>
            <a:r>
              <a:rPr lang="en-US" sz="900" b="1" dirty="0">
                <a:solidFill>
                  <a:srgbClr val="0F172A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OLTP/OLAP 분리 실시간 통계</a:t>
            </a:r>
            <a:endParaRPr lang="en-US" sz="900" dirty="0"/>
          </a:p>
        </p:txBody>
      </p:sp>
      <p:sp>
        <p:nvSpPr>
          <p:cNvPr id="16" name="Text 14"/>
          <p:cNvSpPr/>
          <p:nvPr/>
        </p:nvSpPr>
        <p:spPr>
          <a:xfrm>
            <a:off x="914400" y="1965960"/>
            <a:ext cx="3657600" cy="18288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marL="0" indent="0">
              <a:buNone/>
            </a:pPr>
            <a:r>
              <a:rPr lang="en-US" sz="750" dirty="0">
                <a:solidFill>
                  <a:srgbClr val="64748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Observer 기반 7개 도메인 병렬 집계</a:t>
            </a:r>
            <a:endParaRPr lang="en-US" sz="750" dirty="0"/>
          </a:p>
        </p:txBody>
      </p:sp>
      <p:sp>
        <p:nvSpPr>
          <p:cNvPr id="17" name="Shape 15"/>
          <p:cNvSpPr/>
          <p:nvPr/>
        </p:nvSpPr>
        <p:spPr>
          <a:xfrm>
            <a:off x="457200" y="2423160"/>
            <a:ext cx="320040" cy="502920"/>
          </a:xfrm>
          <a:prstGeom prst="roundRect">
            <a:avLst>
              <a:gd name="adj" fmla="val 11429"/>
            </a:avLst>
          </a:prstGeom>
          <a:solidFill>
            <a:srgbClr val="94A3B8"/>
          </a:solidFill>
          <a:ln/>
        </p:spPr>
        <p:txBody>
          <a:bodyPr/>
          <a:lstStyle/>
          <a:p>
            <a:endParaRPr lang="ko-KR" altLang="en-US"/>
          </a:p>
        </p:txBody>
      </p:sp>
      <p:sp>
        <p:nvSpPr>
          <p:cNvPr id="18" name="Text 16"/>
          <p:cNvSpPr/>
          <p:nvPr/>
        </p:nvSpPr>
        <p:spPr>
          <a:xfrm>
            <a:off x="457200" y="2423160"/>
            <a:ext cx="320040" cy="50292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marL="0" indent="0" algn="ctr">
              <a:buNone/>
            </a:pPr>
            <a:r>
              <a:rPr lang="en-US" sz="10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K</a:t>
            </a:r>
            <a:endParaRPr lang="en-US" sz="1000" dirty="0"/>
          </a:p>
        </p:txBody>
      </p:sp>
      <p:sp>
        <p:nvSpPr>
          <p:cNvPr id="19" name="Text 17"/>
          <p:cNvSpPr/>
          <p:nvPr/>
        </p:nvSpPr>
        <p:spPr>
          <a:xfrm>
            <a:off x="914400" y="2404872"/>
            <a:ext cx="3657600" cy="22860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marL="0" indent="0">
              <a:buNone/>
            </a:pPr>
            <a:r>
              <a:rPr lang="en-US" sz="900" b="1" dirty="0">
                <a:solidFill>
                  <a:srgbClr val="0F172A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외부 금융 API 자동 동기화</a:t>
            </a:r>
            <a:endParaRPr lang="en-US" sz="900" dirty="0"/>
          </a:p>
        </p:txBody>
      </p:sp>
      <p:sp>
        <p:nvSpPr>
          <p:cNvPr id="20" name="Text 18"/>
          <p:cNvSpPr/>
          <p:nvPr/>
        </p:nvSpPr>
        <p:spPr>
          <a:xfrm>
            <a:off x="914400" y="2651760"/>
            <a:ext cx="3657600" cy="18288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marL="0" indent="0">
              <a:buNone/>
            </a:pPr>
            <a:r>
              <a:rPr lang="en-US" sz="750" dirty="0">
                <a:solidFill>
                  <a:srgbClr val="64748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바로빌 SOAP 6개 서비스 + 과금</a:t>
            </a:r>
            <a:endParaRPr lang="en-US" sz="750" dirty="0"/>
          </a:p>
        </p:txBody>
      </p:sp>
      <p:sp>
        <p:nvSpPr>
          <p:cNvPr id="21" name="Shape 19"/>
          <p:cNvSpPr/>
          <p:nvPr/>
        </p:nvSpPr>
        <p:spPr>
          <a:xfrm>
            <a:off x="457200" y="3108960"/>
            <a:ext cx="320040" cy="502920"/>
          </a:xfrm>
          <a:prstGeom prst="roundRect">
            <a:avLst>
              <a:gd name="adj" fmla="val 11429"/>
            </a:avLst>
          </a:prstGeom>
          <a:solidFill>
            <a:srgbClr val="94A3B8"/>
          </a:solidFill>
          <a:ln/>
        </p:spPr>
        <p:txBody>
          <a:bodyPr/>
          <a:lstStyle/>
          <a:p>
            <a:endParaRPr lang="ko-KR" altLang="en-US"/>
          </a:p>
        </p:txBody>
      </p:sp>
      <p:sp>
        <p:nvSpPr>
          <p:cNvPr id="22" name="Text 20"/>
          <p:cNvSpPr/>
          <p:nvPr/>
        </p:nvSpPr>
        <p:spPr>
          <a:xfrm>
            <a:off x="457200" y="3108960"/>
            <a:ext cx="320040" cy="50292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marL="0" indent="0" algn="ctr">
              <a:buNone/>
            </a:pPr>
            <a:r>
              <a:rPr lang="en-US" sz="10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L</a:t>
            </a:r>
            <a:endParaRPr lang="en-US" sz="1000" dirty="0"/>
          </a:p>
        </p:txBody>
      </p:sp>
      <p:sp>
        <p:nvSpPr>
          <p:cNvPr id="23" name="Text 21"/>
          <p:cNvSpPr/>
          <p:nvPr/>
        </p:nvSpPr>
        <p:spPr>
          <a:xfrm>
            <a:off x="914400" y="3090672"/>
            <a:ext cx="3657600" cy="22860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marL="0" indent="0">
              <a:buNone/>
            </a:pPr>
            <a:r>
              <a:rPr lang="en-US" sz="900" b="1" dirty="0">
                <a:solidFill>
                  <a:srgbClr val="0F172A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AI 리포트 생성 + 토큰 비용</a:t>
            </a:r>
            <a:endParaRPr lang="en-US" sz="900" dirty="0"/>
          </a:p>
        </p:txBody>
      </p:sp>
      <p:sp>
        <p:nvSpPr>
          <p:cNvPr id="24" name="Text 22"/>
          <p:cNvSpPr/>
          <p:nvPr/>
        </p:nvSpPr>
        <p:spPr>
          <a:xfrm>
            <a:off x="914400" y="3337560"/>
            <a:ext cx="3657600" cy="18288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marL="0" indent="0">
              <a:buNone/>
            </a:pPr>
            <a:r>
              <a:rPr lang="en-US" sz="750" dirty="0">
                <a:solidFill>
                  <a:srgbClr val="64748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Gemini API + 다중 통화 환산</a:t>
            </a:r>
            <a:endParaRPr lang="en-US" sz="750" dirty="0"/>
          </a:p>
        </p:txBody>
      </p:sp>
      <p:sp>
        <p:nvSpPr>
          <p:cNvPr id="25" name="Shape 23"/>
          <p:cNvSpPr/>
          <p:nvPr/>
        </p:nvSpPr>
        <p:spPr>
          <a:xfrm>
            <a:off x="457200" y="3794760"/>
            <a:ext cx="320040" cy="502920"/>
          </a:xfrm>
          <a:prstGeom prst="roundRect">
            <a:avLst>
              <a:gd name="adj" fmla="val 11429"/>
            </a:avLst>
          </a:prstGeom>
          <a:solidFill>
            <a:srgbClr val="94A3B8"/>
          </a:solidFill>
          <a:ln/>
        </p:spPr>
        <p:txBody>
          <a:bodyPr/>
          <a:lstStyle/>
          <a:p>
            <a:endParaRPr lang="ko-KR" altLang="en-US"/>
          </a:p>
        </p:txBody>
      </p:sp>
      <p:sp>
        <p:nvSpPr>
          <p:cNvPr id="26" name="Text 24"/>
          <p:cNvSpPr/>
          <p:nvPr/>
        </p:nvSpPr>
        <p:spPr>
          <a:xfrm>
            <a:off x="457200" y="3794760"/>
            <a:ext cx="320040" cy="50292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marL="0" indent="0" algn="ctr">
              <a:buNone/>
            </a:pPr>
            <a:r>
              <a:rPr lang="en-US" sz="10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M</a:t>
            </a:r>
            <a:endParaRPr lang="en-US" sz="1000" dirty="0"/>
          </a:p>
        </p:txBody>
      </p:sp>
      <p:sp>
        <p:nvSpPr>
          <p:cNvPr id="27" name="Text 25"/>
          <p:cNvSpPr/>
          <p:nvPr/>
        </p:nvSpPr>
        <p:spPr>
          <a:xfrm>
            <a:off x="914400" y="3776472"/>
            <a:ext cx="3657600" cy="22860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marL="0" indent="0">
              <a:buNone/>
            </a:pPr>
            <a:r>
              <a:rPr lang="en-US" sz="900" b="1" dirty="0">
                <a:solidFill>
                  <a:srgbClr val="0F172A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SMTP 자동 설정 + Fallback</a:t>
            </a:r>
            <a:endParaRPr lang="en-US" sz="900" dirty="0"/>
          </a:p>
        </p:txBody>
      </p:sp>
      <p:sp>
        <p:nvSpPr>
          <p:cNvPr id="28" name="Text 26"/>
          <p:cNvSpPr/>
          <p:nvPr/>
        </p:nvSpPr>
        <p:spPr>
          <a:xfrm>
            <a:off x="914400" y="4023360"/>
            <a:ext cx="3657600" cy="18288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marL="0" indent="0">
              <a:buNone/>
            </a:pPr>
            <a:r>
              <a:rPr lang="en-US" sz="750" dirty="0">
                <a:solidFill>
                  <a:srgbClr val="64748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7개 프리셋 + 발송 실패 자동 재시도</a:t>
            </a:r>
            <a:endParaRPr lang="en-US" sz="750" dirty="0"/>
          </a:p>
        </p:txBody>
      </p:sp>
      <p:sp>
        <p:nvSpPr>
          <p:cNvPr id="29" name="Shape 27"/>
          <p:cNvSpPr/>
          <p:nvPr/>
        </p:nvSpPr>
        <p:spPr>
          <a:xfrm>
            <a:off x="4754880" y="1051560"/>
            <a:ext cx="320040" cy="502920"/>
          </a:xfrm>
          <a:prstGeom prst="roundRect">
            <a:avLst>
              <a:gd name="adj" fmla="val 11429"/>
            </a:avLst>
          </a:prstGeom>
          <a:solidFill>
            <a:srgbClr val="94A3B8"/>
          </a:solidFill>
          <a:ln/>
        </p:spPr>
        <p:txBody>
          <a:bodyPr/>
          <a:lstStyle/>
          <a:p>
            <a:endParaRPr lang="ko-KR" altLang="en-US"/>
          </a:p>
        </p:txBody>
      </p:sp>
      <p:sp>
        <p:nvSpPr>
          <p:cNvPr id="30" name="Text 28"/>
          <p:cNvSpPr/>
          <p:nvPr/>
        </p:nvSpPr>
        <p:spPr>
          <a:xfrm>
            <a:off x="4754880" y="1051560"/>
            <a:ext cx="320040" cy="50292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marL="0" indent="0" algn="ctr">
              <a:buNone/>
            </a:pPr>
            <a:r>
              <a:rPr lang="en-US" sz="10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N</a:t>
            </a:r>
            <a:endParaRPr lang="en-US" sz="1000" dirty="0"/>
          </a:p>
        </p:txBody>
      </p:sp>
      <p:sp>
        <p:nvSpPr>
          <p:cNvPr id="31" name="Text 29"/>
          <p:cNvSpPr/>
          <p:nvPr/>
        </p:nvSpPr>
        <p:spPr>
          <a:xfrm>
            <a:off x="5212080" y="1033272"/>
            <a:ext cx="3657600" cy="22860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marL="0" indent="0">
              <a:buNone/>
            </a:pPr>
            <a:r>
              <a:rPr lang="en-US" sz="900" b="1" dirty="0">
                <a:solidFill>
                  <a:srgbClr val="0F172A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다단계 결재 상태 전이 엔진</a:t>
            </a:r>
            <a:endParaRPr lang="en-US" sz="900" dirty="0"/>
          </a:p>
        </p:txBody>
      </p:sp>
      <p:sp>
        <p:nvSpPr>
          <p:cNvPr id="32" name="Text 30"/>
          <p:cNvSpPr/>
          <p:nvPr/>
        </p:nvSpPr>
        <p:spPr>
          <a:xfrm>
            <a:off x="5212080" y="1280160"/>
            <a:ext cx="3657600" cy="18288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marL="0" indent="0">
              <a:buNone/>
            </a:pPr>
            <a:r>
              <a:rPr lang="en-US" sz="750" dirty="0">
                <a:solidFill>
                  <a:srgbClr val="64748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전결/보류/회수/복사 재기안</a:t>
            </a:r>
            <a:endParaRPr lang="en-US" sz="750" dirty="0"/>
          </a:p>
        </p:txBody>
      </p:sp>
      <p:sp>
        <p:nvSpPr>
          <p:cNvPr id="33" name="Shape 31"/>
          <p:cNvSpPr/>
          <p:nvPr/>
        </p:nvSpPr>
        <p:spPr>
          <a:xfrm>
            <a:off x="4754880" y="1737360"/>
            <a:ext cx="320040" cy="502920"/>
          </a:xfrm>
          <a:prstGeom prst="roundRect">
            <a:avLst>
              <a:gd name="adj" fmla="val 11429"/>
            </a:avLst>
          </a:prstGeom>
          <a:solidFill>
            <a:srgbClr val="94A3B8"/>
          </a:solidFill>
          <a:ln/>
        </p:spPr>
        <p:txBody>
          <a:bodyPr/>
          <a:lstStyle/>
          <a:p>
            <a:endParaRPr lang="ko-KR" altLang="en-US"/>
          </a:p>
        </p:txBody>
      </p:sp>
      <p:sp>
        <p:nvSpPr>
          <p:cNvPr id="34" name="Text 32"/>
          <p:cNvSpPr/>
          <p:nvPr/>
        </p:nvSpPr>
        <p:spPr>
          <a:xfrm>
            <a:off x="4754880" y="1737360"/>
            <a:ext cx="320040" cy="50292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marL="0" indent="0" algn="ctr">
              <a:buNone/>
            </a:pPr>
            <a:r>
              <a:rPr lang="en-US" sz="10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O</a:t>
            </a:r>
            <a:endParaRPr lang="en-US" sz="1000" dirty="0"/>
          </a:p>
        </p:txBody>
      </p:sp>
      <p:sp>
        <p:nvSpPr>
          <p:cNvPr id="35" name="Text 33"/>
          <p:cNvSpPr/>
          <p:nvPr/>
        </p:nvSpPr>
        <p:spPr>
          <a:xfrm>
            <a:off x="5212080" y="1719072"/>
            <a:ext cx="3657600" cy="22860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marL="0" indent="0">
              <a:buNone/>
            </a:pPr>
            <a:r>
              <a:rPr lang="en-US" sz="900" b="1" dirty="0">
                <a:solidFill>
                  <a:srgbClr val="0F172A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설비 점검 그리드 셀 토글</a:t>
            </a:r>
            <a:endParaRPr lang="en-US" sz="900" dirty="0"/>
          </a:p>
        </p:txBody>
      </p:sp>
      <p:sp>
        <p:nvSpPr>
          <p:cNvPr id="36" name="Text 34"/>
          <p:cNvSpPr/>
          <p:nvPr/>
        </p:nvSpPr>
        <p:spPr>
          <a:xfrm>
            <a:off x="5212080" y="1965960"/>
            <a:ext cx="3657600" cy="18288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marL="0" indent="0">
              <a:buNone/>
            </a:pPr>
            <a:r>
              <a:rPr lang="en-US" sz="750" dirty="0">
                <a:solidFill>
                  <a:srgbClr val="64748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6주기 시각화 + 휴일 자동 제외</a:t>
            </a:r>
            <a:endParaRPr lang="en-US" sz="750" dirty="0"/>
          </a:p>
        </p:txBody>
      </p:sp>
      <p:sp>
        <p:nvSpPr>
          <p:cNvPr id="37" name="Shape 35"/>
          <p:cNvSpPr/>
          <p:nvPr/>
        </p:nvSpPr>
        <p:spPr>
          <a:xfrm>
            <a:off x="4754880" y="2423160"/>
            <a:ext cx="320040" cy="502920"/>
          </a:xfrm>
          <a:prstGeom prst="roundRect">
            <a:avLst>
              <a:gd name="adj" fmla="val 11429"/>
            </a:avLst>
          </a:prstGeom>
          <a:solidFill>
            <a:srgbClr val="94A3B8"/>
          </a:solidFill>
          <a:ln/>
        </p:spPr>
        <p:txBody>
          <a:bodyPr/>
          <a:lstStyle/>
          <a:p>
            <a:endParaRPr lang="ko-KR" altLang="en-US"/>
          </a:p>
        </p:txBody>
      </p:sp>
      <p:sp>
        <p:nvSpPr>
          <p:cNvPr id="38" name="Text 36"/>
          <p:cNvSpPr/>
          <p:nvPr/>
        </p:nvSpPr>
        <p:spPr>
          <a:xfrm>
            <a:off x="4754880" y="2423160"/>
            <a:ext cx="320040" cy="50292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marL="0" indent="0" algn="ctr">
              <a:buNone/>
            </a:pPr>
            <a:r>
              <a:rPr lang="en-US" sz="10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P</a:t>
            </a:r>
            <a:endParaRPr lang="en-US" sz="1000" dirty="0"/>
          </a:p>
        </p:txBody>
      </p:sp>
      <p:sp>
        <p:nvSpPr>
          <p:cNvPr id="39" name="Text 37"/>
          <p:cNvSpPr/>
          <p:nvPr/>
        </p:nvSpPr>
        <p:spPr>
          <a:xfrm>
            <a:off x="5212080" y="2404872"/>
            <a:ext cx="3657600" cy="22860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marL="0" indent="0">
              <a:buNone/>
            </a:pPr>
            <a:r>
              <a:rPr lang="en-US" sz="900" b="1" dirty="0">
                <a:solidFill>
                  <a:srgbClr val="0F172A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영업파트너 영업권 자동 전환</a:t>
            </a:r>
            <a:endParaRPr lang="en-US" sz="900" dirty="0"/>
          </a:p>
        </p:txBody>
      </p:sp>
      <p:sp>
        <p:nvSpPr>
          <p:cNvPr id="40" name="Text 38"/>
          <p:cNvSpPr/>
          <p:nvPr/>
        </p:nvSpPr>
        <p:spPr>
          <a:xfrm>
            <a:off x="5212080" y="2651760"/>
            <a:ext cx="3657600" cy="18288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marL="0" indent="0">
              <a:buNone/>
            </a:pPr>
            <a:r>
              <a:rPr lang="en-US" sz="750" dirty="0">
                <a:solidFill>
                  <a:srgbClr val="64748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명함등록 → 테넌트 생성 → 수당 정산</a:t>
            </a:r>
            <a:endParaRPr lang="en-US" sz="750" dirty="0"/>
          </a:p>
        </p:txBody>
      </p:sp>
      <p:sp>
        <p:nvSpPr>
          <p:cNvPr id="41" name="Shape 39"/>
          <p:cNvSpPr/>
          <p:nvPr/>
        </p:nvSpPr>
        <p:spPr>
          <a:xfrm>
            <a:off x="4754880" y="3108960"/>
            <a:ext cx="320040" cy="502920"/>
          </a:xfrm>
          <a:prstGeom prst="roundRect">
            <a:avLst>
              <a:gd name="adj" fmla="val 11429"/>
            </a:avLst>
          </a:prstGeom>
          <a:solidFill>
            <a:srgbClr val="94A3B8"/>
          </a:solidFill>
          <a:ln/>
        </p:spPr>
        <p:txBody>
          <a:bodyPr/>
          <a:lstStyle/>
          <a:p>
            <a:endParaRPr lang="ko-KR" altLang="en-US"/>
          </a:p>
        </p:txBody>
      </p:sp>
      <p:sp>
        <p:nvSpPr>
          <p:cNvPr id="42" name="Text 40"/>
          <p:cNvSpPr/>
          <p:nvPr/>
        </p:nvSpPr>
        <p:spPr>
          <a:xfrm>
            <a:off x="4754880" y="3108960"/>
            <a:ext cx="320040" cy="50292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marL="0" indent="0" algn="ctr">
              <a:buNone/>
            </a:pPr>
            <a:r>
              <a:rPr lang="en-US" sz="10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Q</a:t>
            </a:r>
            <a:endParaRPr lang="en-US" sz="1000" dirty="0"/>
          </a:p>
        </p:txBody>
      </p:sp>
      <p:sp>
        <p:nvSpPr>
          <p:cNvPr id="43" name="Text 41"/>
          <p:cNvSpPr/>
          <p:nvPr/>
        </p:nvSpPr>
        <p:spPr>
          <a:xfrm>
            <a:off x="5212080" y="3090672"/>
            <a:ext cx="3657600" cy="22860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marL="0" indent="0">
              <a:buNone/>
            </a:pPr>
            <a:r>
              <a:rPr lang="en-US" sz="900" b="1" dirty="0">
                <a:solidFill>
                  <a:srgbClr val="0F172A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수주-생산-품질 통합 파이프라인</a:t>
            </a:r>
            <a:endParaRPr lang="en-US" sz="900" dirty="0"/>
          </a:p>
        </p:txBody>
      </p:sp>
      <p:sp>
        <p:nvSpPr>
          <p:cNvPr id="44" name="Text 42"/>
          <p:cNvSpPr/>
          <p:nvPr/>
        </p:nvSpPr>
        <p:spPr>
          <a:xfrm>
            <a:off x="5212080" y="3337560"/>
            <a:ext cx="3657600" cy="18288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marL="0" indent="0">
              <a:buNone/>
            </a:pPr>
            <a:r>
              <a:rPr lang="en-US" sz="750" dirty="0">
                <a:solidFill>
                  <a:srgbClr val="64748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수주 확정 → 작업지시 → 품질검사 → 출하</a:t>
            </a:r>
            <a:endParaRPr lang="en-US" sz="750" dirty="0"/>
          </a:p>
        </p:txBody>
      </p:sp>
      <p:sp>
        <p:nvSpPr>
          <p:cNvPr id="45" name="Shape 43"/>
          <p:cNvSpPr/>
          <p:nvPr/>
        </p:nvSpPr>
        <p:spPr>
          <a:xfrm>
            <a:off x="4754880" y="3794760"/>
            <a:ext cx="320040" cy="502920"/>
          </a:xfrm>
          <a:prstGeom prst="roundRect">
            <a:avLst>
              <a:gd name="adj" fmla="val 11429"/>
            </a:avLst>
          </a:prstGeom>
          <a:solidFill>
            <a:srgbClr val="94A3B8"/>
          </a:solidFill>
          <a:ln/>
        </p:spPr>
        <p:txBody>
          <a:bodyPr/>
          <a:lstStyle/>
          <a:p>
            <a:endParaRPr lang="ko-KR" altLang="en-US"/>
          </a:p>
        </p:txBody>
      </p:sp>
      <p:sp>
        <p:nvSpPr>
          <p:cNvPr id="46" name="Text 44"/>
          <p:cNvSpPr/>
          <p:nvPr/>
        </p:nvSpPr>
        <p:spPr>
          <a:xfrm>
            <a:off x="4754880" y="3794760"/>
            <a:ext cx="320040" cy="50292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marL="0" indent="0" algn="ctr">
              <a:buNone/>
            </a:pPr>
            <a:r>
              <a:rPr lang="en-US" sz="10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R</a:t>
            </a:r>
            <a:endParaRPr lang="en-US" sz="1000" dirty="0"/>
          </a:p>
        </p:txBody>
      </p:sp>
      <p:sp>
        <p:nvSpPr>
          <p:cNvPr id="47" name="Text 45"/>
          <p:cNvSpPr/>
          <p:nvPr/>
        </p:nvSpPr>
        <p:spPr>
          <a:xfrm>
            <a:off x="5212080" y="3776472"/>
            <a:ext cx="3657600" cy="22860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marL="0" indent="0">
              <a:buNone/>
            </a:pPr>
            <a:r>
              <a:rPr lang="en-US" sz="900" b="1" dirty="0">
                <a:solidFill>
                  <a:srgbClr val="0F172A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전자서명 토큰 접근 + OTP</a:t>
            </a:r>
            <a:endParaRPr lang="en-US" sz="900" dirty="0"/>
          </a:p>
        </p:txBody>
      </p:sp>
      <p:sp>
        <p:nvSpPr>
          <p:cNvPr id="48" name="Text 46"/>
          <p:cNvSpPr/>
          <p:nvPr/>
        </p:nvSpPr>
        <p:spPr>
          <a:xfrm>
            <a:off x="5212080" y="4023360"/>
            <a:ext cx="3657600" cy="18288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marL="0" indent="0">
              <a:buNone/>
            </a:pPr>
            <a:r>
              <a:rPr lang="en-US" sz="750" dirty="0">
                <a:solidFill>
                  <a:srgbClr val="64748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외부 링크 서명 + PDF 합성 + 감사 추적</a:t>
            </a:r>
            <a:endParaRPr lang="en-US" sz="750" dirty="0"/>
          </a:p>
        </p:txBody>
      </p:sp>
    </p:spTree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1">
    <p:bg>
      <p:bgPr>
        <a:solidFill>
          <a:srgbClr val="FFFFFF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hape 0"/>
          <p:cNvSpPr/>
          <p:nvPr/>
        </p:nvSpPr>
        <p:spPr>
          <a:xfrm>
            <a:off x="457200" y="274320"/>
            <a:ext cx="54864" cy="365760"/>
          </a:xfrm>
          <a:prstGeom prst="rect">
            <a:avLst/>
          </a:prstGeom>
          <a:solidFill>
            <a:srgbClr val="3B82F6"/>
          </a:solidFill>
          <a:ln/>
        </p:spPr>
        <p:txBody>
          <a:bodyPr/>
          <a:lstStyle/>
          <a:p>
            <a:endParaRPr lang="ko-KR" altLang="en-US"/>
          </a:p>
        </p:txBody>
      </p:sp>
      <p:sp>
        <p:nvSpPr>
          <p:cNvPr id="3" name="Text 1"/>
          <p:cNvSpPr/>
          <p:nvPr/>
        </p:nvSpPr>
        <p:spPr>
          <a:xfrm>
            <a:off x="640080" y="228600"/>
            <a:ext cx="6400800" cy="45720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marL="0" indent="0">
              <a:buNone/>
            </a:pPr>
            <a:r>
              <a:rPr lang="en-US" sz="2000" b="1" dirty="0">
                <a:solidFill>
                  <a:srgbClr val="0F172A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출원 전략 | 3개 그룹 통합 출원</a:t>
            </a:r>
            <a:endParaRPr lang="en-US" sz="2000" dirty="0"/>
          </a:p>
        </p:txBody>
      </p:sp>
      <p:sp>
        <p:nvSpPr>
          <p:cNvPr id="4" name="Shape 2"/>
          <p:cNvSpPr/>
          <p:nvPr/>
        </p:nvSpPr>
        <p:spPr>
          <a:xfrm>
            <a:off x="0" y="4800600"/>
            <a:ext cx="9144000" cy="342900"/>
          </a:xfrm>
          <a:prstGeom prst="rect">
            <a:avLst/>
          </a:prstGeom>
          <a:solidFill>
            <a:srgbClr val="F1F5F9"/>
          </a:solidFill>
          <a:ln/>
        </p:spPr>
        <p:txBody>
          <a:bodyPr/>
          <a:lstStyle/>
          <a:p>
            <a:endParaRPr lang="ko-KR" altLang="en-US"/>
          </a:p>
        </p:txBody>
      </p:sp>
      <p:sp>
        <p:nvSpPr>
          <p:cNvPr id="5" name="Text 3"/>
          <p:cNvSpPr/>
          <p:nvPr/>
        </p:nvSpPr>
        <p:spPr>
          <a:xfrm>
            <a:off x="457200" y="4800600"/>
            <a:ext cx="5486400" cy="34290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marL="0" indent="0">
              <a:buNone/>
            </a:pPr>
            <a:r>
              <a:rPr lang="en-US" sz="700" dirty="0">
                <a:solidFill>
                  <a:srgbClr val="94A3B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SAM 방법특허 브리핑  |  (주)코드브릿지엑스</a:t>
            </a:r>
            <a:endParaRPr lang="en-US" sz="700" dirty="0"/>
          </a:p>
        </p:txBody>
      </p:sp>
      <p:sp>
        <p:nvSpPr>
          <p:cNvPr id="6" name="Text 4"/>
          <p:cNvSpPr/>
          <p:nvPr/>
        </p:nvSpPr>
        <p:spPr>
          <a:xfrm>
            <a:off x="7315200" y="4800600"/>
            <a:ext cx="1371600" cy="34290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marL="0" indent="0" algn="r">
              <a:buNone/>
            </a:pPr>
            <a:r>
              <a:rPr lang="en-US" sz="700" dirty="0">
                <a:solidFill>
                  <a:srgbClr val="94A3B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11 / 14</a:t>
            </a:r>
            <a:endParaRPr lang="en-US" sz="700" dirty="0"/>
          </a:p>
        </p:txBody>
      </p:sp>
      <p:sp>
        <p:nvSpPr>
          <p:cNvPr id="7" name="Shape 5"/>
          <p:cNvSpPr/>
          <p:nvPr/>
        </p:nvSpPr>
        <p:spPr>
          <a:xfrm>
            <a:off x="320040" y="1005840"/>
            <a:ext cx="2743200" cy="3474720"/>
          </a:xfrm>
          <a:prstGeom prst="roundRect">
            <a:avLst>
              <a:gd name="adj" fmla="val 3333"/>
            </a:avLst>
          </a:prstGeom>
          <a:solidFill>
            <a:srgbClr val="EFF6FF"/>
          </a:solidFill>
          <a:ln w="19050">
            <a:solidFill>
              <a:srgbClr val="3B82F6"/>
            </a:solidFill>
            <a:prstDash val="solid"/>
          </a:ln>
        </p:spPr>
        <p:txBody>
          <a:bodyPr/>
          <a:lstStyle/>
          <a:p>
            <a:endParaRPr lang="ko-KR" altLang="en-US"/>
          </a:p>
        </p:txBody>
      </p:sp>
      <p:sp>
        <p:nvSpPr>
          <p:cNvPr id="8" name="Shape 6"/>
          <p:cNvSpPr/>
          <p:nvPr/>
        </p:nvSpPr>
        <p:spPr>
          <a:xfrm>
            <a:off x="411480" y="1097280"/>
            <a:ext cx="594360" cy="228600"/>
          </a:xfrm>
          <a:prstGeom prst="roundRect">
            <a:avLst>
              <a:gd name="adj" fmla="val 16000"/>
            </a:avLst>
          </a:prstGeom>
          <a:solidFill>
            <a:srgbClr val="3B82F6"/>
          </a:solidFill>
          <a:ln/>
        </p:spPr>
        <p:txBody>
          <a:bodyPr/>
          <a:lstStyle/>
          <a:p>
            <a:endParaRPr lang="ko-KR" altLang="en-US"/>
          </a:p>
        </p:txBody>
      </p:sp>
      <p:sp>
        <p:nvSpPr>
          <p:cNvPr id="9" name="Text 7"/>
          <p:cNvSpPr/>
          <p:nvPr/>
        </p:nvSpPr>
        <p:spPr>
          <a:xfrm>
            <a:off x="411480" y="1097280"/>
            <a:ext cx="594360" cy="22860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marL="0" indent="0" algn="ctr">
              <a:buNone/>
            </a:pPr>
            <a:r>
              <a:rPr lang="en-US" sz="7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최우선</a:t>
            </a:r>
            <a:endParaRPr lang="en-US" sz="700" dirty="0"/>
          </a:p>
        </p:txBody>
      </p:sp>
      <p:sp>
        <p:nvSpPr>
          <p:cNvPr id="10" name="Text 8"/>
          <p:cNvSpPr/>
          <p:nvPr/>
        </p:nvSpPr>
        <p:spPr>
          <a:xfrm>
            <a:off x="457200" y="1417320"/>
            <a:ext cx="2468880" cy="27432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marL="0" indent="0">
              <a:buNone/>
            </a:pPr>
            <a:r>
              <a:rPr lang="en-US" sz="1200" b="1" dirty="0">
                <a:solidFill>
                  <a:srgbClr val="3B82F6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그룹 1: 제조 특화</a:t>
            </a:r>
            <a:endParaRPr lang="en-US" sz="1200" dirty="0"/>
          </a:p>
        </p:txBody>
      </p:sp>
      <p:sp>
        <p:nvSpPr>
          <p:cNvPr id="11" name="Text 9"/>
          <p:cNvSpPr/>
          <p:nvPr/>
        </p:nvSpPr>
        <p:spPr>
          <a:xfrm>
            <a:off x="457200" y="1691640"/>
            <a:ext cx="2468880" cy="18288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marL="0" indent="0">
              <a:buNone/>
            </a:pPr>
            <a:r>
              <a:rPr lang="en-US" sz="800" dirty="0">
                <a:solidFill>
                  <a:srgbClr val="64748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블라인드/스크린 산업</a:t>
            </a:r>
            <a:endParaRPr lang="en-US" sz="800" dirty="0"/>
          </a:p>
        </p:txBody>
      </p:sp>
      <p:sp>
        <p:nvSpPr>
          <p:cNvPr id="12" name="Shape 10"/>
          <p:cNvSpPr/>
          <p:nvPr/>
        </p:nvSpPr>
        <p:spPr>
          <a:xfrm>
            <a:off x="457200" y="1965960"/>
            <a:ext cx="2468880" cy="9144"/>
          </a:xfrm>
          <a:prstGeom prst="rect">
            <a:avLst/>
          </a:prstGeom>
          <a:solidFill>
            <a:srgbClr val="3B82F6"/>
          </a:solidFill>
          <a:ln/>
        </p:spPr>
        <p:txBody>
          <a:bodyPr/>
          <a:lstStyle/>
          <a:p>
            <a:endParaRPr lang="ko-KR" altLang="en-US"/>
          </a:p>
        </p:txBody>
      </p:sp>
      <p:sp>
        <p:nvSpPr>
          <p:cNvPr id="13" name="Shape 11"/>
          <p:cNvSpPr/>
          <p:nvPr/>
        </p:nvSpPr>
        <p:spPr>
          <a:xfrm>
            <a:off x="457200" y="2148840"/>
            <a:ext cx="2468880" cy="292608"/>
          </a:xfrm>
          <a:prstGeom prst="roundRect">
            <a:avLst>
              <a:gd name="adj" fmla="val 12500"/>
            </a:avLst>
          </a:prstGeom>
          <a:solidFill>
            <a:srgbClr val="FFFFFF"/>
          </a:solidFill>
          <a:ln/>
        </p:spPr>
        <p:txBody>
          <a:bodyPr/>
          <a:lstStyle/>
          <a:p>
            <a:endParaRPr lang="ko-KR" altLang="en-US"/>
          </a:p>
        </p:txBody>
      </p:sp>
      <p:sp>
        <p:nvSpPr>
          <p:cNvPr id="14" name="Text 12"/>
          <p:cNvSpPr/>
          <p:nvPr/>
        </p:nvSpPr>
        <p:spPr>
          <a:xfrm>
            <a:off x="548640" y="2148840"/>
            <a:ext cx="2286000" cy="292608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marL="0" indent="0">
              <a:buNone/>
            </a:pPr>
            <a:r>
              <a:rPr lang="en-US" sz="800" dirty="0">
                <a:solidFill>
                  <a:srgbClr val="334155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A. 동적 BOM + 수식 엔진</a:t>
            </a:r>
            <a:endParaRPr lang="en-US" sz="800" dirty="0"/>
          </a:p>
        </p:txBody>
      </p:sp>
      <p:sp>
        <p:nvSpPr>
          <p:cNvPr id="15" name="Shape 13"/>
          <p:cNvSpPr/>
          <p:nvPr/>
        </p:nvSpPr>
        <p:spPr>
          <a:xfrm>
            <a:off x="457200" y="2514600"/>
            <a:ext cx="2468880" cy="292608"/>
          </a:xfrm>
          <a:prstGeom prst="roundRect">
            <a:avLst>
              <a:gd name="adj" fmla="val 12500"/>
            </a:avLst>
          </a:prstGeom>
          <a:solidFill>
            <a:srgbClr val="FFFFFF"/>
          </a:solidFill>
          <a:ln/>
        </p:spPr>
        <p:txBody>
          <a:bodyPr/>
          <a:lstStyle/>
          <a:p>
            <a:endParaRPr lang="ko-KR" altLang="en-US"/>
          </a:p>
        </p:txBody>
      </p:sp>
      <p:sp>
        <p:nvSpPr>
          <p:cNvPr id="16" name="Text 14"/>
          <p:cNvSpPr/>
          <p:nvPr/>
        </p:nvSpPr>
        <p:spPr>
          <a:xfrm>
            <a:off x="548640" y="2514600"/>
            <a:ext cx="2286000" cy="292608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marL="0" indent="0">
              <a:buNone/>
            </a:pPr>
            <a:r>
              <a:rPr lang="en-US" sz="800" dirty="0">
                <a:solidFill>
                  <a:srgbClr val="334155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B. 절곡 공정 자동 최적화</a:t>
            </a:r>
            <a:endParaRPr lang="en-US" sz="800" dirty="0"/>
          </a:p>
        </p:txBody>
      </p:sp>
      <p:sp>
        <p:nvSpPr>
          <p:cNvPr id="17" name="Shape 15"/>
          <p:cNvSpPr/>
          <p:nvPr/>
        </p:nvSpPr>
        <p:spPr>
          <a:xfrm>
            <a:off x="457200" y="2880360"/>
            <a:ext cx="2468880" cy="292608"/>
          </a:xfrm>
          <a:prstGeom prst="roundRect">
            <a:avLst>
              <a:gd name="adj" fmla="val 12500"/>
            </a:avLst>
          </a:prstGeom>
          <a:solidFill>
            <a:srgbClr val="FFFFFF"/>
          </a:solidFill>
          <a:ln/>
        </p:spPr>
        <p:txBody>
          <a:bodyPr/>
          <a:lstStyle/>
          <a:p>
            <a:endParaRPr lang="ko-KR" altLang="en-US"/>
          </a:p>
        </p:txBody>
      </p:sp>
      <p:sp>
        <p:nvSpPr>
          <p:cNvPr id="18" name="Text 16"/>
          <p:cNvSpPr/>
          <p:nvPr/>
        </p:nvSpPr>
        <p:spPr>
          <a:xfrm>
            <a:off x="548640" y="2880360"/>
            <a:ext cx="2286000" cy="292608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marL="0" indent="0">
              <a:buNone/>
            </a:pPr>
            <a:r>
              <a:rPr lang="en-US" sz="800" dirty="0">
                <a:solidFill>
                  <a:srgbClr val="334155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C. 품질 → 건기원 자동</a:t>
            </a:r>
            <a:endParaRPr lang="en-US" sz="800" dirty="0"/>
          </a:p>
        </p:txBody>
      </p:sp>
      <p:sp>
        <p:nvSpPr>
          <p:cNvPr id="19" name="Shape 17"/>
          <p:cNvSpPr/>
          <p:nvPr/>
        </p:nvSpPr>
        <p:spPr>
          <a:xfrm>
            <a:off x="457200" y="3246120"/>
            <a:ext cx="2468880" cy="292608"/>
          </a:xfrm>
          <a:prstGeom prst="roundRect">
            <a:avLst>
              <a:gd name="adj" fmla="val 12500"/>
            </a:avLst>
          </a:prstGeom>
          <a:solidFill>
            <a:srgbClr val="FFFFFF"/>
          </a:solidFill>
          <a:ln/>
        </p:spPr>
        <p:txBody>
          <a:bodyPr/>
          <a:lstStyle/>
          <a:p>
            <a:endParaRPr lang="ko-KR" altLang="en-US"/>
          </a:p>
        </p:txBody>
      </p:sp>
      <p:sp>
        <p:nvSpPr>
          <p:cNvPr id="20" name="Text 18"/>
          <p:cNvSpPr/>
          <p:nvPr/>
        </p:nvSpPr>
        <p:spPr>
          <a:xfrm>
            <a:off x="548640" y="3246120"/>
            <a:ext cx="2286000" cy="292608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marL="0" indent="0">
              <a:buNone/>
            </a:pPr>
            <a:r>
              <a:rPr lang="en-US" sz="800" dirty="0">
                <a:solidFill>
                  <a:srgbClr val="334155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F. 재공품 선제 생산</a:t>
            </a:r>
            <a:endParaRPr lang="en-US" sz="800" dirty="0"/>
          </a:p>
        </p:txBody>
      </p:sp>
      <p:sp>
        <p:nvSpPr>
          <p:cNvPr id="21" name="Shape 19"/>
          <p:cNvSpPr/>
          <p:nvPr/>
        </p:nvSpPr>
        <p:spPr>
          <a:xfrm>
            <a:off x="457200" y="3840480"/>
            <a:ext cx="2468880" cy="457200"/>
          </a:xfrm>
          <a:prstGeom prst="roundRect">
            <a:avLst>
              <a:gd name="adj" fmla="val 12000"/>
            </a:avLst>
          </a:prstGeom>
          <a:solidFill>
            <a:srgbClr val="3B82F6"/>
          </a:solidFill>
          <a:ln/>
        </p:spPr>
        <p:txBody>
          <a:bodyPr/>
          <a:lstStyle/>
          <a:p>
            <a:endParaRPr lang="ko-KR" altLang="en-US"/>
          </a:p>
        </p:txBody>
      </p:sp>
      <p:sp>
        <p:nvSpPr>
          <p:cNvPr id="22" name="Text 20"/>
          <p:cNvSpPr/>
          <p:nvPr/>
        </p:nvSpPr>
        <p:spPr>
          <a:xfrm>
            <a:off x="502920" y="3840480"/>
            <a:ext cx="2377440" cy="45720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marL="0" indent="0" algn="ctr">
              <a:buNone/>
            </a:pPr>
            <a:r>
              <a:rPr lang="en-US" sz="14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“</a:t>
            </a:r>
            <a:r>
              <a:rPr lang="en-US" sz="8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견적-생산-품질 통합 자동화</a:t>
            </a:r>
            <a:r>
              <a:rPr lang="en-US" sz="14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”</a:t>
            </a:r>
            <a:endParaRPr lang="en-US" sz="1400" dirty="0"/>
          </a:p>
        </p:txBody>
      </p:sp>
      <p:sp>
        <p:nvSpPr>
          <p:cNvPr id="23" name="Shape 21"/>
          <p:cNvSpPr/>
          <p:nvPr/>
        </p:nvSpPr>
        <p:spPr>
          <a:xfrm>
            <a:off x="3200400" y="1005840"/>
            <a:ext cx="2743200" cy="3474720"/>
          </a:xfrm>
          <a:prstGeom prst="roundRect">
            <a:avLst>
              <a:gd name="adj" fmla="val 3333"/>
            </a:avLst>
          </a:prstGeom>
          <a:solidFill>
            <a:srgbClr val="ECFDF5"/>
          </a:solidFill>
          <a:ln w="19050">
            <a:solidFill>
              <a:srgbClr val="10B981"/>
            </a:solidFill>
            <a:prstDash val="solid"/>
          </a:ln>
        </p:spPr>
        <p:txBody>
          <a:bodyPr/>
          <a:lstStyle/>
          <a:p>
            <a:endParaRPr lang="ko-KR" altLang="en-US"/>
          </a:p>
        </p:txBody>
      </p:sp>
      <p:sp>
        <p:nvSpPr>
          <p:cNvPr id="24" name="Shape 22"/>
          <p:cNvSpPr/>
          <p:nvPr/>
        </p:nvSpPr>
        <p:spPr>
          <a:xfrm>
            <a:off x="3291840" y="1097280"/>
            <a:ext cx="594360" cy="228600"/>
          </a:xfrm>
          <a:prstGeom prst="roundRect">
            <a:avLst>
              <a:gd name="adj" fmla="val 16000"/>
            </a:avLst>
          </a:prstGeom>
          <a:solidFill>
            <a:srgbClr val="10B981"/>
          </a:solidFill>
          <a:ln/>
        </p:spPr>
        <p:txBody>
          <a:bodyPr/>
          <a:lstStyle/>
          <a:p>
            <a:endParaRPr lang="ko-KR" altLang="en-US"/>
          </a:p>
        </p:txBody>
      </p:sp>
      <p:sp>
        <p:nvSpPr>
          <p:cNvPr id="25" name="Text 23"/>
          <p:cNvSpPr/>
          <p:nvPr/>
        </p:nvSpPr>
        <p:spPr>
          <a:xfrm>
            <a:off x="3291840" y="1097280"/>
            <a:ext cx="594360" cy="22860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marL="0" indent="0" algn="ctr">
              <a:buNone/>
            </a:pPr>
            <a:r>
              <a:rPr lang="en-US" sz="7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우선</a:t>
            </a:r>
            <a:endParaRPr lang="en-US" sz="700" dirty="0"/>
          </a:p>
        </p:txBody>
      </p:sp>
      <p:sp>
        <p:nvSpPr>
          <p:cNvPr id="26" name="Text 24"/>
          <p:cNvSpPr/>
          <p:nvPr/>
        </p:nvSpPr>
        <p:spPr>
          <a:xfrm>
            <a:off x="3337560" y="1417320"/>
            <a:ext cx="2468880" cy="27432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marL="0" indent="0">
              <a:buNone/>
            </a:pPr>
            <a:r>
              <a:rPr lang="en-US" sz="1200" b="1" dirty="0">
                <a:solidFill>
                  <a:srgbClr val="10B981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그룹 2: SaaS 아키텍처</a:t>
            </a:r>
            <a:endParaRPr lang="en-US" sz="1200" dirty="0"/>
          </a:p>
        </p:txBody>
      </p:sp>
      <p:sp>
        <p:nvSpPr>
          <p:cNvPr id="27" name="Text 25"/>
          <p:cNvSpPr/>
          <p:nvPr/>
        </p:nvSpPr>
        <p:spPr>
          <a:xfrm>
            <a:off x="3337560" y="1691640"/>
            <a:ext cx="2468880" cy="18288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marL="0" indent="0">
              <a:buNone/>
            </a:pPr>
            <a:r>
              <a:rPr lang="en-US" sz="800" dirty="0">
                <a:solidFill>
                  <a:srgbClr val="64748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멀티테넌트 플랫폼</a:t>
            </a:r>
            <a:endParaRPr lang="en-US" sz="800" dirty="0"/>
          </a:p>
        </p:txBody>
      </p:sp>
      <p:sp>
        <p:nvSpPr>
          <p:cNvPr id="28" name="Shape 26"/>
          <p:cNvSpPr/>
          <p:nvPr/>
        </p:nvSpPr>
        <p:spPr>
          <a:xfrm>
            <a:off x="3337560" y="1965960"/>
            <a:ext cx="2468880" cy="9144"/>
          </a:xfrm>
          <a:prstGeom prst="rect">
            <a:avLst/>
          </a:prstGeom>
          <a:solidFill>
            <a:srgbClr val="10B981"/>
          </a:solidFill>
          <a:ln/>
        </p:spPr>
        <p:txBody>
          <a:bodyPr/>
          <a:lstStyle/>
          <a:p>
            <a:endParaRPr lang="ko-KR" altLang="en-US"/>
          </a:p>
        </p:txBody>
      </p:sp>
      <p:sp>
        <p:nvSpPr>
          <p:cNvPr id="29" name="Shape 27"/>
          <p:cNvSpPr/>
          <p:nvPr/>
        </p:nvSpPr>
        <p:spPr>
          <a:xfrm>
            <a:off x="3337560" y="2148840"/>
            <a:ext cx="2468880" cy="292608"/>
          </a:xfrm>
          <a:prstGeom prst="roundRect">
            <a:avLst>
              <a:gd name="adj" fmla="val 12500"/>
            </a:avLst>
          </a:prstGeom>
          <a:solidFill>
            <a:srgbClr val="FFFFFF"/>
          </a:solidFill>
          <a:ln/>
        </p:spPr>
        <p:txBody>
          <a:bodyPr/>
          <a:lstStyle/>
          <a:p>
            <a:endParaRPr lang="ko-KR" altLang="en-US"/>
          </a:p>
        </p:txBody>
      </p:sp>
      <p:sp>
        <p:nvSpPr>
          <p:cNvPr id="30" name="Text 28"/>
          <p:cNvSpPr/>
          <p:nvPr/>
        </p:nvSpPr>
        <p:spPr>
          <a:xfrm>
            <a:off x="3429000" y="2148840"/>
            <a:ext cx="2286000" cy="292608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marL="0" indent="0">
              <a:buNone/>
            </a:pPr>
            <a:r>
              <a:rPr lang="en-US" sz="800" dirty="0">
                <a:solidFill>
                  <a:srgbClr val="334155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E. 동적 필드 + 부트스트래핑</a:t>
            </a:r>
            <a:endParaRPr lang="en-US" sz="800" dirty="0"/>
          </a:p>
        </p:txBody>
      </p:sp>
      <p:sp>
        <p:nvSpPr>
          <p:cNvPr id="31" name="Shape 29"/>
          <p:cNvSpPr/>
          <p:nvPr/>
        </p:nvSpPr>
        <p:spPr>
          <a:xfrm>
            <a:off x="3337560" y="2514600"/>
            <a:ext cx="2468880" cy="292608"/>
          </a:xfrm>
          <a:prstGeom prst="roundRect">
            <a:avLst>
              <a:gd name="adj" fmla="val 12500"/>
            </a:avLst>
          </a:prstGeom>
          <a:solidFill>
            <a:srgbClr val="FFFFFF"/>
          </a:solidFill>
          <a:ln/>
        </p:spPr>
        <p:txBody>
          <a:bodyPr/>
          <a:lstStyle/>
          <a:p>
            <a:endParaRPr lang="ko-KR" altLang="en-US"/>
          </a:p>
        </p:txBody>
      </p:sp>
      <p:sp>
        <p:nvSpPr>
          <p:cNvPr id="32" name="Text 30"/>
          <p:cNvSpPr/>
          <p:nvPr/>
        </p:nvSpPr>
        <p:spPr>
          <a:xfrm>
            <a:off x="3429000" y="2514600"/>
            <a:ext cx="2286000" cy="292608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marL="0" indent="0">
              <a:buNone/>
            </a:pPr>
            <a:r>
              <a:rPr lang="en-US" sz="800" dirty="0">
                <a:solidFill>
                  <a:srgbClr val="334155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I. Bearer 토큰 격리</a:t>
            </a:r>
            <a:endParaRPr lang="en-US" sz="800" dirty="0"/>
          </a:p>
        </p:txBody>
      </p:sp>
      <p:sp>
        <p:nvSpPr>
          <p:cNvPr id="33" name="Shape 31"/>
          <p:cNvSpPr/>
          <p:nvPr/>
        </p:nvSpPr>
        <p:spPr>
          <a:xfrm>
            <a:off x="3337560" y="2880360"/>
            <a:ext cx="2468880" cy="292608"/>
          </a:xfrm>
          <a:prstGeom prst="roundRect">
            <a:avLst>
              <a:gd name="adj" fmla="val 12500"/>
            </a:avLst>
          </a:prstGeom>
          <a:solidFill>
            <a:srgbClr val="FFFFFF"/>
          </a:solidFill>
          <a:ln/>
        </p:spPr>
        <p:txBody>
          <a:bodyPr/>
          <a:lstStyle/>
          <a:p>
            <a:endParaRPr lang="ko-KR" altLang="en-US"/>
          </a:p>
        </p:txBody>
      </p:sp>
      <p:sp>
        <p:nvSpPr>
          <p:cNvPr id="34" name="Text 32"/>
          <p:cNvSpPr/>
          <p:nvPr/>
        </p:nvSpPr>
        <p:spPr>
          <a:xfrm>
            <a:off x="3429000" y="2880360"/>
            <a:ext cx="2286000" cy="292608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marL="0" indent="0">
              <a:buNone/>
            </a:pPr>
            <a:r>
              <a:rPr lang="en-US" sz="800" dirty="0">
                <a:solidFill>
                  <a:srgbClr val="334155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H. 원자적 문서 번호</a:t>
            </a:r>
            <a:endParaRPr lang="en-US" sz="800" dirty="0"/>
          </a:p>
        </p:txBody>
      </p:sp>
      <p:sp>
        <p:nvSpPr>
          <p:cNvPr id="35" name="Shape 33"/>
          <p:cNvSpPr/>
          <p:nvPr/>
        </p:nvSpPr>
        <p:spPr>
          <a:xfrm>
            <a:off x="3337560" y="3840480"/>
            <a:ext cx="2468880" cy="457200"/>
          </a:xfrm>
          <a:prstGeom prst="roundRect">
            <a:avLst>
              <a:gd name="adj" fmla="val 12000"/>
            </a:avLst>
          </a:prstGeom>
          <a:solidFill>
            <a:srgbClr val="10B981"/>
          </a:solidFill>
          <a:ln/>
        </p:spPr>
        <p:txBody>
          <a:bodyPr/>
          <a:lstStyle/>
          <a:p>
            <a:endParaRPr lang="ko-KR" altLang="en-US"/>
          </a:p>
        </p:txBody>
      </p:sp>
      <p:sp>
        <p:nvSpPr>
          <p:cNvPr id="36" name="Text 34"/>
          <p:cNvSpPr/>
          <p:nvPr/>
        </p:nvSpPr>
        <p:spPr>
          <a:xfrm>
            <a:off x="3383280" y="3840480"/>
            <a:ext cx="2377440" cy="45720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marL="0" indent="0" algn="ctr">
              <a:buNone/>
            </a:pPr>
            <a:r>
              <a:rPr lang="en-US" sz="14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“</a:t>
            </a:r>
            <a:r>
              <a:rPr lang="en-US" sz="8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동적 필드 관리 및 데이터 격리</a:t>
            </a:r>
            <a:r>
              <a:rPr lang="en-US" sz="14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”</a:t>
            </a:r>
            <a:endParaRPr lang="en-US" sz="1400" dirty="0"/>
          </a:p>
        </p:txBody>
      </p:sp>
      <p:sp>
        <p:nvSpPr>
          <p:cNvPr id="37" name="Shape 35"/>
          <p:cNvSpPr/>
          <p:nvPr/>
        </p:nvSpPr>
        <p:spPr>
          <a:xfrm>
            <a:off x="6080760" y="1005840"/>
            <a:ext cx="2743200" cy="3474720"/>
          </a:xfrm>
          <a:prstGeom prst="roundRect">
            <a:avLst>
              <a:gd name="adj" fmla="val 3333"/>
            </a:avLst>
          </a:prstGeom>
          <a:solidFill>
            <a:srgbClr val="F5F3FF"/>
          </a:solidFill>
          <a:ln w="19050">
            <a:solidFill>
              <a:srgbClr val="8B5CF6"/>
            </a:solidFill>
            <a:prstDash val="solid"/>
          </a:ln>
        </p:spPr>
        <p:txBody>
          <a:bodyPr/>
          <a:lstStyle/>
          <a:p>
            <a:endParaRPr lang="ko-KR" altLang="en-US"/>
          </a:p>
        </p:txBody>
      </p:sp>
      <p:sp>
        <p:nvSpPr>
          <p:cNvPr id="38" name="Shape 36"/>
          <p:cNvSpPr/>
          <p:nvPr/>
        </p:nvSpPr>
        <p:spPr>
          <a:xfrm>
            <a:off x="6172200" y="1097280"/>
            <a:ext cx="594360" cy="228600"/>
          </a:xfrm>
          <a:prstGeom prst="roundRect">
            <a:avLst>
              <a:gd name="adj" fmla="val 16000"/>
            </a:avLst>
          </a:prstGeom>
          <a:solidFill>
            <a:srgbClr val="8B5CF6"/>
          </a:solidFill>
          <a:ln/>
        </p:spPr>
        <p:txBody>
          <a:bodyPr/>
          <a:lstStyle/>
          <a:p>
            <a:endParaRPr lang="ko-KR" altLang="en-US"/>
          </a:p>
        </p:txBody>
      </p:sp>
      <p:sp>
        <p:nvSpPr>
          <p:cNvPr id="39" name="Text 37"/>
          <p:cNvSpPr/>
          <p:nvPr/>
        </p:nvSpPr>
        <p:spPr>
          <a:xfrm>
            <a:off x="6172200" y="1097280"/>
            <a:ext cx="594360" cy="22860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marL="0" indent="0" algn="ctr">
              <a:buNone/>
            </a:pPr>
            <a:r>
              <a:rPr lang="en-US" sz="7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확장</a:t>
            </a:r>
            <a:endParaRPr lang="en-US" sz="700" dirty="0"/>
          </a:p>
        </p:txBody>
      </p:sp>
      <p:sp>
        <p:nvSpPr>
          <p:cNvPr id="40" name="Text 38"/>
          <p:cNvSpPr/>
          <p:nvPr/>
        </p:nvSpPr>
        <p:spPr>
          <a:xfrm>
            <a:off x="6217920" y="1417320"/>
            <a:ext cx="2468880" cy="27432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marL="0" indent="0">
              <a:buNone/>
            </a:pPr>
            <a:r>
              <a:rPr lang="en-US" sz="1200" b="1" dirty="0">
                <a:solidFill>
                  <a:srgbClr val="8B5CF6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그룹 3: 재무/운영</a:t>
            </a:r>
            <a:endParaRPr lang="en-US" sz="1200" dirty="0"/>
          </a:p>
        </p:txBody>
      </p:sp>
      <p:sp>
        <p:nvSpPr>
          <p:cNvPr id="41" name="Text 39"/>
          <p:cNvSpPr/>
          <p:nvPr/>
        </p:nvSpPr>
        <p:spPr>
          <a:xfrm>
            <a:off x="6217920" y="1691640"/>
            <a:ext cx="2468880" cy="18288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marL="0" indent="0">
              <a:buNone/>
            </a:pPr>
            <a:r>
              <a:rPr lang="en-US" sz="800" dirty="0">
                <a:solidFill>
                  <a:srgbClr val="64748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원가 + 회계 + 통계</a:t>
            </a:r>
            <a:endParaRPr lang="en-US" sz="800" dirty="0"/>
          </a:p>
        </p:txBody>
      </p:sp>
      <p:sp>
        <p:nvSpPr>
          <p:cNvPr id="42" name="Shape 40"/>
          <p:cNvSpPr/>
          <p:nvPr/>
        </p:nvSpPr>
        <p:spPr>
          <a:xfrm>
            <a:off x="6217920" y="1965960"/>
            <a:ext cx="2468880" cy="9144"/>
          </a:xfrm>
          <a:prstGeom prst="rect">
            <a:avLst/>
          </a:prstGeom>
          <a:solidFill>
            <a:srgbClr val="8B5CF6"/>
          </a:solidFill>
          <a:ln/>
        </p:spPr>
        <p:txBody>
          <a:bodyPr/>
          <a:lstStyle/>
          <a:p>
            <a:endParaRPr lang="ko-KR" altLang="en-US"/>
          </a:p>
        </p:txBody>
      </p:sp>
      <p:sp>
        <p:nvSpPr>
          <p:cNvPr id="43" name="Shape 41"/>
          <p:cNvSpPr/>
          <p:nvPr/>
        </p:nvSpPr>
        <p:spPr>
          <a:xfrm>
            <a:off x="6217920" y="2148840"/>
            <a:ext cx="2468880" cy="292608"/>
          </a:xfrm>
          <a:prstGeom prst="roundRect">
            <a:avLst>
              <a:gd name="adj" fmla="val 12500"/>
            </a:avLst>
          </a:prstGeom>
          <a:solidFill>
            <a:srgbClr val="FFFFFF"/>
          </a:solidFill>
          <a:ln/>
        </p:spPr>
        <p:txBody>
          <a:bodyPr/>
          <a:lstStyle/>
          <a:p>
            <a:endParaRPr lang="ko-KR" altLang="en-US"/>
          </a:p>
        </p:txBody>
      </p:sp>
      <p:sp>
        <p:nvSpPr>
          <p:cNvPr id="44" name="Text 42"/>
          <p:cNvSpPr/>
          <p:nvPr/>
        </p:nvSpPr>
        <p:spPr>
          <a:xfrm>
            <a:off x="6309360" y="2148840"/>
            <a:ext cx="2286000" cy="292608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marL="0" indent="0">
              <a:buNone/>
            </a:pPr>
            <a:r>
              <a:rPr lang="en-US" sz="800" dirty="0">
                <a:solidFill>
                  <a:srgbClr val="334155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D. 다층 원가 계산</a:t>
            </a:r>
            <a:endParaRPr lang="en-US" sz="800" dirty="0"/>
          </a:p>
        </p:txBody>
      </p:sp>
      <p:sp>
        <p:nvSpPr>
          <p:cNvPr id="45" name="Shape 43"/>
          <p:cNvSpPr/>
          <p:nvPr/>
        </p:nvSpPr>
        <p:spPr>
          <a:xfrm>
            <a:off x="6217920" y="2514600"/>
            <a:ext cx="2468880" cy="292608"/>
          </a:xfrm>
          <a:prstGeom prst="roundRect">
            <a:avLst>
              <a:gd name="adj" fmla="val 12500"/>
            </a:avLst>
          </a:prstGeom>
          <a:solidFill>
            <a:srgbClr val="FFFFFF"/>
          </a:solidFill>
          <a:ln/>
        </p:spPr>
        <p:txBody>
          <a:bodyPr/>
          <a:lstStyle/>
          <a:p>
            <a:endParaRPr lang="ko-KR" altLang="en-US"/>
          </a:p>
        </p:txBody>
      </p:sp>
      <p:sp>
        <p:nvSpPr>
          <p:cNvPr id="46" name="Text 44"/>
          <p:cNvSpPr/>
          <p:nvPr/>
        </p:nvSpPr>
        <p:spPr>
          <a:xfrm>
            <a:off x="6309360" y="2514600"/>
            <a:ext cx="2286000" cy="292608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marL="0" indent="0">
              <a:buNone/>
            </a:pPr>
            <a:r>
              <a:rPr lang="en-US" sz="800" dirty="0">
                <a:solidFill>
                  <a:srgbClr val="334155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G. 급여 → 전표 자동</a:t>
            </a:r>
            <a:endParaRPr lang="en-US" sz="800" dirty="0"/>
          </a:p>
        </p:txBody>
      </p:sp>
      <p:sp>
        <p:nvSpPr>
          <p:cNvPr id="47" name="Shape 45"/>
          <p:cNvSpPr/>
          <p:nvPr/>
        </p:nvSpPr>
        <p:spPr>
          <a:xfrm>
            <a:off x="6217920" y="2880360"/>
            <a:ext cx="2468880" cy="292608"/>
          </a:xfrm>
          <a:prstGeom prst="roundRect">
            <a:avLst>
              <a:gd name="adj" fmla="val 12500"/>
            </a:avLst>
          </a:prstGeom>
          <a:solidFill>
            <a:srgbClr val="FFFFFF"/>
          </a:solidFill>
          <a:ln/>
        </p:spPr>
        <p:txBody>
          <a:bodyPr/>
          <a:lstStyle/>
          <a:p>
            <a:endParaRPr lang="ko-KR" altLang="en-US"/>
          </a:p>
        </p:txBody>
      </p:sp>
      <p:sp>
        <p:nvSpPr>
          <p:cNvPr id="48" name="Text 46"/>
          <p:cNvSpPr/>
          <p:nvPr/>
        </p:nvSpPr>
        <p:spPr>
          <a:xfrm>
            <a:off x="6309360" y="2880360"/>
            <a:ext cx="2286000" cy="292608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marL="0" indent="0">
              <a:buNone/>
            </a:pPr>
            <a:r>
              <a:rPr lang="en-US" sz="800" dirty="0">
                <a:solidFill>
                  <a:srgbClr val="334155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J. OLTP/OLAP 통계</a:t>
            </a:r>
            <a:endParaRPr lang="en-US" sz="800" dirty="0"/>
          </a:p>
        </p:txBody>
      </p:sp>
      <p:sp>
        <p:nvSpPr>
          <p:cNvPr id="49" name="Shape 47"/>
          <p:cNvSpPr/>
          <p:nvPr/>
        </p:nvSpPr>
        <p:spPr>
          <a:xfrm>
            <a:off x="6217920" y="3840480"/>
            <a:ext cx="2468880" cy="457200"/>
          </a:xfrm>
          <a:prstGeom prst="roundRect">
            <a:avLst>
              <a:gd name="adj" fmla="val 12000"/>
            </a:avLst>
          </a:prstGeom>
          <a:solidFill>
            <a:srgbClr val="8B5CF6"/>
          </a:solidFill>
          <a:ln/>
        </p:spPr>
        <p:txBody>
          <a:bodyPr/>
          <a:lstStyle/>
          <a:p>
            <a:endParaRPr lang="ko-KR" altLang="en-US"/>
          </a:p>
        </p:txBody>
      </p:sp>
      <p:sp>
        <p:nvSpPr>
          <p:cNvPr id="50" name="Text 48"/>
          <p:cNvSpPr/>
          <p:nvPr/>
        </p:nvSpPr>
        <p:spPr>
          <a:xfrm>
            <a:off x="6263640" y="3840480"/>
            <a:ext cx="2377440" cy="45720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marL="0" indent="0" algn="ctr">
              <a:buNone/>
            </a:pPr>
            <a:r>
              <a:rPr lang="en-US" sz="14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“</a:t>
            </a:r>
            <a:r>
              <a:rPr lang="en-US" sz="8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시간-시점 기반 원가 관리</a:t>
            </a:r>
            <a:r>
              <a:rPr lang="en-US" sz="14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”</a:t>
            </a:r>
            <a:endParaRPr lang="en-US" sz="1400" dirty="0"/>
          </a:p>
        </p:txBody>
      </p:sp>
    </p:spTree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2">
    <p:bg>
      <p:bgPr>
        <a:solidFill>
          <a:srgbClr val="FFFFFF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hape 0"/>
          <p:cNvSpPr/>
          <p:nvPr/>
        </p:nvSpPr>
        <p:spPr>
          <a:xfrm>
            <a:off x="457200" y="274320"/>
            <a:ext cx="54864" cy="365760"/>
          </a:xfrm>
          <a:prstGeom prst="rect">
            <a:avLst/>
          </a:prstGeom>
          <a:solidFill>
            <a:srgbClr val="3B82F6"/>
          </a:solidFill>
          <a:ln/>
        </p:spPr>
        <p:txBody>
          <a:bodyPr/>
          <a:lstStyle/>
          <a:p>
            <a:endParaRPr lang="ko-KR" altLang="en-US"/>
          </a:p>
        </p:txBody>
      </p:sp>
      <p:sp>
        <p:nvSpPr>
          <p:cNvPr id="3" name="Text 1"/>
          <p:cNvSpPr/>
          <p:nvPr/>
        </p:nvSpPr>
        <p:spPr>
          <a:xfrm>
            <a:off x="640080" y="228600"/>
            <a:ext cx="6400800" cy="45720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marL="0" indent="0">
              <a:buNone/>
            </a:pPr>
            <a:r>
              <a:rPr lang="en-US" sz="2000" b="1" dirty="0">
                <a:solidFill>
                  <a:srgbClr val="0F172A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출원 로드맵 및 예상 비용</a:t>
            </a:r>
            <a:endParaRPr lang="en-US" sz="2000" dirty="0"/>
          </a:p>
        </p:txBody>
      </p:sp>
      <p:sp>
        <p:nvSpPr>
          <p:cNvPr id="4" name="Shape 2"/>
          <p:cNvSpPr/>
          <p:nvPr/>
        </p:nvSpPr>
        <p:spPr>
          <a:xfrm>
            <a:off x="0" y="4800600"/>
            <a:ext cx="9144000" cy="342900"/>
          </a:xfrm>
          <a:prstGeom prst="rect">
            <a:avLst/>
          </a:prstGeom>
          <a:solidFill>
            <a:srgbClr val="F1F5F9"/>
          </a:solidFill>
          <a:ln/>
        </p:spPr>
        <p:txBody>
          <a:bodyPr/>
          <a:lstStyle/>
          <a:p>
            <a:endParaRPr lang="ko-KR" altLang="en-US"/>
          </a:p>
        </p:txBody>
      </p:sp>
      <p:sp>
        <p:nvSpPr>
          <p:cNvPr id="5" name="Text 3"/>
          <p:cNvSpPr/>
          <p:nvPr/>
        </p:nvSpPr>
        <p:spPr>
          <a:xfrm>
            <a:off x="457200" y="4800600"/>
            <a:ext cx="5486400" cy="34290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marL="0" indent="0">
              <a:buNone/>
            </a:pPr>
            <a:r>
              <a:rPr lang="en-US" sz="700" dirty="0">
                <a:solidFill>
                  <a:srgbClr val="94A3B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SAM 방법특허 브리핑  |  (주)코드브릿지엑스</a:t>
            </a:r>
            <a:endParaRPr lang="en-US" sz="700" dirty="0"/>
          </a:p>
        </p:txBody>
      </p:sp>
      <p:sp>
        <p:nvSpPr>
          <p:cNvPr id="6" name="Text 4"/>
          <p:cNvSpPr/>
          <p:nvPr/>
        </p:nvSpPr>
        <p:spPr>
          <a:xfrm>
            <a:off x="7315200" y="4800600"/>
            <a:ext cx="1371600" cy="34290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marL="0" indent="0" algn="r">
              <a:buNone/>
            </a:pPr>
            <a:r>
              <a:rPr lang="en-US" sz="700" dirty="0">
                <a:solidFill>
                  <a:srgbClr val="94A3B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12 / 14</a:t>
            </a:r>
            <a:endParaRPr lang="en-US" sz="700" dirty="0"/>
          </a:p>
        </p:txBody>
      </p:sp>
      <p:sp>
        <p:nvSpPr>
          <p:cNvPr id="7" name="Shape 5"/>
          <p:cNvSpPr/>
          <p:nvPr/>
        </p:nvSpPr>
        <p:spPr>
          <a:xfrm>
            <a:off x="914400" y="1554480"/>
            <a:ext cx="7315200" cy="36576"/>
          </a:xfrm>
          <a:prstGeom prst="rect">
            <a:avLst/>
          </a:prstGeom>
          <a:solidFill>
            <a:srgbClr val="E2E8F0"/>
          </a:solidFill>
          <a:ln/>
        </p:spPr>
        <p:txBody>
          <a:bodyPr/>
          <a:lstStyle/>
          <a:p>
            <a:endParaRPr lang="ko-KR" altLang="en-US"/>
          </a:p>
        </p:txBody>
      </p:sp>
      <p:sp>
        <p:nvSpPr>
          <p:cNvPr id="8" name="Shape 6"/>
          <p:cNvSpPr/>
          <p:nvPr/>
        </p:nvSpPr>
        <p:spPr>
          <a:xfrm>
            <a:off x="1261872" y="1463040"/>
            <a:ext cx="219456" cy="219456"/>
          </a:xfrm>
          <a:prstGeom prst="ellipse">
            <a:avLst/>
          </a:prstGeom>
          <a:solidFill>
            <a:srgbClr val="3B82F6"/>
          </a:solidFill>
          <a:ln/>
        </p:spPr>
        <p:txBody>
          <a:bodyPr/>
          <a:lstStyle/>
          <a:p>
            <a:endParaRPr lang="ko-KR" altLang="en-US"/>
          </a:p>
        </p:txBody>
      </p:sp>
      <p:sp>
        <p:nvSpPr>
          <p:cNvPr id="9" name="Text 7"/>
          <p:cNvSpPr/>
          <p:nvPr/>
        </p:nvSpPr>
        <p:spPr>
          <a:xfrm>
            <a:off x="822960" y="1143000"/>
            <a:ext cx="1097280" cy="22860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marL="0" indent="0" algn="ctr">
              <a:buNone/>
            </a:pPr>
            <a:r>
              <a:rPr lang="en-US" sz="900" b="1" dirty="0">
                <a:solidFill>
                  <a:srgbClr val="3B82F6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즉시 출원</a:t>
            </a:r>
            <a:endParaRPr lang="en-US" sz="900" dirty="0"/>
          </a:p>
        </p:txBody>
      </p:sp>
      <p:sp>
        <p:nvSpPr>
          <p:cNvPr id="10" name="Text 8"/>
          <p:cNvSpPr/>
          <p:nvPr/>
        </p:nvSpPr>
        <p:spPr>
          <a:xfrm>
            <a:off x="822960" y="1325880"/>
            <a:ext cx="1097280" cy="18288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marL="0" indent="0" algn="ctr">
              <a:buNone/>
            </a:pPr>
            <a:r>
              <a:rPr lang="en-US" sz="700" dirty="0">
                <a:solidFill>
                  <a:srgbClr val="94A3B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2026 Q2</a:t>
            </a:r>
            <a:endParaRPr lang="en-US" sz="700" dirty="0"/>
          </a:p>
        </p:txBody>
      </p:sp>
      <p:sp>
        <p:nvSpPr>
          <p:cNvPr id="11" name="Shape 9"/>
          <p:cNvSpPr/>
          <p:nvPr/>
        </p:nvSpPr>
        <p:spPr>
          <a:xfrm>
            <a:off x="457200" y="1920240"/>
            <a:ext cx="1828800" cy="2011680"/>
          </a:xfrm>
          <a:prstGeom prst="roundRect">
            <a:avLst>
              <a:gd name="adj" fmla="val 4000"/>
            </a:avLst>
          </a:prstGeom>
          <a:solidFill>
            <a:srgbClr val="F8FAFC"/>
          </a:solidFill>
          <a:ln w="12700">
            <a:solidFill>
              <a:srgbClr val="3B82F6"/>
            </a:solidFill>
            <a:prstDash val="solid"/>
          </a:ln>
        </p:spPr>
        <p:txBody>
          <a:bodyPr/>
          <a:lstStyle/>
          <a:p>
            <a:endParaRPr lang="ko-KR" altLang="en-US"/>
          </a:p>
        </p:txBody>
      </p:sp>
      <p:sp>
        <p:nvSpPr>
          <p:cNvPr id="12" name="Text 10"/>
          <p:cNvSpPr/>
          <p:nvPr/>
        </p:nvSpPr>
        <p:spPr>
          <a:xfrm>
            <a:off x="548640" y="2011680"/>
            <a:ext cx="1645920" cy="45720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marL="0" indent="0" algn="ctr">
              <a:lnSpc>
                <a:spcPct val="120000"/>
              </a:lnSpc>
              <a:buNone/>
            </a:pPr>
            <a:r>
              <a:rPr lang="en-US" sz="1000" b="1" dirty="0">
                <a:solidFill>
                  <a:srgbClr val="3B82F6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그룹 1</a:t>
            </a:r>
            <a:endParaRPr lang="en-US" sz="1000" dirty="0"/>
          </a:p>
          <a:p>
            <a:pPr marL="0" indent="0" algn="ctr">
              <a:lnSpc>
                <a:spcPct val="120000"/>
              </a:lnSpc>
              <a:buNone/>
            </a:pPr>
            <a:r>
              <a:rPr lang="en-US" sz="1000" b="1" dirty="0">
                <a:solidFill>
                  <a:srgbClr val="3B82F6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제조 특화</a:t>
            </a:r>
            <a:endParaRPr lang="en-US" sz="1000" dirty="0"/>
          </a:p>
        </p:txBody>
      </p:sp>
      <p:sp>
        <p:nvSpPr>
          <p:cNvPr id="13" name="Shape 11"/>
          <p:cNvSpPr/>
          <p:nvPr/>
        </p:nvSpPr>
        <p:spPr>
          <a:xfrm>
            <a:off x="640080" y="2514600"/>
            <a:ext cx="1463040" cy="9144"/>
          </a:xfrm>
          <a:prstGeom prst="rect">
            <a:avLst/>
          </a:prstGeom>
          <a:solidFill>
            <a:srgbClr val="E2E8F0"/>
          </a:solidFill>
          <a:ln/>
        </p:spPr>
        <p:txBody>
          <a:bodyPr/>
          <a:lstStyle/>
          <a:p>
            <a:endParaRPr lang="ko-KR" altLang="en-US"/>
          </a:p>
        </p:txBody>
      </p:sp>
      <p:sp>
        <p:nvSpPr>
          <p:cNvPr id="14" name="Text 12"/>
          <p:cNvSpPr/>
          <p:nvPr/>
        </p:nvSpPr>
        <p:spPr>
          <a:xfrm>
            <a:off x="548640" y="2606040"/>
            <a:ext cx="1645920" cy="18288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marL="0" indent="0" algn="ctr">
              <a:buNone/>
            </a:pPr>
            <a:r>
              <a:rPr lang="en-US" sz="700" dirty="0">
                <a:solidFill>
                  <a:srgbClr val="94A3B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예상 청구항</a:t>
            </a:r>
            <a:endParaRPr lang="en-US" sz="700" dirty="0"/>
          </a:p>
        </p:txBody>
      </p:sp>
      <p:sp>
        <p:nvSpPr>
          <p:cNvPr id="15" name="Text 13"/>
          <p:cNvSpPr/>
          <p:nvPr/>
        </p:nvSpPr>
        <p:spPr>
          <a:xfrm>
            <a:off x="548640" y="2788920"/>
            <a:ext cx="1645920" cy="36576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marL="0" indent="0" algn="ctr">
              <a:lnSpc>
                <a:spcPct val="120000"/>
              </a:lnSpc>
              <a:buNone/>
            </a:pPr>
            <a:r>
              <a:rPr lang="en-US" sz="800" dirty="0">
                <a:solidFill>
                  <a:srgbClr val="334155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독립 8~10</a:t>
            </a:r>
            <a:endParaRPr lang="en-US" sz="800" dirty="0"/>
          </a:p>
          <a:p>
            <a:pPr marL="0" indent="0" algn="ctr">
              <a:lnSpc>
                <a:spcPct val="120000"/>
              </a:lnSpc>
              <a:buNone/>
            </a:pPr>
            <a:r>
              <a:rPr lang="en-US" sz="800" dirty="0">
                <a:solidFill>
                  <a:srgbClr val="334155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종속 25~35</a:t>
            </a:r>
            <a:endParaRPr lang="en-US" sz="800" dirty="0"/>
          </a:p>
        </p:txBody>
      </p:sp>
      <p:sp>
        <p:nvSpPr>
          <p:cNvPr id="16" name="Shape 14"/>
          <p:cNvSpPr/>
          <p:nvPr/>
        </p:nvSpPr>
        <p:spPr>
          <a:xfrm>
            <a:off x="640080" y="3291840"/>
            <a:ext cx="1463040" cy="365760"/>
          </a:xfrm>
          <a:prstGeom prst="roundRect">
            <a:avLst>
              <a:gd name="adj" fmla="val 10000"/>
            </a:avLst>
          </a:prstGeom>
          <a:solidFill>
            <a:srgbClr val="3B82F6"/>
          </a:solidFill>
          <a:ln/>
        </p:spPr>
        <p:txBody>
          <a:bodyPr/>
          <a:lstStyle/>
          <a:p>
            <a:endParaRPr lang="ko-KR" altLang="en-US"/>
          </a:p>
        </p:txBody>
      </p:sp>
      <p:sp>
        <p:nvSpPr>
          <p:cNvPr id="17" name="Text 15"/>
          <p:cNvSpPr/>
          <p:nvPr/>
        </p:nvSpPr>
        <p:spPr>
          <a:xfrm>
            <a:off x="640080" y="3291840"/>
            <a:ext cx="1463040" cy="36576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marL="0" indent="0" algn="ctr">
              <a:buNone/>
            </a:pPr>
            <a:r>
              <a:rPr lang="en-US" sz="10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500~800만원</a:t>
            </a:r>
            <a:endParaRPr lang="en-US" sz="1000" dirty="0"/>
          </a:p>
        </p:txBody>
      </p:sp>
      <p:sp>
        <p:nvSpPr>
          <p:cNvPr id="18" name="Shape 16"/>
          <p:cNvSpPr/>
          <p:nvPr/>
        </p:nvSpPr>
        <p:spPr>
          <a:xfrm>
            <a:off x="4005072" y="1463040"/>
            <a:ext cx="219456" cy="219456"/>
          </a:xfrm>
          <a:prstGeom prst="ellipse">
            <a:avLst/>
          </a:prstGeom>
          <a:solidFill>
            <a:srgbClr val="10B981"/>
          </a:solidFill>
          <a:ln/>
        </p:spPr>
        <p:txBody>
          <a:bodyPr/>
          <a:lstStyle/>
          <a:p>
            <a:endParaRPr lang="ko-KR" altLang="en-US"/>
          </a:p>
        </p:txBody>
      </p:sp>
      <p:sp>
        <p:nvSpPr>
          <p:cNvPr id="19" name="Text 17"/>
          <p:cNvSpPr/>
          <p:nvPr/>
        </p:nvSpPr>
        <p:spPr>
          <a:xfrm>
            <a:off x="3566160" y="1143000"/>
            <a:ext cx="1097280" cy="22860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marL="0" indent="0" algn="ctr">
              <a:buNone/>
            </a:pPr>
            <a:r>
              <a:rPr lang="en-US" sz="900" b="1" dirty="0">
                <a:solidFill>
                  <a:srgbClr val="10B981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3개월 후</a:t>
            </a:r>
            <a:endParaRPr lang="en-US" sz="900" dirty="0"/>
          </a:p>
        </p:txBody>
      </p:sp>
      <p:sp>
        <p:nvSpPr>
          <p:cNvPr id="20" name="Text 18"/>
          <p:cNvSpPr/>
          <p:nvPr/>
        </p:nvSpPr>
        <p:spPr>
          <a:xfrm>
            <a:off x="3566160" y="1325880"/>
            <a:ext cx="1097280" cy="18288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marL="0" indent="0" algn="ctr">
              <a:buNone/>
            </a:pPr>
            <a:r>
              <a:rPr lang="en-US" sz="700" dirty="0">
                <a:solidFill>
                  <a:srgbClr val="94A3B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2026 Q3</a:t>
            </a:r>
            <a:endParaRPr lang="en-US" sz="700" dirty="0"/>
          </a:p>
        </p:txBody>
      </p:sp>
      <p:sp>
        <p:nvSpPr>
          <p:cNvPr id="21" name="Shape 19"/>
          <p:cNvSpPr/>
          <p:nvPr/>
        </p:nvSpPr>
        <p:spPr>
          <a:xfrm>
            <a:off x="3200400" y="1920240"/>
            <a:ext cx="1828800" cy="2011680"/>
          </a:xfrm>
          <a:prstGeom prst="roundRect">
            <a:avLst>
              <a:gd name="adj" fmla="val 4000"/>
            </a:avLst>
          </a:prstGeom>
          <a:solidFill>
            <a:srgbClr val="F8FAFC"/>
          </a:solidFill>
          <a:ln w="12700">
            <a:solidFill>
              <a:srgbClr val="10B981"/>
            </a:solidFill>
            <a:prstDash val="solid"/>
          </a:ln>
        </p:spPr>
        <p:txBody>
          <a:bodyPr/>
          <a:lstStyle/>
          <a:p>
            <a:endParaRPr lang="ko-KR" altLang="en-US"/>
          </a:p>
        </p:txBody>
      </p:sp>
      <p:sp>
        <p:nvSpPr>
          <p:cNvPr id="22" name="Text 20"/>
          <p:cNvSpPr/>
          <p:nvPr/>
        </p:nvSpPr>
        <p:spPr>
          <a:xfrm>
            <a:off x="3291840" y="2011680"/>
            <a:ext cx="1645920" cy="45720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marL="0" indent="0" algn="ctr">
              <a:lnSpc>
                <a:spcPct val="120000"/>
              </a:lnSpc>
              <a:buNone/>
            </a:pPr>
            <a:r>
              <a:rPr lang="en-US" sz="1000" b="1" dirty="0">
                <a:solidFill>
                  <a:srgbClr val="10B981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그룹 2</a:t>
            </a:r>
            <a:endParaRPr lang="en-US" sz="1000" dirty="0"/>
          </a:p>
          <a:p>
            <a:pPr marL="0" indent="0" algn="ctr">
              <a:lnSpc>
                <a:spcPct val="120000"/>
              </a:lnSpc>
              <a:buNone/>
            </a:pPr>
            <a:r>
              <a:rPr lang="en-US" sz="1000" b="1" dirty="0">
                <a:solidFill>
                  <a:srgbClr val="10B981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SaaS 아키텍처</a:t>
            </a:r>
            <a:endParaRPr lang="en-US" sz="1000" dirty="0"/>
          </a:p>
        </p:txBody>
      </p:sp>
      <p:sp>
        <p:nvSpPr>
          <p:cNvPr id="23" name="Shape 21"/>
          <p:cNvSpPr/>
          <p:nvPr/>
        </p:nvSpPr>
        <p:spPr>
          <a:xfrm>
            <a:off x="3383280" y="2514600"/>
            <a:ext cx="1463040" cy="9144"/>
          </a:xfrm>
          <a:prstGeom prst="rect">
            <a:avLst/>
          </a:prstGeom>
          <a:solidFill>
            <a:srgbClr val="E2E8F0"/>
          </a:solidFill>
          <a:ln/>
        </p:spPr>
        <p:txBody>
          <a:bodyPr/>
          <a:lstStyle/>
          <a:p>
            <a:endParaRPr lang="ko-KR" altLang="en-US"/>
          </a:p>
        </p:txBody>
      </p:sp>
      <p:sp>
        <p:nvSpPr>
          <p:cNvPr id="24" name="Text 22"/>
          <p:cNvSpPr/>
          <p:nvPr/>
        </p:nvSpPr>
        <p:spPr>
          <a:xfrm>
            <a:off x="3291840" y="2606040"/>
            <a:ext cx="1645920" cy="18288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marL="0" indent="0" algn="ctr">
              <a:buNone/>
            </a:pPr>
            <a:r>
              <a:rPr lang="en-US" sz="700" dirty="0">
                <a:solidFill>
                  <a:srgbClr val="94A3B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예상 청구항</a:t>
            </a:r>
            <a:endParaRPr lang="en-US" sz="700" dirty="0"/>
          </a:p>
        </p:txBody>
      </p:sp>
      <p:sp>
        <p:nvSpPr>
          <p:cNvPr id="25" name="Text 23"/>
          <p:cNvSpPr/>
          <p:nvPr/>
        </p:nvSpPr>
        <p:spPr>
          <a:xfrm>
            <a:off x="3291840" y="2788920"/>
            <a:ext cx="1645920" cy="36576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marL="0" indent="0" algn="ctr">
              <a:lnSpc>
                <a:spcPct val="120000"/>
              </a:lnSpc>
              <a:buNone/>
            </a:pPr>
            <a:r>
              <a:rPr lang="en-US" sz="800" dirty="0">
                <a:solidFill>
                  <a:srgbClr val="334155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독립 5~7</a:t>
            </a:r>
            <a:endParaRPr lang="en-US" sz="800" dirty="0"/>
          </a:p>
          <a:p>
            <a:pPr marL="0" indent="0" algn="ctr">
              <a:lnSpc>
                <a:spcPct val="120000"/>
              </a:lnSpc>
              <a:buNone/>
            </a:pPr>
            <a:r>
              <a:rPr lang="en-US" sz="800" dirty="0">
                <a:solidFill>
                  <a:srgbClr val="334155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종속 18~25</a:t>
            </a:r>
            <a:endParaRPr lang="en-US" sz="800" dirty="0"/>
          </a:p>
        </p:txBody>
      </p:sp>
      <p:sp>
        <p:nvSpPr>
          <p:cNvPr id="26" name="Shape 24"/>
          <p:cNvSpPr/>
          <p:nvPr/>
        </p:nvSpPr>
        <p:spPr>
          <a:xfrm>
            <a:off x="3383280" y="3291840"/>
            <a:ext cx="1463040" cy="365760"/>
          </a:xfrm>
          <a:prstGeom prst="roundRect">
            <a:avLst>
              <a:gd name="adj" fmla="val 10000"/>
            </a:avLst>
          </a:prstGeom>
          <a:solidFill>
            <a:srgbClr val="10B981"/>
          </a:solidFill>
          <a:ln/>
        </p:spPr>
        <p:txBody>
          <a:bodyPr/>
          <a:lstStyle/>
          <a:p>
            <a:endParaRPr lang="ko-KR" altLang="en-US"/>
          </a:p>
        </p:txBody>
      </p:sp>
      <p:sp>
        <p:nvSpPr>
          <p:cNvPr id="27" name="Text 25"/>
          <p:cNvSpPr/>
          <p:nvPr/>
        </p:nvSpPr>
        <p:spPr>
          <a:xfrm>
            <a:off x="3383280" y="3291840"/>
            <a:ext cx="1463040" cy="36576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marL="0" indent="0" algn="ctr">
              <a:buNone/>
            </a:pPr>
            <a:r>
              <a:rPr lang="en-US" sz="10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400~600만원</a:t>
            </a:r>
            <a:endParaRPr lang="en-US" sz="1000" dirty="0"/>
          </a:p>
        </p:txBody>
      </p:sp>
      <p:sp>
        <p:nvSpPr>
          <p:cNvPr id="28" name="Shape 26"/>
          <p:cNvSpPr/>
          <p:nvPr/>
        </p:nvSpPr>
        <p:spPr>
          <a:xfrm>
            <a:off x="6748272" y="1463040"/>
            <a:ext cx="219456" cy="219456"/>
          </a:xfrm>
          <a:prstGeom prst="ellipse">
            <a:avLst/>
          </a:prstGeom>
          <a:solidFill>
            <a:srgbClr val="8B5CF6"/>
          </a:solidFill>
          <a:ln/>
        </p:spPr>
        <p:txBody>
          <a:bodyPr/>
          <a:lstStyle/>
          <a:p>
            <a:endParaRPr lang="ko-KR" altLang="en-US"/>
          </a:p>
        </p:txBody>
      </p:sp>
      <p:sp>
        <p:nvSpPr>
          <p:cNvPr id="29" name="Text 27"/>
          <p:cNvSpPr/>
          <p:nvPr/>
        </p:nvSpPr>
        <p:spPr>
          <a:xfrm>
            <a:off x="6309360" y="1143000"/>
            <a:ext cx="1097280" cy="22860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marL="0" indent="0" algn="ctr">
              <a:buNone/>
            </a:pPr>
            <a:r>
              <a:rPr lang="en-US" sz="900" b="1" dirty="0">
                <a:solidFill>
                  <a:srgbClr val="8B5CF6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6개월 후</a:t>
            </a:r>
            <a:endParaRPr lang="en-US" sz="900" dirty="0"/>
          </a:p>
        </p:txBody>
      </p:sp>
      <p:sp>
        <p:nvSpPr>
          <p:cNvPr id="30" name="Text 28"/>
          <p:cNvSpPr/>
          <p:nvPr/>
        </p:nvSpPr>
        <p:spPr>
          <a:xfrm>
            <a:off x="6309360" y="1325880"/>
            <a:ext cx="1097280" cy="18288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marL="0" indent="0" algn="ctr">
              <a:buNone/>
            </a:pPr>
            <a:r>
              <a:rPr lang="en-US" sz="700" dirty="0">
                <a:solidFill>
                  <a:srgbClr val="94A3B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2026 Q4</a:t>
            </a:r>
            <a:endParaRPr lang="en-US" sz="700" dirty="0"/>
          </a:p>
        </p:txBody>
      </p:sp>
      <p:sp>
        <p:nvSpPr>
          <p:cNvPr id="31" name="Shape 29"/>
          <p:cNvSpPr/>
          <p:nvPr/>
        </p:nvSpPr>
        <p:spPr>
          <a:xfrm>
            <a:off x="5943600" y="1920240"/>
            <a:ext cx="1828800" cy="2011680"/>
          </a:xfrm>
          <a:prstGeom prst="roundRect">
            <a:avLst>
              <a:gd name="adj" fmla="val 4000"/>
            </a:avLst>
          </a:prstGeom>
          <a:solidFill>
            <a:srgbClr val="F8FAFC"/>
          </a:solidFill>
          <a:ln w="12700">
            <a:solidFill>
              <a:srgbClr val="8B5CF6"/>
            </a:solidFill>
            <a:prstDash val="solid"/>
          </a:ln>
        </p:spPr>
        <p:txBody>
          <a:bodyPr/>
          <a:lstStyle/>
          <a:p>
            <a:endParaRPr lang="ko-KR" altLang="en-US"/>
          </a:p>
        </p:txBody>
      </p:sp>
      <p:sp>
        <p:nvSpPr>
          <p:cNvPr id="32" name="Text 30"/>
          <p:cNvSpPr/>
          <p:nvPr/>
        </p:nvSpPr>
        <p:spPr>
          <a:xfrm>
            <a:off x="6035040" y="2011680"/>
            <a:ext cx="1645920" cy="45720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marL="0" indent="0" algn="ctr">
              <a:lnSpc>
                <a:spcPct val="120000"/>
              </a:lnSpc>
              <a:buNone/>
            </a:pPr>
            <a:r>
              <a:rPr lang="en-US" sz="1000" b="1" dirty="0">
                <a:solidFill>
                  <a:srgbClr val="8B5CF6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그룹 3</a:t>
            </a:r>
            <a:endParaRPr lang="en-US" sz="1000" dirty="0"/>
          </a:p>
          <a:p>
            <a:pPr marL="0" indent="0" algn="ctr">
              <a:lnSpc>
                <a:spcPct val="120000"/>
              </a:lnSpc>
              <a:buNone/>
            </a:pPr>
            <a:r>
              <a:rPr lang="en-US" sz="1000" b="1" dirty="0">
                <a:solidFill>
                  <a:srgbClr val="8B5CF6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재무/운영</a:t>
            </a:r>
            <a:endParaRPr lang="en-US" sz="1000" dirty="0"/>
          </a:p>
        </p:txBody>
      </p:sp>
      <p:sp>
        <p:nvSpPr>
          <p:cNvPr id="33" name="Shape 31"/>
          <p:cNvSpPr/>
          <p:nvPr/>
        </p:nvSpPr>
        <p:spPr>
          <a:xfrm>
            <a:off x="6126480" y="2514600"/>
            <a:ext cx="1463040" cy="9144"/>
          </a:xfrm>
          <a:prstGeom prst="rect">
            <a:avLst/>
          </a:prstGeom>
          <a:solidFill>
            <a:srgbClr val="E2E8F0"/>
          </a:solidFill>
          <a:ln/>
        </p:spPr>
        <p:txBody>
          <a:bodyPr/>
          <a:lstStyle/>
          <a:p>
            <a:endParaRPr lang="ko-KR" altLang="en-US"/>
          </a:p>
        </p:txBody>
      </p:sp>
      <p:sp>
        <p:nvSpPr>
          <p:cNvPr id="34" name="Text 32"/>
          <p:cNvSpPr/>
          <p:nvPr/>
        </p:nvSpPr>
        <p:spPr>
          <a:xfrm>
            <a:off x="6035040" y="2606040"/>
            <a:ext cx="1645920" cy="18288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marL="0" indent="0" algn="ctr">
              <a:buNone/>
            </a:pPr>
            <a:r>
              <a:rPr lang="en-US" sz="700" dirty="0">
                <a:solidFill>
                  <a:srgbClr val="94A3B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예상 청구항</a:t>
            </a:r>
            <a:endParaRPr lang="en-US" sz="700" dirty="0"/>
          </a:p>
        </p:txBody>
      </p:sp>
      <p:sp>
        <p:nvSpPr>
          <p:cNvPr id="35" name="Text 33"/>
          <p:cNvSpPr/>
          <p:nvPr/>
        </p:nvSpPr>
        <p:spPr>
          <a:xfrm>
            <a:off x="6035040" y="2788920"/>
            <a:ext cx="1645920" cy="36576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marL="0" indent="0" algn="ctr">
              <a:lnSpc>
                <a:spcPct val="120000"/>
              </a:lnSpc>
              <a:buNone/>
            </a:pPr>
            <a:r>
              <a:rPr lang="en-US" sz="800" dirty="0">
                <a:solidFill>
                  <a:srgbClr val="334155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독립 4~6</a:t>
            </a:r>
            <a:endParaRPr lang="en-US" sz="800" dirty="0"/>
          </a:p>
          <a:p>
            <a:pPr marL="0" indent="0" algn="ctr">
              <a:lnSpc>
                <a:spcPct val="120000"/>
              </a:lnSpc>
              <a:buNone/>
            </a:pPr>
            <a:r>
              <a:rPr lang="en-US" sz="800" dirty="0">
                <a:solidFill>
                  <a:srgbClr val="334155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종속 15~20</a:t>
            </a:r>
            <a:endParaRPr lang="en-US" sz="800" dirty="0"/>
          </a:p>
        </p:txBody>
      </p:sp>
      <p:sp>
        <p:nvSpPr>
          <p:cNvPr id="36" name="Shape 34"/>
          <p:cNvSpPr/>
          <p:nvPr/>
        </p:nvSpPr>
        <p:spPr>
          <a:xfrm>
            <a:off x="6126480" y="3291840"/>
            <a:ext cx="1463040" cy="365760"/>
          </a:xfrm>
          <a:prstGeom prst="roundRect">
            <a:avLst>
              <a:gd name="adj" fmla="val 10000"/>
            </a:avLst>
          </a:prstGeom>
          <a:solidFill>
            <a:srgbClr val="8B5CF6"/>
          </a:solidFill>
          <a:ln/>
        </p:spPr>
        <p:txBody>
          <a:bodyPr/>
          <a:lstStyle/>
          <a:p>
            <a:endParaRPr lang="ko-KR" altLang="en-US"/>
          </a:p>
        </p:txBody>
      </p:sp>
      <p:sp>
        <p:nvSpPr>
          <p:cNvPr id="37" name="Text 35"/>
          <p:cNvSpPr/>
          <p:nvPr/>
        </p:nvSpPr>
        <p:spPr>
          <a:xfrm>
            <a:off x="6126480" y="3291840"/>
            <a:ext cx="1463040" cy="36576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marL="0" indent="0" algn="ctr">
              <a:buNone/>
            </a:pPr>
            <a:r>
              <a:rPr lang="en-US" sz="10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350~500만원</a:t>
            </a:r>
            <a:endParaRPr lang="en-US" sz="1000" dirty="0"/>
          </a:p>
        </p:txBody>
      </p:sp>
      <p:sp>
        <p:nvSpPr>
          <p:cNvPr id="38" name="Shape 36"/>
          <p:cNvSpPr/>
          <p:nvPr/>
        </p:nvSpPr>
        <p:spPr>
          <a:xfrm>
            <a:off x="2743200" y="4160520"/>
            <a:ext cx="3657600" cy="411480"/>
          </a:xfrm>
          <a:prstGeom prst="roundRect">
            <a:avLst>
              <a:gd name="adj" fmla="val 13333"/>
            </a:avLst>
          </a:prstGeom>
          <a:solidFill>
            <a:srgbClr val="0F172A"/>
          </a:solidFill>
          <a:ln/>
        </p:spPr>
        <p:txBody>
          <a:bodyPr/>
          <a:lstStyle/>
          <a:p>
            <a:endParaRPr lang="ko-KR" altLang="en-US"/>
          </a:p>
        </p:txBody>
      </p:sp>
      <p:sp>
        <p:nvSpPr>
          <p:cNvPr id="39" name="Text 37"/>
          <p:cNvSpPr/>
          <p:nvPr/>
        </p:nvSpPr>
        <p:spPr>
          <a:xfrm>
            <a:off x="2743200" y="4160520"/>
            <a:ext cx="3657600" cy="41148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marL="0" indent="0" algn="ctr">
              <a:buNone/>
            </a:pPr>
            <a:r>
              <a:rPr lang="en-US" sz="10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총 예상 비용:  1,250 ~ 1,900만원  (3건 기준)</a:t>
            </a:r>
            <a:endParaRPr lang="en-US" sz="1000" dirty="0"/>
          </a:p>
        </p:txBody>
      </p:sp>
    </p:spTree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3">
    <p:bg>
      <p:bgPr>
        <a:solidFill>
          <a:srgbClr val="FFFFFF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hape 0"/>
          <p:cNvSpPr/>
          <p:nvPr/>
        </p:nvSpPr>
        <p:spPr>
          <a:xfrm>
            <a:off x="457200" y="274320"/>
            <a:ext cx="54864" cy="365760"/>
          </a:xfrm>
          <a:prstGeom prst="rect">
            <a:avLst/>
          </a:prstGeom>
          <a:solidFill>
            <a:srgbClr val="3B82F6"/>
          </a:solidFill>
          <a:ln/>
        </p:spPr>
        <p:txBody>
          <a:bodyPr/>
          <a:lstStyle/>
          <a:p>
            <a:endParaRPr lang="ko-KR" altLang="en-US"/>
          </a:p>
        </p:txBody>
      </p:sp>
      <p:sp>
        <p:nvSpPr>
          <p:cNvPr id="3" name="Text 1"/>
          <p:cNvSpPr/>
          <p:nvPr/>
        </p:nvSpPr>
        <p:spPr>
          <a:xfrm>
            <a:off x="640080" y="228600"/>
            <a:ext cx="6400800" cy="45720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marL="0" indent="0">
              <a:buNone/>
            </a:pPr>
            <a:r>
              <a:rPr lang="en-US" sz="2000" b="1" dirty="0">
                <a:solidFill>
                  <a:srgbClr val="0F172A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변리사 논의 안건 + CEO 의사결정 포인트</a:t>
            </a:r>
            <a:endParaRPr lang="en-US" sz="2000" dirty="0"/>
          </a:p>
        </p:txBody>
      </p:sp>
      <p:sp>
        <p:nvSpPr>
          <p:cNvPr id="4" name="Shape 2"/>
          <p:cNvSpPr/>
          <p:nvPr/>
        </p:nvSpPr>
        <p:spPr>
          <a:xfrm>
            <a:off x="0" y="4800600"/>
            <a:ext cx="9144000" cy="342900"/>
          </a:xfrm>
          <a:prstGeom prst="rect">
            <a:avLst/>
          </a:prstGeom>
          <a:solidFill>
            <a:srgbClr val="F1F5F9"/>
          </a:solidFill>
          <a:ln/>
        </p:spPr>
        <p:txBody>
          <a:bodyPr/>
          <a:lstStyle/>
          <a:p>
            <a:endParaRPr lang="ko-KR" altLang="en-US"/>
          </a:p>
        </p:txBody>
      </p:sp>
      <p:sp>
        <p:nvSpPr>
          <p:cNvPr id="5" name="Text 3"/>
          <p:cNvSpPr/>
          <p:nvPr/>
        </p:nvSpPr>
        <p:spPr>
          <a:xfrm>
            <a:off x="457200" y="4800600"/>
            <a:ext cx="5486400" cy="34290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marL="0" indent="0">
              <a:buNone/>
            </a:pPr>
            <a:r>
              <a:rPr lang="en-US" sz="700" dirty="0">
                <a:solidFill>
                  <a:srgbClr val="94A3B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SAM 방법특허 브리핑  |  (주)코드브릿지엑스</a:t>
            </a:r>
            <a:endParaRPr lang="en-US" sz="700" dirty="0"/>
          </a:p>
        </p:txBody>
      </p:sp>
      <p:sp>
        <p:nvSpPr>
          <p:cNvPr id="6" name="Text 4"/>
          <p:cNvSpPr/>
          <p:nvPr/>
        </p:nvSpPr>
        <p:spPr>
          <a:xfrm>
            <a:off x="7315200" y="4800600"/>
            <a:ext cx="1371600" cy="34290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marL="0" indent="0" algn="r">
              <a:buNone/>
            </a:pPr>
            <a:r>
              <a:rPr lang="en-US" sz="700" dirty="0">
                <a:solidFill>
                  <a:srgbClr val="94A3B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13 / 14</a:t>
            </a:r>
            <a:endParaRPr lang="en-US" sz="700" dirty="0"/>
          </a:p>
        </p:txBody>
      </p:sp>
      <p:sp>
        <p:nvSpPr>
          <p:cNvPr id="7" name="Text 5"/>
          <p:cNvSpPr/>
          <p:nvPr/>
        </p:nvSpPr>
        <p:spPr>
          <a:xfrm>
            <a:off x="457200" y="1005840"/>
            <a:ext cx="3931920" cy="27432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marL="0" indent="0">
              <a:buNone/>
            </a:pPr>
            <a:r>
              <a:rPr lang="en-US" sz="1200" b="1" dirty="0">
                <a:solidFill>
                  <a:srgbClr val="3B82F6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변리사 논의 안건</a:t>
            </a:r>
            <a:endParaRPr lang="en-US" sz="1200" dirty="0"/>
          </a:p>
        </p:txBody>
      </p:sp>
      <p:sp>
        <p:nvSpPr>
          <p:cNvPr id="8" name="Shape 6"/>
          <p:cNvSpPr/>
          <p:nvPr/>
        </p:nvSpPr>
        <p:spPr>
          <a:xfrm>
            <a:off x="548640" y="1453896"/>
            <a:ext cx="320040" cy="320040"/>
          </a:xfrm>
          <a:prstGeom prst="ellipse">
            <a:avLst/>
          </a:prstGeom>
          <a:solidFill>
            <a:srgbClr val="3B82F6"/>
          </a:solidFill>
          <a:ln/>
        </p:spPr>
        <p:txBody>
          <a:bodyPr/>
          <a:lstStyle/>
          <a:p>
            <a:endParaRPr lang="ko-KR" altLang="en-US"/>
          </a:p>
        </p:txBody>
      </p:sp>
      <p:sp>
        <p:nvSpPr>
          <p:cNvPr id="9" name="Text 7"/>
          <p:cNvSpPr/>
          <p:nvPr/>
        </p:nvSpPr>
        <p:spPr>
          <a:xfrm>
            <a:off x="548640" y="1453896"/>
            <a:ext cx="320040" cy="32004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marL="0" indent="0" algn="ctr">
              <a:buNone/>
            </a:pPr>
            <a:r>
              <a:rPr lang="en-US" sz="12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</a:t>
            </a:r>
            <a:endParaRPr lang="en-US" sz="1200" dirty="0"/>
          </a:p>
        </p:txBody>
      </p:sp>
      <p:sp>
        <p:nvSpPr>
          <p:cNvPr id="10" name="Text 8"/>
          <p:cNvSpPr/>
          <p:nvPr/>
        </p:nvSpPr>
        <p:spPr>
          <a:xfrm>
            <a:off x="960120" y="1417320"/>
            <a:ext cx="3200400" cy="201168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marL="0" indent="0">
              <a:buNone/>
            </a:pPr>
            <a:r>
              <a:rPr lang="en-US" sz="900" b="1" dirty="0">
                <a:solidFill>
                  <a:srgbClr val="0F172A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선행기술 조사</a:t>
            </a:r>
            <a:endParaRPr lang="en-US" sz="900" dirty="0"/>
          </a:p>
        </p:txBody>
      </p:sp>
      <p:sp>
        <p:nvSpPr>
          <p:cNvPr id="11" name="Text 9"/>
          <p:cNvSpPr/>
          <p:nvPr/>
        </p:nvSpPr>
        <p:spPr>
          <a:xfrm>
            <a:off x="960120" y="1618488"/>
            <a:ext cx="3474720" cy="18288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marL="0" indent="0">
              <a:buNone/>
            </a:pPr>
            <a:r>
              <a:rPr lang="en-US" sz="750" dirty="0">
                <a:solidFill>
                  <a:srgbClr val="64748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블라인드/스크린 제조 자동화 관련 기존 특허?</a:t>
            </a:r>
            <a:endParaRPr lang="en-US" sz="750" dirty="0"/>
          </a:p>
        </p:txBody>
      </p:sp>
      <p:sp>
        <p:nvSpPr>
          <p:cNvPr id="12" name="Shape 10"/>
          <p:cNvSpPr/>
          <p:nvPr/>
        </p:nvSpPr>
        <p:spPr>
          <a:xfrm>
            <a:off x="548640" y="2002536"/>
            <a:ext cx="320040" cy="320040"/>
          </a:xfrm>
          <a:prstGeom prst="ellipse">
            <a:avLst/>
          </a:prstGeom>
          <a:solidFill>
            <a:srgbClr val="3B82F6"/>
          </a:solidFill>
          <a:ln/>
        </p:spPr>
        <p:txBody>
          <a:bodyPr/>
          <a:lstStyle/>
          <a:p>
            <a:endParaRPr lang="ko-KR" altLang="en-US"/>
          </a:p>
        </p:txBody>
      </p:sp>
      <p:sp>
        <p:nvSpPr>
          <p:cNvPr id="13" name="Text 11"/>
          <p:cNvSpPr/>
          <p:nvPr/>
        </p:nvSpPr>
        <p:spPr>
          <a:xfrm>
            <a:off x="548640" y="2002536"/>
            <a:ext cx="320040" cy="32004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marL="0" indent="0" algn="ctr">
              <a:buNone/>
            </a:pPr>
            <a:r>
              <a:rPr lang="en-US" sz="12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2</a:t>
            </a:r>
            <a:endParaRPr lang="en-US" sz="1200" dirty="0"/>
          </a:p>
        </p:txBody>
      </p:sp>
      <p:sp>
        <p:nvSpPr>
          <p:cNvPr id="14" name="Text 12"/>
          <p:cNvSpPr/>
          <p:nvPr/>
        </p:nvSpPr>
        <p:spPr>
          <a:xfrm>
            <a:off x="960120" y="1965960"/>
            <a:ext cx="3200400" cy="201168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marL="0" indent="0">
              <a:buNone/>
            </a:pPr>
            <a:r>
              <a:rPr lang="en-US" sz="900" b="1" dirty="0">
                <a:solidFill>
                  <a:srgbClr val="0F172A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청구범위</a:t>
            </a:r>
            <a:endParaRPr lang="en-US" sz="900" dirty="0"/>
          </a:p>
        </p:txBody>
      </p:sp>
      <p:sp>
        <p:nvSpPr>
          <p:cNvPr id="15" name="Text 13"/>
          <p:cNvSpPr/>
          <p:nvPr/>
        </p:nvSpPr>
        <p:spPr>
          <a:xfrm>
            <a:off x="960120" y="2167128"/>
            <a:ext cx="3474720" cy="18288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marL="0" indent="0">
              <a:buNone/>
            </a:pPr>
            <a:r>
              <a:rPr lang="en-US" sz="750" dirty="0">
                <a:solidFill>
                  <a:srgbClr val="64748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산업 특화(블라인드) vs 범용(제조업 BOM)?</a:t>
            </a:r>
            <a:endParaRPr lang="en-US" sz="750" dirty="0"/>
          </a:p>
        </p:txBody>
      </p:sp>
      <p:sp>
        <p:nvSpPr>
          <p:cNvPr id="16" name="Shape 14"/>
          <p:cNvSpPr/>
          <p:nvPr/>
        </p:nvSpPr>
        <p:spPr>
          <a:xfrm>
            <a:off x="548640" y="2551176"/>
            <a:ext cx="320040" cy="320040"/>
          </a:xfrm>
          <a:prstGeom prst="ellipse">
            <a:avLst/>
          </a:prstGeom>
          <a:solidFill>
            <a:srgbClr val="3B82F6"/>
          </a:solidFill>
          <a:ln/>
        </p:spPr>
        <p:txBody>
          <a:bodyPr/>
          <a:lstStyle/>
          <a:p>
            <a:endParaRPr lang="ko-KR" altLang="en-US"/>
          </a:p>
        </p:txBody>
      </p:sp>
      <p:sp>
        <p:nvSpPr>
          <p:cNvPr id="17" name="Text 15"/>
          <p:cNvSpPr/>
          <p:nvPr/>
        </p:nvSpPr>
        <p:spPr>
          <a:xfrm>
            <a:off x="548640" y="2551176"/>
            <a:ext cx="320040" cy="32004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marL="0" indent="0" algn="ctr">
              <a:buNone/>
            </a:pPr>
            <a:r>
              <a:rPr lang="en-US" sz="12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3</a:t>
            </a:r>
            <a:endParaRPr lang="en-US" sz="1200" dirty="0"/>
          </a:p>
        </p:txBody>
      </p:sp>
      <p:sp>
        <p:nvSpPr>
          <p:cNvPr id="18" name="Text 16"/>
          <p:cNvSpPr/>
          <p:nvPr/>
        </p:nvSpPr>
        <p:spPr>
          <a:xfrm>
            <a:off x="960120" y="2514600"/>
            <a:ext cx="3200400" cy="201168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marL="0" indent="0">
              <a:buNone/>
            </a:pPr>
            <a:r>
              <a:rPr lang="en-US" sz="900" b="1" dirty="0">
                <a:solidFill>
                  <a:srgbClr val="0F172A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SW 특허 전략</a:t>
            </a:r>
            <a:endParaRPr lang="en-US" sz="900" dirty="0"/>
          </a:p>
        </p:txBody>
      </p:sp>
      <p:sp>
        <p:nvSpPr>
          <p:cNvPr id="19" name="Text 17"/>
          <p:cNvSpPr/>
          <p:nvPr/>
        </p:nvSpPr>
        <p:spPr>
          <a:xfrm>
            <a:off x="960120" y="2715768"/>
            <a:ext cx="3474720" cy="18288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marL="0" indent="0">
              <a:buNone/>
            </a:pPr>
            <a:r>
              <a:rPr lang="en-US" sz="750" dirty="0">
                <a:solidFill>
                  <a:srgbClr val="64748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한국 SW 방법특허 등록 난이도와 대응?</a:t>
            </a:r>
            <a:endParaRPr lang="en-US" sz="750" dirty="0"/>
          </a:p>
        </p:txBody>
      </p:sp>
      <p:sp>
        <p:nvSpPr>
          <p:cNvPr id="20" name="Shape 18"/>
          <p:cNvSpPr/>
          <p:nvPr/>
        </p:nvSpPr>
        <p:spPr>
          <a:xfrm>
            <a:off x="548640" y="3099816"/>
            <a:ext cx="320040" cy="320040"/>
          </a:xfrm>
          <a:prstGeom prst="ellipse">
            <a:avLst/>
          </a:prstGeom>
          <a:solidFill>
            <a:srgbClr val="3B82F6"/>
          </a:solidFill>
          <a:ln/>
        </p:spPr>
        <p:txBody>
          <a:bodyPr/>
          <a:lstStyle/>
          <a:p>
            <a:endParaRPr lang="ko-KR" altLang="en-US"/>
          </a:p>
        </p:txBody>
      </p:sp>
      <p:sp>
        <p:nvSpPr>
          <p:cNvPr id="21" name="Text 19"/>
          <p:cNvSpPr/>
          <p:nvPr/>
        </p:nvSpPr>
        <p:spPr>
          <a:xfrm>
            <a:off x="548640" y="3099816"/>
            <a:ext cx="320040" cy="32004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marL="0" indent="0" algn="ctr">
              <a:buNone/>
            </a:pPr>
            <a:r>
              <a:rPr lang="en-US" sz="12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4</a:t>
            </a:r>
            <a:endParaRPr lang="en-US" sz="1200" dirty="0"/>
          </a:p>
        </p:txBody>
      </p:sp>
      <p:sp>
        <p:nvSpPr>
          <p:cNvPr id="22" name="Text 20"/>
          <p:cNvSpPr/>
          <p:nvPr/>
        </p:nvSpPr>
        <p:spPr>
          <a:xfrm>
            <a:off x="960120" y="3063240"/>
            <a:ext cx="3200400" cy="201168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marL="0" indent="0">
              <a:buNone/>
            </a:pPr>
            <a:r>
              <a:rPr lang="en-US" sz="900" b="1" dirty="0">
                <a:solidFill>
                  <a:srgbClr val="0F172A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PCT 출원</a:t>
            </a:r>
            <a:endParaRPr lang="en-US" sz="900" dirty="0"/>
          </a:p>
        </p:txBody>
      </p:sp>
      <p:sp>
        <p:nvSpPr>
          <p:cNvPr id="23" name="Text 21"/>
          <p:cNvSpPr/>
          <p:nvPr/>
        </p:nvSpPr>
        <p:spPr>
          <a:xfrm>
            <a:off x="960120" y="3264408"/>
            <a:ext cx="3474720" cy="18288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marL="0" indent="0">
              <a:buNone/>
            </a:pPr>
            <a:r>
              <a:rPr lang="en-US" sz="750" dirty="0">
                <a:solidFill>
                  <a:srgbClr val="64748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미국/일본 동시 출원 비용 대비 효과?</a:t>
            </a:r>
            <a:endParaRPr lang="en-US" sz="750" dirty="0"/>
          </a:p>
        </p:txBody>
      </p:sp>
      <p:sp>
        <p:nvSpPr>
          <p:cNvPr id="24" name="Shape 22"/>
          <p:cNvSpPr/>
          <p:nvPr/>
        </p:nvSpPr>
        <p:spPr>
          <a:xfrm>
            <a:off x="548640" y="3648456"/>
            <a:ext cx="320040" cy="320040"/>
          </a:xfrm>
          <a:prstGeom prst="ellipse">
            <a:avLst/>
          </a:prstGeom>
          <a:solidFill>
            <a:srgbClr val="3B82F6"/>
          </a:solidFill>
          <a:ln/>
        </p:spPr>
        <p:txBody>
          <a:bodyPr/>
          <a:lstStyle/>
          <a:p>
            <a:endParaRPr lang="ko-KR" altLang="en-US"/>
          </a:p>
        </p:txBody>
      </p:sp>
      <p:sp>
        <p:nvSpPr>
          <p:cNvPr id="25" name="Text 23"/>
          <p:cNvSpPr/>
          <p:nvPr/>
        </p:nvSpPr>
        <p:spPr>
          <a:xfrm>
            <a:off x="548640" y="3648456"/>
            <a:ext cx="320040" cy="32004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marL="0" indent="0" algn="ctr">
              <a:buNone/>
            </a:pPr>
            <a:r>
              <a:rPr lang="en-US" sz="12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5</a:t>
            </a:r>
            <a:endParaRPr lang="en-US" sz="1200" dirty="0"/>
          </a:p>
        </p:txBody>
      </p:sp>
      <p:sp>
        <p:nvSpPr>
          <p:cNvPr id="26" name="Text 24"/>
          <p:cNvSpPr/>
          <p:nvPr/>
        </p:nvSpPr>
        <p:spPr>
          <a:xfrm>
            <a:off x="960120" y="3611880"/>
            <a:ext cx="3200400" cy="201168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marL="0" indent="0">
              <a:buNone/>
            </a:pPr>
            <a:r>
              <a:rPr lang="en-US" sz="900" b="1" dirty="0">
                <a:solidFill>
                  <a:srgbClr val="0F172A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공개 리스크</a:t>
            </a:r>
            <a:endParaRPr lang="en-US" sz="900" dirty="0"/>
          </a:p>
        </p:txBody>
      </p:sp>
      <p:sp>
        <p:nvSpPr>
          <p:cNvPr id="27" name="Text 25"/>
          <p:cNvSpPr/>
          <p:nvPr/>
        </p:nvSpPr>
        <p:spPr>
          <a:xfrm>
            <a:off x="960120" y="3813048"/>
            <a:ext cx="3474720" cy="18288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marL="0" indent="0">
              <a:buNone/>
            </a:pPr>
            <a:r>
              <a:rPr lang="en-US" sz="750" dirty="0">
                <a:solidFill>
                  <a:srgbClr val="64748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운영 중 시스템이 공개로 간주되는 범위?</a:t>
            </a:r>
            <a:endParaRPr lang="en-US" sz="750" dirty="0"/>
          </a:p>
        </p:txBody>
      </p:sp>
      <p:sp>
        <p:nvSpPr>
          <p:cNvPr id="28" name="Shape 26"/>
          <p:cNvSpPr/>
          <p:nvPr/>
        </p:nvSpPr>
        <p:spPr>
          <a:xfrm>
            <a:off x="4754880" y="1005840"/>
            <a:ext cx="3931920" cy="3566160"/>
          </a:xfrm>
          <a:prstGeom prst="roundRect">
            <a:avLst>
              <a:gd name="adj" fmla="val 2564"/>
            </a:avLst>
          </a:prstGeom>
          <a:solidFill>
            <a:srgbClr val="FFFBEB"/>
          </a:solidFill>
          <a:ln w="12700">
            <a:solidFill>
              <a:srgbClr val="F59E0B"/>
            </a:solidFill>
            <a:prstDash val="solid"/>
          </a:ln>
        </p:spPr>
        <p:txBody>
          <a:bodyPr/>
          <a:lstStyle/>
          <a:p>
            <a:endParaRPr lang="ko-KR" altLang="en-US"/>
          </a:p>
        </p:txBody>
      </p:sp>
      <p:sp>
        <p:nvSpPr>
          <p:cNvPr id="29" name="Text 27"/>
          <p:cNvSpPr/>
          <p:nvPr/>
        </p:nvSpPr>
        <p:spPr>
          <a:xfrm>
            <a:off x="4937760" y="1097280"/>
            <a:ext cx="3566160" cy="27432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marL="0" indent="0">
              <a:buNone/>
            </a:pPr>
            <a:r>
              <a:rPr lang="en-US" sz="1200" b="1" dirty="0">
                <a:solidFill>
                  <a:srgbClr val="F59E0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CEO 의사결정 포인트</a:t>
            </a:r>
            <a:endParaRPr lang="en-US" sz="1200" dirty="0"/>
          </a:p>
        </p:txBody>
      </p:sp>
      <p:sp>
        <p:nvSpPr>
          <p:cNvPr id="30" name="Shape 28"/>
          <p:cNvSpPr/>
          <p:nvPr/>
        </p:nvSpPr>
        <p:spPr>
          <a:xfrm>
            <a:off x="4937760" y="1554480"/>
            <a:ext cx="3566160" cy="457200"/>
          </a:xfrm>
          <a:prstGeom prst="roundRect">
            <a:avLst>
              <a:gd name="adj" fmla="val 8000"/>
            </a:avLst>
          </a:prstGeom>
          <a:solidFill>
            <a:srgbClr val="FFFFFF"/>
          </a:solidFill>
          <a:ln/>
        </p:spPr>
        <p:txBody>
          <a:bodyPr/>
          <a:lstStyle/>
          <a:p>
            <a:endParaRPr lang="ko-KR" altLang="en-US"/>
          </a:p>
        </p:txBody>
      </p:sp>
      <p:sp>
        <p:nvSpPr>
          <p:cNvPr id="31" name="Text 29"/>
          <p:cNvSpPr/>
          <p:nvPr/>
        </p:nvSpPr>
        <p:spPr>
          <a:xfrm>
            <a:off x="5029200" y="1572768"/>
            <a:ext cx="1463040" cy="18288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marL="0" indent="0">
              <a:buNone/>
            </a:pPr>
            <a:r>
              <a:rPr lang="en-US" sz="800" b="1" dirty="0">
                <a:solidFill>
                  <a:srgbClr val="334155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1차 출원 대상</a:t>
            </a:r>
            <a:endParaRPr lang="en-US" sz="800" dirty="0"/>
          </a:p>
        </p:txBody>
      </p:sp>
      <p:sp>
        <p:nvSpPr>
          <p:cNvPr id="32" name="Text 30"/>
          <p:cNvSpPr/>
          <p:nvPr/>
        </p:nvSpPr>
        <p:spPr>
          <a:xfrm>
            <a:off x="5029200" y="1773936"/>
            <a:ext cx="2286000" cy="18288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marL="0" indent="0">
              <a:buNone/>
            </a:pPr>
            <a:r>
              <a:rPr lang="en-US" sz="800" dirty="0">
                <a:solidFill>
                  <a:srgbClr val="64748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그룹 1 (제조 특화)</a:t>
            </a:r>
            <a:endParaRPr lang="en-US" sz="800" dirty="0"/>
          </a:p>
        </p:txBody>
      </p:sp>
      <p:sp>
        <p:nvSpPr>
          <p:cNvPr id="33" name="Shape 31"/>
          <p:cNvSpPr/>
          <p:nvPr/>
        </p:nvSpPr>
        <p:spPr>
          <a:xfrm>
            <a:off x="7589520" y="1645920"/>
            <a:ext cx="731520" cy="274320"/>
          </a:xfrm>
          <a:prstGeom prst="roundRect">
            <a:avLst>
              <a:gd name="adj" fmla="val 13333"/>
            </a:avLst>
          </a:prstGeom>
          <a:solidFill>
            <a:srgbClr val="10B981"/>
          </a:solidFill>
          <a:ln/>
        </p:spPr>
        <p:txBody>
          <a:bodyPr/>
          <a:lstStyle/>
          <a:p>
            <a:endParaRPr lang="ko-KR" altLang="en-US"/>
          </a:p>
        </p:txBody>
      </p:sp>
      <p:sp>
        <p:nvSpPr>
          <p:cNvPr id="34" name="Text 32"/>
          <p:cNvSpPr/>
          <p:nvPr/>
        </p:nvSpPr>
        <p:spPr>
          <a:xfrm>
            <a:off x="7589520" y="1645920"/>
            <a:ext cx="731520" cy="27432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marL="0" indent="0" algn="ctr">
              <a:buNone/>
            </a:pPr>
            <a:r>
              <a:rPr lang="en-US" sz="7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✔ 추천</a:t>
            </a:r>
            <a:endParaRPr lang="en-US" sz="700" dirty="0"/>
          </a:p>
        </p:txBody>
      </p:sp>
      <p:sp>
        <p:nvSpPr>
          <p:cNvPr id="35" name="Shape 33"/>
          <p:cNvSpPr/>
          <p:nvPr/>
        </p:nvSpPr>
        <p:spPr>
          <a:xfrm>
            <a:off x="4937760" y="2121408"/>
            <a:ext cx="3566160" cy="457200"/>
          </a:xfrm>
          <a:prstGeom prst="roundRect">
            <a:avLst>
              <a:gd name="adj" fmla="val 8000"/>
            </a:avLst>
          </a:prstGeom>
          <a:solidFill>
            <a:srgbClr val="FFFFFF"/>
          </a:solidFill>
          <a:ln/>
        </p:spPr>
        <p:txBody>
          <a:bodyPr/>
          <a:lstStyle/>
          <a:p>
            <a:endParaRPr lang="ko-KR" altLang="en-US"/>
          </a:p>
        </p:txBody>
      </p:sp>
      <p:sp>
        <p:nvSpPr>
          <p:cNvPr id="36" name="Text 34"/>
          <p:cNvSpPr/>
          <p:nvPr/>
        </p:nvSpPr>
        <p:spPr>
          <a:xfrm>
            <a:off x="5029200" y="2139696"/>
            <a:ext cx="1463040" cy="18288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marL="0" indent="0">
              <a:buNone/>
            </a:pPr>
            <a:r>
              <a:rPr lang="en-US" sz="800" b="1" dirty="0">
                <a:solidFill>
                  <a:srgbClr val="334155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출원 범위</a:t>
            </a:r>
            <a:endParaRPr lang="en-US" sz="800" dirty="0"/>
          </a:p>
        </p:txBody>
      </p:sp>
      <p:sp>
        <p:nvSpPr>
          <p:cNvPr id="37" name="Text 35"/>
          <p:cNvSpPr/>
          <p:nvPr/>
        </p:nvSpPr>
        <p:spPr>
          <a:xfrm>
            <a:off x="5029200" y="2340864"/>
            <a:ext cx="2286000" cy="18288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marL="0" indent="0">
              <a:buNone/>
            </a:pPr>
            <a:r>
              <a:rPr lang="en-US" sz="800" dirty="0">
                <a:solidFill>
                  <a:srgbClr val="64748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한국 vs PCT</a:t>
            </a:r>
            <a:endParaRPr lang="en-US" sz="800" dirty="0"/>
          </a:p>
        </p:txBody>
      </p:sp>
      <p:sp>
        <p:nvSpPr>
          <p:cNvPr id="38" name="Shape 36"/>
          <p:cNvSpPr/>
          <p:nvPr/>
        </p:nvSpPr>
        <p:spPr>
          <a:xfrm>
            <a:off x="7589520" y="2212848"/>
            <a:ext cx="731520" cy="274320"/>
          </a:xfrm>
          <a:prstGeom prst="roundRect">
            <a:avLst>
              <a:gd name="adj" fmla="val 13333"/>
            </a:avLst>
          </a:prstGeom>
          <a:solidFill>
            <a:srgbClr val="94A3B8"/>
          </a:solidFill>
          <a:ln/>
        </p:spPr>
        <p:txBody>
          <a:bodyPr/>
          <a:lstStyle/>
          <a:p>
            <a:endParaRPr lang="ko-KR" altLang="en-US"/>
          </a:p>
        </p:txBody>
      </p:sp>
      <p:sp>
        <p:nvSpPr>
          <p:cNvPr id="39" name="Text 37"/>
          <p:cNvSpPr/>
          <p:nvPr/>
        </p:nvSpPr>
        <p:spPr>
          <a:xfrm>
            <a:off x="7589520" y="2212848"/>
            <a:ext cx="731520" cy="27432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marL="0" indent="0" algn="ctr">
              <a:buNone/>
            </a:pPr>
            <a:r>
              <a:rPr lang="en-US" sz="7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❓ 논의</a:t>
            </a:r>
            <a:endParaRPr lang="en-US" sz="700" dirty="0"/>
          </a:p>
        </p:txBody>
      </p:sp>
      <p:sp>
        <p:nvSpPr>
          <p:cNvPr id="40" name="Shape 38"/>
          <p:cNvSpPr/>
          <p:nvPr/>
        </p:nvSpPr>
        <p:spPr>
          <a:xfrm>
            <a:off x="4937760" y="2688336"/>
            <a:ext cx="3566160" cy="457200"/>
          </a:xfrm>
          <a:prstGeom prst="roundRect">
            <a:avLst>
              <a:gd name="adj" fmla="val 8000"/>
            </a:avLst>
          </a:prstGeom>
          <a:solidFill>
            <a:srgbClr val="FFFFFF"/>
          </a:solidFill>
          <a:ln/>
        </p:spPr>
        <p:txBody>
          <a:bodyPr/>
          <a:lstStyle/>
          <a:p>
            <a:endParaRPr lang="ko-KR" altLang="en-US"/>
          </a:p>
        </p:txBody>
      </p:sp>
      <p:sp>
        <p:nvSpPr>
          <p:cNvPr id="41" name="Text 39"/>
          <p:cNvSpPr/>
          <p:nvPr/>
        </p:nvSpPr>
        <p:spPr>
          <a:xfrm>
            <a:off x="5029200" y="2706624"/>
            <a:ext cx="1463040" cy="18288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marL="0" indent="0">
              <a:buNone/>
            </a:pPr>
            <a:r>
              <a:rPr lang="en-US" sz="800" b="1" dirty="0">
                <a:solidFill>
                  <a:srgbClr val="334155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출원 형태</a:t>
            </a:r>
            <a:endParaRPr lang="en-US" sz="800" dirty="0"/>
          </a:p>
        </p:txBody>
      </p:sp>
      <p:sp>
        <p:nvSpPr>
          <p:cNvPr id="42" name="Text 40"/>
          <p:cNvSpPr/>
          <p:nvPr/>
        </p:nvSpPr>
        <p:spPr>
          <a:xfrm>
            <a:off x="5029200" y="2907792"/>
            <a:ext cx="2286000" cy="18288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marL="0" indent="0">
              <a:buNone/>
            </a:pPr>
            <a:r>
              <a:rPr lang="en-US" sz="800" dirty="0">
                <a:solidFill>
                  <a:srgbClr val="64748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방법 vs 방법+시스템</a:t>
            </a:r>
            <a:endParaRPr lang="en-US" sz="800" dirty="0"/>
          </a:p>
        </p:txBody>
      </p:sp>
      <p:sp>
        <p:nvSpPr>
          <p:cNvPr id="43" name="Shape 41"/>
          <p:cNvSpPr/>
          <p:nvPr/>
        </p:nvSpPr>
        <p:spPr>
          <a:xfrm>
            <a:off x="7589520" y="2779776"/>
            <a:ext cx="731520" cy="274320"/>
          </a:xfrm>
          <a:prstGeom prst="roundRect">
            <a:avLst>
              <a:gd name="adj" fmla="val 13333"/>
            </a:avLst>
          </a:prstGeom>
          <a:solidFill>
            <a:srgbClr val="94A3B8"/>
          </a:solidFill>
          <a:ln/>
        </p:spPr>
        <p:txBody>
          <a:bodyPr/>
          <a:lstStyle/>
          <a:p>
            <a:endParaRPr lang="ko-KR" altLang="en-US"/>
          </a:p>
        </p:txBody>
      </p:sp>
      <p:sp>
        <p:nvSpPr>
          <p:cNvPr id="44" name="Text 42"/>
          <p:cNvSpPr/>
          <p:nvPr/>
        </p:nvSpPr>
        <p:spPr>
          <a:xfrm>
            <a:off x="7589520" y="2779776"/>
            <a:ext cx="731520" cy="27432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marL="0" indent="0" algn="ctr">
              <a:buNone/>
            </a:pPr>
            <a:r>
              <a:rPr lang="en-US" sz="7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❓ 논의</a:t>
            </a:r>
            <a:endParaRPr lang="en-US" sz="700" dirty="0"/>
          </a:p>
        </p:txBody>
      </p:sp>
      <p:sp>
        <p:nvSpPr>
          <p:cNvPr id="45" name="Shape 43"/>
          <p:cNvSpPr/>
          <p:nvPr/>
        </p:nvSpPr>
        <p:spPr>
          <a:xfrm>
            <a:off x="4937760" y="3255264"/>
            <a:ext cx="3566160" cy="457200"/>
          </a:xfrm>
          <a:prstGeom prst="roundRect">
            <a:avLst>
              <a:gd name="adj" fmla="val 8000"/>
            </a:avLst>
          </a:prstGeom>
          <a:solidFill>
            <a:srgbClr val="FFFFFF"/>
          </a:solidFill>
          <a:ln/>
        </p:spPr>
        <p:txBody>
          <a:bodyPr/>
          <a:lstStyle/>
          <a:p>
            <a:endParaRPr lang="ko-KR" altLang="en-US"/>
          </a:p>
        </p:txBody>
      </p:sp>
      <p:sp>
        <p:nvSpPr>
          <p:cNvPr id="46" name="Text 44"/>
          <p:cNvSpPr/>
          <p:nvPr/>
        </p:nvSpPr>
        <p:spPr>
          <a:xfrm>
            <a:off x="5029200" y="3273552"/>
            <a:ext cx="1463040" cy="18288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marL="0" indent="0">
              <a:buNone/>
            </a:pPr>
            <a:r>
              <a:rPr lang="en-US" sz="800" b="1" dirty="0">
                <a:solidFill>
                  <a:srgbClr val="334155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예산</a:t>
            </a:r>
            <a:endParaRPr lang="en-US" sz="800" dirty="0"/>
          </a:p>
        </p:txBody>
      </p:sp>
      <p:sp>
        <p:nvSpPr>
          <p:cNvPr id="47" name="Text 45"/>
          <p:cNvSpPr/>
          <p:nvPr/>
        </p:nvSpPr>
        <p:spPr>
          <a:xfrm>
            <a:off x="5029200" y="3474720"/>
            <a:ext cx="2286000" cy="18288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marL="0" indent="0">
              <a:buNone/>
            </a:pPr>
            <a:r>
              <a:rPr lang="en-US" sz="800" dirty="0">
                <a:solidFill>
                  <a:srgbClr val="64748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1차 500~800만원</a:t>
            </a:r>
            <a:endParaRPr lang="en-US" sz="800" dirty="0"/>
          </a:p>
        </p:txBody>
      </p:sp>
      <p:sp>
        <p:nvSpPr>
          <p:cNvPr id="48" name="Shape 46"/>
          <p:cNvSpPr/>
          <p:nvPr/>
        </p:nvSpPr>
        <p:spPr>
          <a:xfrm>
            <a:off x="7589520" y="3346704"/>
            <a:ext cx="731520" cy="274320"/>
          </a:xfrm>
          <a:prstGeom prst="roundRect">
            <a:avLst>
              <a:gd name="adj" fmla="val 13333"/>
            </a:avLst>
          </a:prstGeom>
          <a:solidFill>
            <a:srgbClr val="94A3B8"/>
          </a:solidFill>
          <a:ln/>
        </p:spPr>
        <p:txBody>
          <a:bodyPr/>
          <a:lstStyle/>
          <a:p>
            <a:endParaRPr lang="ko-KR" altLang="en-US"/>
          </a:p>
        </p:txBody>
      </p:sp>
      <p:sp>
        <p:nvSpPr>
          <p:cNvPr id="49" name="Text 47"/>
          <p:cNvSpPr/>
          <p:nvPr/>
        </p:nvSpPr>
        <p:spPr>
          <a:xfrm>
            <a:off x="7589520" y="3346704"/>
            <a:ext cx="731520" cy="27432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marL="0" indent="0" algn="ctr">
              <a:buNone/>
            </a:pPr>
            <a:r>
              <a:rPr lang="en-US" sz="7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❓ 논의</a:t>
            </a:r>
            <a:endParaRPr lang="en-US" sz="700" dirty="0"/>
          </a:p>
        </p:txBody>
      </p:sp>
      <p:sp>
        <p:nvSpPr>
          <p:cNvPr id="50" name="Shape 48"/>
          <p:cNvSpPr/>
          <p:nvPr/>
        </p:nvSpPr>
        <p:spPr>
          <a:xfrm>
            <a:off x="4937760" y="3822192"/>
            <a:ext cx="3566160" cy="457200"/>
          </a:xfrm>
          <a:prstGeom prst="roundRect">
            <a:avLst>
              <a:gd name="adj" fmla="val 8000"/>
            </a:avLst>
          </a:prstGeom>
          <a:solidFill>
            <a:srgbClr val="FFFFFF"/>
          </a:solidFill>
          <a:ln/>
        </p:spPr>
        <p:txBody>
          <a:bodyPr/>
          <a:lstStyle/>
          <a:p>
            <a:endParaRPr lang="ko-KR" altLang="en-US"/>
          </a:p>
        </p:txBody>
      </p:sp>
      <p:sp>
        <p:nvSpPr>
          <p:cNvPr id="51" name="Text 49"/>
          <p:cNvSpPr/>
          <p:nvPr/>
        </p:nvSpPr>
        <p:spPr>
          <a:xfrm>
            <a:off x="5029200" y="3840480"/>
            <a:ext cx="1463040" cy="18288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marL="0" indent="0">
              <a:buNone/>
            </a:pPr>
            <a:r>
              <a:rPr lang="en-US" sz="800" b="1" dirty="0">
                <a:solidFill>
                  <a:srgbClr val="334155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일정</a:t>
            </a:r>
            <a:endParaRPr lang="en-US" sz="800" dirty="0"/>
          </a:p>
        </p:txBody>
      </p:sp>
      <p:sp>
        <p:nvSpPr>
          <p:cNvPr id="52" name="Text 50"/>
          <p:cNvSpPr/>
          <p:nvPr/>
        </p:nvSpPr>
        <p:spPr>
          <a:xfrm>
            <a:off x="5029200" y="4041648"/>
            <a:ext cx="2286000" cy="18288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marL="0" indent="0">
              <a:buNone/>
            </a:pPr>
            <a:r>
              <a:rPr lang="en-US" sz="800" dirty="0">
                <a:solidFill>
                  <a:srgbClr val="64748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선행조사 1M → 명세서 2M → 출원</a:t>
            </a:r>
            <a:endParaRPr lang="en-US" sz="800" dirty="0"/>
          </a:p>
        </p:txBody>
      </p:sp>
      <p:sp>
        <p:nvSpPr>
          <p:cNvPr id="53" name="Shape 51"/>
          <p:cNvSpPr/>
          <p:nvPr/>
        </p:nvSpPr>
        <p:spPr>
          <a:xfrm>
            <a:off x="7589520" y="3913632"/>
            <a:ext cx="731520" cy="274320"/>
          </a:xfrm>
          <a:prstGeom prst="roundRect">
            <a:avLst>
              <a:gd name="adj" fmla="val 13333"/>
            </a:avLst>
          </a:prstGeom>
          <a:solidFill>
            <a:srgbClr val="94A3B8"/>
          </a:solidFill>
          <a:ln/>
        </p:spPr>
        <p:txBody>
          <a:bodyPr/>
          <a:lstStyle/>
          <a:p>
            <a:endParaRPr lang="ko-KR" altLang="en-US"/>
          </a:p>
        </p:txBody>
      </p:sp>
      <p:sp>
        <p:nvSpPr>
          <p:cNvPr id="54" name="Text 52"/>
          <p:cNvSpPr/>
          <p:nvPr/>
        </p:nvSpPr>
        <p:spPr>
          <a:xfrm>
            <a:off x="7589520" y="3913632"/>
            <a:ext cx="731520" cy="27432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marL="0" indent="0" algn="ctr">
              <a:buNone/>
            </a:pPr>
            <a:r>
              <a:rPr lang="en-US" sz="7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—</a:t>
            </a:r>
            <a:endParaRPr lang="en-US" sz="700" dirty="0"/>
          </a:p>
        </p:txBody>
      </p:sp>
    </p:spTree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4">
    <p:bg>
      <p:bgPr>
        <a:solidFill>
          <a:srgbClr val="0F172A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hape 0"/>
          <p:cNvSpPr/>
          <p:nvPr/>
        </p:nvSpPr>
        <p:spPr>
          <a:xfrm>
            <a:off x="0" y="5088636"/>
            <a:ext cx="9144000" cy="54864"/>
          </a:xfrm>
          <a:prstGeom prst="rect">
            <a:avLst/>
          </a:prstGeom>
          <a:solidFill>
            <a:srgbClr val="3B82F6"/>
          </a:solidFill>
          <a:ln/>
        </p:spPr>
        <p:txBody>
          <a:bodyPr/>
          <a:lstStyle/>
          <a:p>
            <a:endParaRPr lang="ko-KR" altLang="en-US"/>
          </a:p>
        </p:txBody>
      </p:sp>
      <p:pic>
        <p:nvPicPr>
          <p:cNvPr id="3" name="Image 0" descr="/home/aweso/sam/docs/assets/bi/sam_bi_white.png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640080" y="640080"/>
            <a:ext cx="1097280" cy="457200"/>
          </a:xfrm>
          <a:prstGeom prst="rect">
            <a:avLst/>
          </a:prstGeom>
        </p:spPr>
      </p:pic>
      <p:sp>
        <p:nvSpPr>
          <p:cNvPr id="4" name="Text 1"/>
          <p:cNvSpPr/>
          <p:nvPr/>
        </p:nvSpPr>
        <p:spPr>
          <a:xfrm>
            <a:off x="640080" y="1371600"/>
            <a:ext cx="7772400" cy="54864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marL="0" indent="0">
              <a:buNone/>
            </a:pPr>
            <a:r>
              <a:rPr lang="en-US" sz="28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SAM의 방법특허 도전</a:t>
            </a:r>
            <a:endParaRPr lang="en-US" sz="2800" dirty="0"/>
          </a:p>
        </p:txBody>
      </p:sp>
      <p:sp>
        <p:nvSpPr>
          <p:cNvPr id="5" name="Shape 2"/>
          <p:cNvSpPr/>
          <p:nvPr/>
        </p:nvSpPr>
        <p:spPr>
          <a:xfrm>
            <a:off x="640080" y="2011680"/>
            <a:ext cx="2286000" cy="18288"/>
          </a:xfrm>
          <a:prstGeom prst="rect">
            <a:avLst/>
          </a:prstGeom>
          <a:solidFill>
            <a:srgbClr val="3B82F6"/>
          </a:solidFill>
          <a:ln/>
        </p:spPr>
        <p:txBody>
          <a:bodyPr/>
          <a:lstStyle/>
          <a:p>
            <a:endParaRPr lang="ko-KR" altLang="en-US"/>
          </a:p>
        </p:txBody>
      </p:sp>
      <p:sp>
        <p:nvSpPr>
          <p:cNvPr id="6" name="Shape 3"/>
          <p:cNvSpPr/>
          <p:nvPr/>
        </p:nvSpPr>
        <p:spPr>
          <a:xfrm>
            <a:off x="731520" y="2359152"/>
            <a:ext cx="164592" cy="164592"/>
          </a:xfrm>
          <a:prstGeom prst="ellipse">
            <a:avLst/>
          </a:prstGeom>
          <a:solidFill>
            <a:srgbClr val="10B981"/>
          </a:solidFill>
          <a:ln/>
        </p:spPr>
        <p:txBody>
          <a:bodyPr/>
          <a:lstStyle/>
          <a:p>
            <a:endParaRPr lang="ko-KR" altLang="en-US"/>
          </a:p>
        </p:txBody>
      </p:sp>
      <p:sp>
        <p:nvSpPr>
          <p:cNvPr id="7" name="Text 4"/>
          <p:cNvSpPr/>
          <p:nvPr/>
        </p:nvSpPr>
        <p:spPr>
          <a:xfrm>
            <a:off x="1051560" y="2286000"/>
            <a:ext cx="7315200" cy="32004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marL="0" indent="0">
              <a:buNone/>
            </a:pPr>
            <a:r>
              <a:rPr lang="en-US" sz="1200" dirty="0">
                <a:solidFill>
                  <a:srgbClr val="CBD5E1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블라인드/스크린 니치 산업 특화로 선행기술 회피 용이</a:t>
            </a:r>
            <a:endParaRPr lang="en-US" sz="1200" dirty="0"/>
          </a:p>
        </p:txBody>
      </p:sp>
      <p:sp>
        <p:nvSpPr>
          <p:cNvPr id="8" name="Shape 5"/>
          <p:cNvSpPr/>
          <p:nvPr/>
        </p:nvSpPr>
        <p:spPr>
          <a:xfrm>
            <a:off x="731520" y="2816352"/>
            <a:ext cx="164592" cy="164592"/>
          </a:xfrm>
          <a:prstGeom prst="ellipse">
            <a:avLst/>
          </a:prstGeom>
          <a:solidFill>
            <a:srgbClr val="3B82F6"/>
          </a:solidFill>
          <a:ln/>
        </p:spPr>
        <p:txBody>
          <a:bodyPr/>
          <a:lstStyle/>
          <a:p>
            <a:endParaRPr lang="ko-KR" altLang="en-US"/>
          </a:p>
        </p:txBody>
      </p:sp>
      <p:sp>
        <p:nvSpPr>
          <p:cNvPr id="9" name="Text 6"/>
          <p:cNvSpPr/>
          <p:nvPr/>
        </p:nvSpPr>
        <p:spPr>
          <a:xfrm>
            <a:off x="1051560" y="2743200"/>
            <a:ext cx="7315200" cy="32004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marL="0" indent="0">
              <a:buNone/>
            </a:pPr>
            <a:r>
              <a:rPr lang="en-US" sz="1200" dirty="0">
                <a:solidFill>
                  <a:srgbClr val="CBD5E1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20년 수작업 프로세스를 1만줄+ 알고리즘으로 자동화</a:t>
            </a:r>
            <a:endParaRPr lang="en-US" sz="1200" dirty="0"/>
          </a:p>
        </p:txBody>
      </p:sp>
      <p:sp>
        <p:nvSpPr>
          <p:cNvPr id="10" name="Shape 7"/>
          <p:cNvSpPr/>
          <p:nvPr/>
        </p:nvSpPr>
        <p:spPr>
          <a:xfrm>
            <a:off x="731520" y="3273552"/>
            <a:ext cx="164592" cy="164592"/>
          </a:xfrm>
          <a:prstGeom prst="ellipse">
            <a:avLst/>
          </a:prstGeom>
          <a:solidFill>
            <a:srgbClr val="8B5CF6"/>
          </a:solidFill>
          <a:ln/>
        </p:spPr>
        <p:txBody>
          <a:bodyPr/>
          <a:lstStyle/>
          <a:p>
            <a:endParaRPr lang="ko-KR" altLang="en-US"/>
          </a:p>
        </p:txBody>
      </p:sp>
      <p:sp>
        <p:nvSpPr>
          <p:cNvPr id="11" name="Text 8"/>
          <p:cNvSpPr/>
          <p:nvPr/>
        </p:nvSpPr>
        <p:spPr>
          <a:xfrm>
            <a:off x="1051560" y="3200400"/>
            <a:ext cx="7315200" cy="32004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marL="0" indent="0">
              <a:buNone/>
            </a:pPr>
            <a:r>
              <a:rPr lang="en-US" sz="1200" dirty="0">
                <a:solidFill>
                  <a:srgbClr val="CBD5E1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2개 업체 실 운영으로 산업상 이용 가능성 증명 완료</a:t>
            </a:r>
            <a:endParaRPr lang="en-US" sz="1200" dirty="0"/>
          </a:p>
        </p:txBody>
      </p:sp>
      <p:sp>
        <p:nvSpPr>
          <p:cNvPr id="12" name="Shape 9"/>
          <p:cNvSpPr/>
          <p:nvPr/>
        </p:nvSpPr>
        <p:spPr>
          <a:xfrm>
            <a:off x="640080" y="3749040"/>
            <a:ext cx="7772400" cy="548640"/>
          </a:xfrm>
          <a:prstGeom prst="roundRect">
            <a:avLst>
              <a:gd name="adj" fmla="val 13333"/>
            </a:avLst>
          </a:prstGeom>
          <a:solidFill>
            <a:srgbClr val="1E293B"/>
          </a:solidFill>
          <a:ln w="12700">
            <a:solidFill>
              <a:srgbClr val="3B82F6"/>
            </a:solidFill>
            <a:prstDash val="solid"/>
          </a:ln>
        </p:spPr>
        <p:txBody>
          <a:bodyPr/>
          <a:lstStyle/>
          <a:p>
            <a:endParaRPr lang="ko-KR" altLang="en-US"/>
          </a:p>
        </p:txBody>
      </p:sp>
      <p:sp>
        <p:nvSpPr>
          <p:cNvPr id="13" name="Text 10"/>
          <p:cNvSpPr/>
          <p:nvPr/>
        </p:nvSpPr>
        <p:spPr>
          <a:xfrm>
            <a:off x="822960" y="3749040"/>
            <a:ext cx="7406640" cy="54864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marL="0" indent="0"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Next Step:  선행기술 조사 (1개월) → 명세서 작성 (2개월) → 1차 출원 (그룹 1 제조 특화)</a:t>
            </a:r>
            <a:endParaRPr lang="en-US" sz="1000" dirty="0"/>
          </a:p>
        </p:txBody>
      </p:sp>
      <p:sp>
        <p:nvSpPr>
          <p:cNvPr id="14" name="Text 11"/>
          <p:cNvSpPr/>
          <p:nvPr/>
        </p:nvSpPr>
        <p:spPr>
          <a:xfrm>
            <a:off x="640080" y="4480560"/>
            <a:ext cx="7772400" cy="27432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marL="0" indent="0">
              <a:buNone/>
            </a:pPr>
            <a:r>
              <a:rPr lang="en-US" sz="900" dirty="0">
                <a:solidFill>
                  <a:srgbClr val="64748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(주)코드브릿지엑스  |  2026.03.19</a:t>
            </a:r>
            <a:endParaRPr lang="en-US" sz="900" dirty="0"/>
          </a:p>
        </p:txBody>
      </p:sp>
    </p:spTree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2.xml><?xml version="1.0" encoding="utf-8"?>
<a:theme xmlns:a="http://schemas.openxmlformats.org/drawingml/2006/main" name="Office 테마">
  <a:themeElements>
    <a:clrScheme name="Office">
      <a:dk1>
        <a:sysClr val="windowText" lastClr="000000"/>
      </a:dk1>
      <a:lt1>
        <a:sysClr val="window" lastClr="FFFFFF"/>
      </a:lt1>
      <a:dk2>
        <a:srgbClr val="0E2841"/>
      </a:dk2>
      <a:lt2>
        <a:srgbClr val="E8E8E8"/>
      </a:lt2>
      <a:accent1>
        <a:srgbClr val="156082"/>
      </a:accent1>
      <a:accent2>
        <a:srgbClr val="E97132"/>
      </a:accent2>
      <a:accent3>
        <a:srgbClr val="196B24"/>
      </a:accent3>
      <a:accent4>
        <a:srgbClr val="0F9ED5"/>
      </a:accent4>
      <a:accent5>
        <a:srgbClr val="A02B93"/>
      </a:accent5>
      <a:accent6>
        <a:srgbClr val="4EA72E"/>
      </a:accent6>
      <a:hlink>
        <a:srgbClr val="467886"/>
      </a:hlink>
      <a:folHlink>
        <a:srgbClr val="96607D"/>
      </a:folHlink>
    </a:clrScheme>
    <a:fontScheme name="Office">
      <a:majorFont>
        <a:latin typeface="맑은 고딕" panose="0211000402020202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맑은 고딕" panose="0211000402020202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  <a:ln w="2540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>
    <a:lnDef>
      <a:spPr/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</a:objectDefaults>
  <a:extraClrSchemeLst/>
  <a:extLst>
    <a:ext uri="{05A4C25C-085E-4340-85A3-A5531E510DB2}">
      <thm15:themeFamily xmlns:thm15="http://schemas.microsoft.com/office/thememl/2012/main" name="Office Theme" id="{2E142A2C-CD16-42D6-873A-C26D2A0506FA}" vid="{1BDDFF52-6CD6-40A5-AB3C-68EB2F1E4D0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2</TotalTime>
  <Words>1643</Words>
  <Application>Microsoft Office PowerPoint</Application>
  <PresentationFormat>화면 슬라이드 쇼(16:9)</PresentationFormat>
  <Paragraphs>413</Paragraphs>
  <Slides>14</Slides>
  <Notes>14</Notes>
  <HiddenSlides>0</HiddenSlides>
  <MMClips>0</MMClips>
  <ScaleCrop>false</ScaleCrop>
  <HeadingPairs>
    <vt:vector size="6" baseType="variant">
      <vt:variant>
        <vt:lpstr>사용한 글꼴</vt:lpstr>
      </vt:variant>
      <vt:variant>
        <vt:i4>2</vt:i4>
      </vt:variant>
      <vt:variant>
        <vt:lpstr>테마</vt:lpstr>
      </vt:variant>
      <vt:variant>
        <vt:i4>1</vt:i4>
      </vt:variant>
      <vt:variant>
        <vt:lpstr>슬라이드 제목</vt:lpstr>
      </vt:variant>
      <vt:variant>
        <vt:i4>14</vt:i4>
      </vt:variant>
    </vt:vector>
  </HeadingPairs>
  <TitlesOfParts>
    <vt:vector size="17" baseType="lpstr">
      <vt:lpstr>Arial</vt:lpstr>
      <vt:lpstr>Consolas</vt:lpstr>
      <vt:lpstr>Office Theme</vt:lpstr>
      <vt:lpstr>PowerPoint 프레젠테이션</vt:lpstr>
      <vt:lpstr>PowerPoint 프레젠테이션</vt:lpstr>
      <vt:lpstr>PowerPoint 프레젠테이션</vt:lpstr>
      <vt:lpstr>PowerPoint 프레젠테이션</vt:lpstr>
      <vt:lpstr>PowerPoint 프레젠테이션</vt:lpstr>
      <vt:lpstr>PowerPoint 프레젠테이션</vt:lpstr>
      <vt:lpstr>PowerPoint 프레젠테이션</vt:lpstr>
      <vt:lpstr>PowerPoint 프레젠테이션</vt:lpstr>
      <vt:lpstr>PowerPoint 프레젠테이션</vt:lpstr>
      <vt:lpstr>PowerPoint 프레젠테이션</vt:lpstr>
      <vt:lpstr>PowerPoint 프레젠테이션</vt:lpstr>
      <vt:lpstr>PowerPoint 프레젠테이션</vt:lpstr>
      <vt:lpstr>PowerPoint 프레젠테이션</vt:lpstr>
      <vt:lpstr>PowerPoint 프레젠테이션</vt:lpstr>
    </vt:vector>
  </TitlesOfParts>
  <Company>PptxGenJS</Company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PptxGenJS Presentation</dc:title>
  <dc:subject>PptxGenJS Presentation</dc:subject>
  <dc:creator>PptxGenJS</dc:creator>
  <cp:lastModifiedBy>a3942</cp:lastModifiedBy>
  <cp:revision>2</cp:revision>
  <dcterms:created xsi:type="dcterms:W3CDTF">2026-03-18T23:59:44Z</dcterms:created>
  <dcterms:modified xsi:type="dcterms:W3CDTF">2026-03-19T00:03:31Z</dcterms:modified>
</cp:coreProperties>
</file>