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92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aweso/sam/docs/assets/bi/sam_bi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365760"/>
            <a:ext cx="1097280" cy="4572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1645920"/>
            <a:ext cx="9144000" cy="237744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4" name="Text 1"/>
          <p:cNvSpPr/>
          <p:nvPr/>
        </p:nvSpPr>
        <p:spPr>
          <a:xfrm>
            <a:off x="457200" y="173736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재공품(WIP) 생산 정책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457200" y="23774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BDBD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Work-In-Process Production Policy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457200" y="2926080"/>
            <a:ext cx="1828800" cy="36576"/>
          </a:xfrm>
          <a:prstGeom prst="rect">
            <a:avLst/>
          </a:prstGeom>
          <a:solidFill>
            <a:srgbClr val="2196F3"/>
          </a:solidFill>
          <a:ln/>
        </p:spPr>
      </p:sp>
      <p:sp>
        <p:nvSpPr>
          <p:cNvPr id="7" name="Text 4"/>
          <p:cNvSpPr/>
          <p:nvPr/>
        </p:nvSpPr>
        <p:spPr>
          <a:xfrm>
            <a:off x="457200" y="32004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DBD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제조업의 생산성 향상과 납기 단축을 위한 핵심 전략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457200" y="43891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(Smart Automation Management)  |  (주)코드브릿지엑스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11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800600"/>
            <a:ext cx="45720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 |  (주)코드브릿지엑스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365760" y="274320"/>
            <a:ext cx="54864" cy="365760"/>
          </a:xfrm>
          <a:prstGeom prst="rect">
            <a:avLst/>
          </a:prstGeom>
          <a:solidFill>
            <a:srgbClr val="2196F3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22860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재공품(WIP)이란?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548640" y="6400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완성품이 되기 전 단계의 중간 생산물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548640" y="1188720"/>
            <a:ext cx="2560320" cy="1645920"/>
          </a:xfrm>
          <a:prstGeom prst="roundRect">
            <a:avLst>
              <a:gd name="adj" fmla="val 6667"/>
            </a:avLst>
          </a:prstGeom>
          <a:solidFill>
            <a:srgbClr val="F5F5F5"/>
          </a:solidFill>
          <a:ln w="19050">
            <a:solidFill>
              <a:srgbClr val="75757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5800" y="1325880"/>
            <a:ext cx="365760" cy="365760"/>
          </a:xfrm>
          <a:prstGeom prst="ellipse">
            <a:avLst/>
          </a:prstGeom>
          <a:solidFill>
            <a:srgbClr val="757575"/>
          </a:solidFill>
          <a:ln/>
        </p:spPr>
      </p:sp>
      <p:sp>
        <p:nvSpPr>
          <p:cNvPr id="9" name="Text 7"/>
          <p:cNvSpPr/>
          <p:nvPr/>
        </p:nvSpPr>
        <p:spPr>
          <a:xfrm>
            <a:off x="685800" y="132588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40080" y="173736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원자재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40080" y="214884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알루미늄 코일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철판, SUS판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108960" y="1645920"/>
            <a:ext cx="2743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BDBD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3383280" y="1188720"/>
            <a:ext cx="2560320" cy="1645920"/>
          </a:xfrm>
          <a:prstGeom prst="roundRect">
            <a:avLst>
              <a:gd name="adj" fmla="val 6667"/>
            </a:avLst>
          </a:prstGeom>
          <a:solidFill>
            <a:srgbClr val="E3F2FD"/>
          </a:solidFill>
          <a:ln w="19050">
            <a:solidFill>
              <a:srgbClr val="2196F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520440" y="1325880"/>
            <a:ext cx="365760" cy="365760"/>
          </a:xfrm>
          <a:prstGeom prst="ellipse">
            <a:avLst/>
          </a:prstGeom>
          <a:solidFill>
            <a:srgbClr val="2196F3"/>
          </a:solidFill>
          <a:ln/>
        </p:spPr>
      </p:sp>
      <p:sp>
        <p:nvSpPr>
          <p:cNvPr id="15" name="Text 13"/>
          <p:cNvSpPr/>
          <p:nvPr/>
        </p:nvSpPr>
        <p:spPr>
          <a:xfrm>
            <a:off x="3520440" y="132588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474720" y="173736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재공품 (WIP)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3474720" y="214884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가이드레일, 케이스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바텀바, 마구리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5943600" y="1645920"/>
            <a:ext cx="2743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BDBD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</a:t>
            </a:r>
            <a:endParaRPr lang="en-US" sz="2400" dirty="0"/>
          </a:p>
        </p:txBody>
      </p:sp>
      <p:sp>
        <p:nvSpPr>
          <p:cNvPr id="19" name="Shape 17"/>
          <p:cNvSpPr/>
          <p:nvPr/>
        </p:nvSpPr>
        <p:spPr>
          <a:xfrm>
            <a:off x="6217920" y="1188720"/>
            <a:ext cx="2560320" cy="1645920"/>
          </a:xfrm>
          <a:prstGeom prst="roundRect">
            <a:avLst>
              <a:gd name="adj" fmla="val 6667"/>
            </a:avLst>
          </a:prstGeom>
          <a:solidFill>
            <a:srgbClr val="E8F5E9"/>
          </a:solidFill>
          <a:ln w="19050">
            <a:solidFill>
              <a:srgbClr val="4CAF5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355080" y="1325880"/>
            <a:ext cx="365760" cy="365760"/>
          </a:xfrm>
          <a:prstGeom prst="ellipse">
            <a:avLst/>
          </a:prstGeom>
          <a:solidFill>
            <a:srgbClr val="4CAF50"/>
          </a:solidFill>
          <a:ln/>
        </p:spPr>
      </p:sp>
      <p:sp>
        <p:nvSpPr>
          <p:cNvPr id="21" name="Text 19"/>
          <p:cNvSpPr/>
          <p:nvPr/>
        </p:nvSpPr>
        <p:spPr>
          <a:xfrm>
            <a:off x="6355080" y="132588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6309360" y="173736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완성품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309360" y="214884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블라인드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스크린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548640" y="3108960"/>
            <a:ext cx="8229600" cy="457200"/>
          </a:xfrm>
          <a:prstGeom prst="roundRect">
            <a:avLst>
              <a:gd name="adj" fmla="val 16000"/>
            </a:avLst>
          </a:prstGeom>
          <a:solidFill>
            <a:srgbClr val="E3F2FD"/>
          </a:solidFill>
          <a:ln w="6350">
            <a:solidFill>
              <a:srgbClr val="2196F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31520" y="310896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재공품 = </a:t>
            </a:r>
            <a:pPr indent="0" marL="0">
              <a:buNone/>
            </a:pPr>
            <a:r>
              <a:rPr lang="en-US" sz="1100" dirty="0">
                <a:solidFill>
                  <a:srgbClr val="4242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가공은 완료되었지만, 최종 조립 전 단계에서 재고로 보관되는 중간 생산물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548640" y="374904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4242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모든 제조업에 적용되는 공통 개념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548640" y="4069080"/>
            <a:ext cx="1280160" cy="548640"/>
          </a:xfrm>
          <a:prstGeom prst="roundRect">
            <a:avLst>
              <a:gd name="adj" fmla="val 10000"/>
            </a:avLst>
          </a:prstGeom>
          <a:solidFill>
            <a:srgbClr val="E3F2FD"/>
          </a:solidFill>
          <a:ln/>
        </p:spPr>
      </p:sp>
      <p:sp>
        <p:nvSpPr>
          <p:cNvPr id="28" name="Text 26"/>
          <p:cNvSpPr/>
          <p:nvPr/>
        </p:nvSpPr>
        <p:spPr>
          <a:xfrm>
            <a:off x="548640" y="4069080"/>
            <a:ext cx="1280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블라인드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548640" y="4279392"/>
            <a:ext cx="1280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가이드레일, 케이스</a:t>
            </a:r>
            <a:endParaRPr lang="en-US" sz="700" dirty="0"/>
          </a:p>
        </p:txBody>
      </p:sp>
      <p:sp>
        <p:nvSpPr>
          <p:cNvPr id="30" name="Shape 28"/>
          <p:cNvSpPr/>
          <p:nvPr/>
        </p:nvSpPr>
        <p:spPr>
          <a:xfrm>
            <a:off x="1920240" y="4069080"/>
            <a:ext cx="1280160" cy="548640"/>
          </a:xfrm>
          <a:prstGeom prst="roundRect">
            <a:avLst>
              <a:gd name="adj" fmla="val 10000"/>
            </a:avLst>
          </a:prstGeom>
          <a:solidFill>
            <a:srgbClr val="F5F5F5"/>
          </a:solidFill>
          <a:ln/>
        </p:spPr>
      </p:sp>
      <p:sp>
        <p:nvSpPr>
          <p:cNvPr id="31" name="Text 29"/>
          <p:cNvSpPr/>
          <p:nvPr/>
        </p:nvSpPr>
        <p:spPr>
          <a:xfrm>
            <a:off x="1920240" y="4069080"/>
            <a:ext cx="1280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4242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가구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1920240" y="4279392"/>
            <a:ext cx="1280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재단 판재, 엣지밴딩</a:t>
            </a:r>
            <a:endParaRPr lang="en-US" sz="700" dirty="0"/>
          </a:p>
        </p:txBody>
      </p:sp>
      <p:sp>
        <p:nvSpPr>
          <p:cNvPr id="33" name="Shape 31"/>
          <p:cNvSpPr/>
          <p:nvPr/>
        </p:nvSpPr>
        <p:spPr>
          <a:xfrm>
            <a:off x="3291840" y="4069080"/>
            <a:ext cx="1280160" cy="548640"/>
          </a:xfrm>
          <a:prstGeom prst="roundRect">
            <a:avLst>
              <a:gd name="adj" fmla="val 10000"/>
            </a:avLst>
          </a:prstGeom>
          <a:solidFill>
            <a:srgbClr val="F5F5F5"/>
          </a:solidFill>
          <a:ln/>
        </p:spPr>
      </p:sp>
      <p:sp>
        <p:nvSpPr>
          <p:cNvPr id="34" name="Text 32"/>
          <p:cNvSpPr/>
          <p:nvPr/>
        </p:nvSpPr>
        <p:spPr>
          <a:xfrm>
            <a:off x="3291840" y="4069080"/>
            <a:ext cx="1280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4242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자동차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3291840" y="4279392"/>
            <a:ext cx="1280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프레스 부품, 엔진</a:t>
            </a:r>
            <a:endParaRPr lang="en-US" sz="700" dirty="0"/>
          </a:p>
        </p:txBody>
      </p:sp>
      <p:sp>
        <p:nvSpPr>
          <p:cNvPr id="36" name="Shape 34"/>
          <p:cNvSpPr/>
          <p:nvPr/>
        </p:nvSpPr>
        <p:spPr>
          <a:xfrm>
            <a:off x="4663440" y="4069080"/>
            <a:ext cx="1280160" cy="548640"/>
          </a:xfrm>
          <a:prstGeom prst="roundRect">
            <a:avLst>
              <a:gd name="adj" fmla="val 10000"/>
            </a:avLst>
          </a:prstGeom>
          <a:solidFill>
            <a:srgbClr val="F5F5F5"/>
          </a:solidFill>
          <a:ln/>
        </p:spPr>
      </p:sp>
      <p:sp>
        <p:nvSpPr>
          <p:cNvPr id="37" name="Text 35"/>
          <p:cNvSpPr/>
          <p:nvPr/>
        </p:nvSpPr>
        <p:spPr>
          <a:xfrm>
            <a:off x="4663440" y="4069080"/>
            <a:ext cx="1280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4242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전자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4663440" y="4279392"/>
            <a:ext cx="1280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PCB, 하우징</a:t>
            </a:r>
            <a:endParaRPr lang="en-US" sz="700" dirty="0"/>
          </a:p>
        </p:txBody>
      </p:sp>
      <p:sp>
        <p:nvSpPr>
          <p:cNvPr id="39" name="Shape 37"/>
          <p:cNvSpPr/>
          <p:nvPr/>
        </p:nvSpPr>
        <p:spPr>
          <a:xfrm>
            <a:off x="6035040" y="4069080"/>
            <a:ext cx="1280160" cy="548640"/>
          </a:xfrm>
          <a:prstGeom prst="roundRect">
            <a:avLst>
              <a:gd name="adj" fmla="val 10000"/>
            </a:avLst>
          </a:prstGeom>
          <a:solidFill>
            <a:srgbClr val="F5F5F5"/>
          </a:solidFill>
          <a:ln/>
        </p:spPr>
      </p:sp>
      <p:sp>
        <p:nvSpPr>
          <p:cNvPr id="40" name="Text 38"/>
          <p:cNvSpPr/>
          <p:nvPr/>
        </p:nvSpPr>
        <p:spPr>
          <a:xfrm>
            <a:off x="6035040" y="4069080"/>
            <a:ext cx="1280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4242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식품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6035040" y="4279392"/>
            <a:ext cx="1280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반죽, 소스</a:t>
            </a:r>
            <a:endParaRPr lang="en-US" sz="700" dirty="0"/>
          </a:p>
        </p:txBody>
      </p:sp>
      <p:sp>
        <p:nvSpPr>
          <p:cNvPr id="42" name="Shape 40"/>
          <p:cNvSpPr/>
          <p:nvPr/>
        </p:nvSpPr>
        <p:spPr>
          <a:xfrm>
            <a:off x="7406640" y="4069080"/>
            <a:ext cx="1280160" cy="548640"/>
          </a:xfrm>
          <a:prstGeom prst="roundRect">
            <a:avLst>
              <a:gd name="adj" fmla="val 10000"/>
            </a:avLst>
          </a:prstGeom>
          <a:solidFill>
            <a:srgbClr val="F5F5F5"/>
          </a:solidFill>
          <a:ln/>
        </p:spPr>
      </p:sp>
      <p:sp>
        <p:nvSpPr>
          <p:cNvPr id="43" name="Text 41"/>
          <p:cNvSpPr/>
          <p:nvPr/>
        </p:nvSpPr>
        <p:spPr>
          <a:xfrm>
            <a:off x="7406640" y="4069080"/>
            <a:ext cx="1280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4242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의류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7406640" y="4279392"/>
            <a:ext cx="1280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재단 원단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11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800600"/>
            <a:ext cx="45720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 |  (주)코드브릿지엑스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365760" y="274320"/>
            <a:ext cx="54864" cy="365760"/>
          </a:xfrm>
          <a:prstGeom prst="rect">
            <a:avLst/>
          </a:prstGeom>
          <a:solidFill>
            <a:srgbClr val="2196F3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22860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왜 재공품을 미리 만드는가?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548640" y="6400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제조업의 성수기/비수기 문제를 해결하는 핵심 전략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365760" y="1097280"/>
            <a:ext cx="2011680" cy="3291840"/>
          </a:xfrm>
          <a:prstGeom prst="roundRect">
            <a:avLst>
              <a:gd name="adj" fmla="val 5455"/>
            </a:avLst>
          </a:prstGeom>
          <a:solidFill>
            <a:srgbClr val="E3F2FD"/>
          </a:solidFill>
          <a:ln w="12700">
            <a:solidFill>
              <a:srgbClr val="BBDEF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02920" y="1234440"/>
            <a:ext cx="365760" cy="365760"/>
          </a:xfrm>
          <a:prstGeom prst="ellipse">
            <a:avLst/>
          </a:prstGeom>
          <a:solidFill>
            <a:srgbClr val="2196F3"/>
          </a:solidFill>
          <a:ln/>
        </p:spPr>
      </p:sp>
      <p:sp>
        <p:nvSpPr>
          <p:cNvPr id="9" name="Text 7"/>
          <p:cNvSpPr/>
          <p:nvPr/>
        </p:nvSpPr>
        <p:spPr>
          <a:xfrm>
            <a:off x="502920" y="123444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7200" y="164592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유휴시간 활용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40080" y="2057400"/>
            <a:ext cx="1463040" cy="9144"/>
          </a:xfrm>
          <a:prstGeom prst="rect">
            <a:avLst/>
          </a:prstGeom>
          <a:solidFill>
            <a:srgbClr val="BBDEFB"/>
          </a:solidFill>
          <a:ln/>
        </p:spPr>
      </p:sp>
      <p:sp>
        <p:nvSpPr>
          <p:cNvPr id="12" name="Text 10"/>
          <p:cNvSpPr/>
          <p:nvPr/>
        </p:nvSpPr>
        <p:spPr>
          <a:xfrm>
            <a:off x="502920" y="2194560"/>
            <a:ext cx="1737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4242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비수기에 작업자들이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4242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놀지 않고 재공품 생산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502920" y="3108960"/>
            <a:ext cx="1737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200400"/>
            <a:ext cx="1737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효과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02920" y="3429000"/>
            <a:ext cx="1737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인건비 대비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생산성 향상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2514600" y="1097280"/>
            <a:ext cx="2011680" cy="3291840"/>
          </a:xfrm>
          <a:prstGeom prst="roundRect">
            <a:avLst>
              <a:gd name="adj" fmla="val 5455"/>
            </a:avLst>
          </a:prstGeom>
          <a:solidFill>
            <a:srgbClr val="E8F5E9"/>
          </a:solidFill>
          <a:ln w="12700">
            <a:solidFill>
              <a:srgbClr val="C8E6C9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651760" y="1234440"/>
            <a:ext cx="365760" cy="365760"/>
          </a:xfrm>
          <a:prstGeom prst="ellipse">
            <a:avLst/>
          </a:prstGeom>
          <a:solidFill>
            <a:srgbClr val="4CAF50"/>
          </a:solidFill>
          <a:ln/>
        </p:spPr>
      </p:sp>
      <p:sp>
        <p:nvSpPr>
          <p:cNvPr id="18" name="Text 16"/>
          <p:cNvSpPr/>
          <p:nvPr/>
        </p:nvSpPr>
        <p:spPr>
          <a:xfrm>
            <a:off x="2651760" y="123444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2606040" y="164592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납기 단축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2788920" y="2057400"/>
            <a:ext cx="1463040" cy="9144"/>
          </a:xfrm>
          <a:prstGeom prst="rect">
            <a:avLst/>
          </a:prstGeom>
          <a:solidFill>
            <a:srgbClr val="C8E6C9"/>
          </a:solidFill>
          <a:ln/>
        </p:spPr>
      </p:sp>
      <p:sp>
        <p:nvSpPr>
          <p:cNvPr id="21" name="Text 19"/>
          <p:cNvSpPr/>
          <p:nvPr/>
        </p:nvSpPr>
        <p:spPr>
          <a:xfrm>
            <a:off x="2651760" y="2194560"/>
            <a:ext cx="1737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4242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수주 시 이미 만들어둔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4242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재공품 바로 사용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2651760" y="3108960"/>
            <a:ext cx="1737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/>
        </p:spPr>
      </p:sp>
      <p:sp>
        <p:nvSpPr>
          <p:cNvPr id="23" name="Text 21"/>
          <p:cNvSpPr/>
          <p:nvPr/>
        </p:nvSpPr>
        <p:spPr>
          <a:xfrm>
            <a:off x="2651760" y="3200400"/>
            <a:ext cx="1737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효과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2651760" y="3429000"/>
            <a:ext cx="1737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절곡 공정 스킵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3~5일 단축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4663440" y="1097280"/>
            <a:ext cx="2011680" cy="3291840"/>
          </a:xfrm>
          <a:prstGeom prst="roundRect">
            <a:avLst>
              <a:gd name="adj" fmla="val 5455"/>
            </a:avLst>
          </a:prstGeom>
          <a:solidFill>
            <a:srgbClr val="FFF3E0"/>
          </a:solidFill>
          <a:ln w="12700">
            <a:solidFill>
              <a:srgbClr val="FFE0B2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800600" y="1234440"/>
            <a:ext cx="365760" cy="365760"/>
          </a:xfrm>
          <a:prstGeom prst="ellipse">
            <a:avLst/>
          </a:prstGeom>
          <a:solidFill>
            <a:srgbClr val="FF9800"/>
          </a:solidFill>
          <a:ln/>
        </p:spPr>
      </p:sp>
      <p:sp>
        <p:nvSpPr>
          <p:cNvPr id="27" name="Text 25"/>
          <p:cNvSpPr/>
          <p:nvPr/>
        </p:nvSpPr>
        <p:spPr>
          <a:xfrm>
            <a:off x="4800600" y="123444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4754880" y="164592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생산 평준화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4937760" y="2057400"/>
            <a:ext cx="1463040" cy="9144"/>
          </a:xfrm>
          <a:prstGeom prst="rect">
            <a:avLst/>
          </a:prstGeom>
          <a:solidFill>
            <a:srgbClr val="FFE0B2"/>
          </a:solidFill>
          <a:ln/>
        </p:spPr>
      </p:sp>
      <p:sp>
        <p:nvSpPr>
          <p:cNvPr id="30" name="Text 28"/>
          <p:cNvSpPr/>
          <p:nvPr/>
        </p:nvSpPr>
        <p:spPr>
          <a:xfrm>
            <a:off x="4800600" y="2194560"/>
            <a:ext cx="1737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4242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성수기 작업 부하를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4242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비수기로 분산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4800600" y="3108960"/>
            <a:ext cx="1737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/>
        </p:spPr>
      </p:sp>
      <p:sp>
        <p:nvSpPr>
          <p:cNvPr id="32" name="Text 30"/>
          <p:cNvSpPr/>
          <p:nvPr/>
        </p:nvSpPr>
        <p:spPr>
          <a:xfrm>
            <a:off x="4800600" y="3200400"/>
            <a:ext cx="1737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효과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4800600" y="3429000"/>
            <a:ext cx="1737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잔업/야근 감소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품질 안정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6812280" y="1097280"/>
            <a:ext cx="2011680" cy="3291840"/>
          </a:xfrm>
          <a:prstGeom prst="roundRect">
            <a:avLst>
              <a:gd name="adj" fmla="val 5455"/>
            </a:avLst>
          </a:prstGeom>
          <a:solidFill>
            <a:srgbClr val="F3E5F5"/>
          </a:solidFill>
          <a:ln w="12700">
            <a:solidFill>
              <a:srgbClr val="CE93D8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949440" y="1234440"/>
            <a:ext cx="365760" cy="365760"/>
          </a:xfrm>
          <a:prstGeom prst="ellipse">
            <a:avLst/>
          </a:prstGeom>
          <a:solidFill>
            <a:srgbClr val="9C27B0"/>
          </a:solidFill>
          <a:ln/>
        </p:spPr>
      </p:sp>
      <p:sp>
        <p:nvSpPr>
          <p:cNvPr id="36" name="Text 34"/>
          <p:cNvSpPr/>
          <p:nvPr/>
        </p:nvSpPr>
        <p:spPr>
          <a:xfrm>
            <a:off x="6949440" y="123444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6903720" y="164592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9C27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긴급 수주 대응</a:t>
            </a:r>
            <a:endParaRPr lang="en-US" sz="1400" dirty="0"/>
          </a:p>
        </p:txBody>
      </p:sp>
      <p:sp>
        <p:nvSpPr>
          <p:cNvPr id="38" name="Shape 36"/>
          <p:cNvSpPr/>
          <p:nvPr/>
        </p:nvSpPr>
        <p:spPr>
          <a:xfrm>
            <a:off x="7086600" y="2057400"/>
            <a:ext cx="1463040" cy="9144"/>
          </a:xfrm>
          <a:prstGeom prst="rect">
            <a:avLst/>
          </a:prstGeom>
          <a:solidFill>
            <a:srgbClr val="CE93D8"/>
          </a:solidFill>
          <a:ln/>
        </p:spPr>
      </p:sp>
      <p:sp>
        <p:nvSpPr>
          <p:cNvPr id="39" name="Text 37"/>
          <p:cNvSpPr/>
          <p:nvPr/>
        </p:nvSpPr>
        <p:spPr>
          <a:xfrm>
            <a:off x="6949440" y="2194560"/>
            <a:ext cx="1737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4242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재고가 있으면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4242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긴급 주문도 즉시 대응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6949440" y="3108960"/>
            <a:ext cx="1737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/>
        </p:spPr>
      </p:sp>
      <p:sp>
        <p:nvSpPr>
          <p:cNvPr id="41" name="Text 39"/>
          <p:cNvSpPr/>
          <p:nvPr/>
        </p:nvSpPr>
        <p:spPr>
          <a:xfrm>
            <a:off x="6949440" y="3200400"/>
            <a:ext cx="1737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9C27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효과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6949440" y="3429000"/>
            <a:ext cx="1737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고객 만족도 향상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수주 확보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11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800600"/>
            <a:ext cx="45720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 |  (주)코드브릿지엑스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365760" y="274320"/>
            <a:ext cx="54864" cy="365760"/>
          </a:xfrm>
          <a:prstGeom prst="rect">
            <a:avLst/>
          </a:prstGeom>
          <a:solidFill>
            <a:srgbClr val="2196F3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22860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어떤 품목을 미리 만드는가?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548640" y="6400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모든 재공품이 아닌 조건에 맞는 품목만 선별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7200" y="1097280"/>
            <a:ext cx="3840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대상 품목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554480"/>
            <a:ext cx="3840480" cy="594360"/>
          </a:xfrm>
          <a:prstGeom prst="roundRect">
            <a:avLst>
              <a:gd name="adj" fmla="val 12308"/>
            </a:avLst>
          </a:prstGeom>
          <a:solidFill>
            <a:srgbClr val="E8F5E9"/>
          </a:solidFill>
          <a:ln w="6350">
            <a:solidFill>
              <a:srgbClr val="C8E6C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1554480"/>
            <a:ext cx="3566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규격 표준화</a:t>
            </a:r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8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사이즈/재질이 정해진 품목  |  가이드레일 2438mm, 3000mm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286000"/>
            <a:ext cx="3840480" cy="594360"/>
          </a:xfrm>
          <a:prstGeom prst="roundRect">
            <a:avLst>
              <a:gd name="adj" fmla="val 12308"/>
            </a:avLst>
          </a:prstGeom>
          <a:solidFill>
            <a:srgbClr val="E8F5E9"/>
          </a:solidFill>
          <a:ln w="6350">
            <a:solidFill>
              <a:srgbClr val="C8E6C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2286000"/>
            <a:ext cx="3566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수요 빈도 높음</a:t>
            </a:r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8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자주 출고되는 품목  |  주력 제품의 핵심 부품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3017520"/>
            <a:ext cx="3840480" cy="594360"/>
          </a:xfrm>
          <a:prstGeom prst="roundRect">
            <a:avLst>
              <a:gd name="adj" fmla="val 12308"/>
            </a:avLst>
          </a:prstGeom>
          <a:solidFill>
            <a:srgbClr val="E8F5E9"/>
          </a:solidFill>
          <a:ln w="6350">
            <a:solidFill>
              <a:srgbClr val="C8E6C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3017520"/>
            <a:ext cx="3566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가공 시간 김</a:t>
            </a:r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8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만들기 시간이 오래 걸림  |  절곡 가공 (절단&gt;벤딩&gt;용접)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57200" y="3749040"/>
            <a:ext cx="3840480" cy="594360"/>
          </a:xfrm>
          <a:prstGeom prst="roundRect">
            <a:avLst>
              <a:gd name="adj" fmla="val 12308"/>
            </a:avLst>
          </a:prstGeom>
          <a:solidFill>
            <a:srgbClr val="E8F5E9"/>
          </a:solidFill>
          <a:ln w="6350">
            <a:solidFill>
              <a:srgbClr val="C8E6C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" y="3749040"/>
            <a:ext cx="3566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보관 용이</a:t>
            </a:r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8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장기 보관해도 품질 저하 없음  |  금속 부품 (부식 방지 처리)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846320" y="1097280"/>
            <a:ext cx="3840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443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비대상 품목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846320" y="1554480"/>
            <a:ext cx="3840480" cy="594360"/>
          </a:xfrm>
          <a:prstGeom prst="roundRect">
            <a:avLst>
              <a:gd name="adj" fmla="val 12308"/>
            </a:avLst>
          </a:prstGeom>
          <a:solidFill>
            <a:srgbClr val="FFEBEE"/>
          </a:solidFill>
          <a:ln w="6350">
            <a:solidFill>
              <a:srgbClr val="FFCDD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029200" y="1554480"/>
            <a:ext cx="3566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443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주문 맞춤 제작품</a:t>
            </a:r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9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고객 사이즈 맞춤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846320" y="2286000"/>
            <a:ext cx="3840480" cy="594360"/>
          </a:xfrm>
          <a:prstGeom prst="roundRect">
            <a:avLst>
              <a:gd name="adj" fmla="val 12308"/>
            </a:avLst>
          </a:prstGeom>
          <a:solidFill>
            <a:srgbClr val="FFEBEE"/>
          </a:solidFill>
          <a:ln w="6350">
            <a:solidFill>
              <a:srgbClr val="FFCDD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029200" y="2286000"/>
            <a:ext cx="3566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443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수요 불확실 품목</a:t>
            </a:r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9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예측 어려움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4846320" y="3017520"/>
            <a:ext cx="3840480" cy="594360"/>
          </a:xfrm>
          <a:prstGeom prst="roundRect">
            <a:avLst>
              <a:gd name="adj" fmla="val 12308"/>
            </a:avLst>
          </a:prstGeom>
          <a:solidFill>
            <a:srgbClr val="FFEBEE"/>
          </a:solidFill>
          <a:ln w="6350">
            <a:solidFill>
              <a:srgbClr val="FFCDD2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029200" y="3017520"/>
            <a:ext cx="3566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443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원자재 가격 변동 큼</a:t>
            </a:r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9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재고 가치 하락 위험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846320" y="3749040"/>
            <a:ext cx="3840480" cy="594360"/>
          </a:xfrm>
          <a:prstGeom prst="roundRect">
            <a:avLst>
              <a:gd name="adj" fmla="val 12308"/>
            </a:avLst>
          </a:prstGeom>
          <a:solidFill>
            <a:srgbClr val="FFEBEE"/>
          </a:solidFill>
          <a:ln w="6350">
            <a:solidFill>
              <a:srgbClr val="FFCDD2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029200" y="3749040"/>
            <a:ext cx="3566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443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보관이 어려운 품목</a:t>
            </a:r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9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부식, 변형 위험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11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800600"/>
            <a:ext cx="45720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 |  (주)코드브릿지엑스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365760" y="274320"/>
            <a:ext cx="54864" cy="365760"/>
          </a:xfrm>
          <a:prstGeom prst="rect">
            <a:avLst/>
          </a:prstGeom>
          <a:solidFill>
            <a:srgbClr val="2196F3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22860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시스템에서의 처리 방식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548640" y="6400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내부 오더(Internal Order) 개념으로 기존 생산 흐름을 그대로 활용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7200" y="10058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일반 수주 (ORDER)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57200" y="1371600"/>
            <a:ext cx="1188720" cy="365760"/>
          </a:xfrm>
          <a:prstGeom prst="roundRect">
            <a:avLst>
              <a:gd name="adj" fmla="val 15000"/>
            </a:avLst>
          </a:prstGeom>
          <a:solidFill>
            <a:srgbClr val="F5F5F5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371600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4242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고객 주문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1645920" y="1371600"/>
            <a:ext cx="182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BDBD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1828800" y="1371600"/>
            <a:ext cx="1188720" cy="365760"/>
          </a:xfrm>
          <a:prstGeom prst="roundRect">
            <a:avLst>
              <a:gd name="adj" fmla="val 15000"/>
            </a:avLst>
          </a:prstGeom>
          <a:solidFill>
            <a:srgbClr val="F5F5F5"/>
          </a:solidFill>
          <a:ln/>
        </p:spPr>
      </p:sp>
      <p:sp>
        <p:nvSpPr>
          <p:cNvPr id="12" name="Text 10"/>
          <p:cNvSpPr/>
          <p:nvPr/>
        </p:nvSpPr>
        <p:spPr>
          <a:xfrm>
            <a:off x="1828800" y="1371600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4242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수주 등록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3017520" y="1371600"/>
            <a:ext cx="182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BDBD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200400" y="1371600"/>
            <a:ext cx="1188720" cy="365760"/>
          </a:xfrm>
          <a:prstGeom prst="roundRect">
            <a:avLst>
              <a:gd name="adj" fmla="val 15000"/>
            </a:avLst>
          </a:prstGeom>
          <a:solidFill>
            <a:srgbClr val="F5F5F5"/>
          </a:solidFill>
          <a:ln/>
        </p:spPr>
      </p:sp>
      <p:sp>
        <p:nvSpPr>
          <p:cNvPr id="15" name="Text 13"/>
          <p:cNvSpPr/>
          <p:nvPr/>
        </p:nvSpPr>
        <p:spPr>
          <a:xfrm>
            <a:off x="3200400" y="1371600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4242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생산지시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4389120" y="1371600"/>
            <a:ext cx="182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BDBD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572000" y="1371600"/>
            <a:ext cx="1188720" cy="365760"/>
          </a:xfrm>
          <a:prstGeom prst="roundRect">
            <a:avLst>
              <a:gd name="adj" fmla="val 15000"/>
            </a:avLst>
          </a:prstGeom>
          <a:solidFill>
            <a:srgbClr val="F5F5F5"/>
          </a:solidFill>
          <a:ln/>
        </p:spPr>
      </p:sp>
      <p:sp>
        <p:nvSpPr>
          <p:cNvPr id="18" name="Text 16"/>
          <p:cNvSpPr/>
          <p:nvPr/>
        </p:nvSpPr>
        <p:spPr>
          <a:xfrm>
            <a:off x="4572000" y="1371600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4242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작업지시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5760720" y="1371600"/>
            <a:ext cx="182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BDBD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5943600" y="1371600"/>
            <a:ext cx="1188720" cy="365760"/>
          </a:xfrm>
          <a:prstGeom prst="roundRect">
            <a:avLst>
              <a:gd name="adj" fmla="val 15000"/>
            </a:avLst>
          </a:prstGeom>
          <a:solidFill>
            <a:srgbClr val="F5F5F5"/>
          </a:solidFill>
          <a:ln/>
        </p:spPr>
      </p:sp>
      <p:sp>
        <p:nvSpPr>
          <p:cNvPr id="21" name="Text 19"/>
          <p:cNvSpPr/>
          <p:nvPr/>
        </p:nvSpPr>
        <p:spPr>
          <a:xfrm>
            <a:off x="5943600" y="1371600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4242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생산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7132320" y="1371600"/>
            <a:ext cx="182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BDBD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7315200" y="1371600"/>
            <a:ext cx="1188720" cy="365760"/>
          </a:xfrm>
          <a:prstGeom prst="roundRect">
            <a:avLst>
              <a:gd name="adj" fmla="val 15000"/>
            </a:avLst>
          </a:prstGeom>
          <a:solidFill>
            <a:srgbClr val="F5F5F5"/>
          </a:solidFill>
          <a:ln/>
        </p:spPr>
      </p:sp>
      <p:sp>
        <p:nvSpPr>
          <p:cNvPr id="24" name="Text 22"/>
          <p:cNvSpPr/>
          <p:nvPr/>
        </p:nvSpPr>
        <p:spPr>
          <a:xfrm>
            <a:off x="7315200" y="1371600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4242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출하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457200" y="20116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재공품 생산 (STOCK)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457200" y="2377440"/>
            <a:ext cx="1188720" cy="457200"/>
          </a:xfrm>
          <a:prstGeom prst="roundRect">
            <a:avLst>
              <a:gd name="adj" fmla="val 12000"/>
            </a:avLst>
          </a:prstGeom>
          <a:solidFill>
            <a:srgbClr val="F5F5F5"/>
          </a:solidFill>
          <a:ln/>
        </p:spPr>
      </p:sp>
      <p:sp>
        <p:nvSpPr>
          <p:cNvPr id="27" name="Text 25"/>
          <p:cNvSpPr/>
          <p:nvPr/>
        </p:nvSpPr>
        <p:spPr>
          <a:xfrm>
            <a:off x="457200" y="2377440"/>
            <a:ext cx="1188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i="1" dirty="0">
                <a:solidFill>
                  <a:srgbClr val="BDBD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(주문 없음)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1645920" y="2377440"/>
            <a:ext cx="182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1828800" y="2377440"/>
            <a:ext cx="1188720" cy="457200"/>
          </a:xfrm>
          <a:prstGeom prst="roundRect">
            <a:avLst>
              <a:gd name="adj" fmla="val 12000"/>
            </a:avLst>
          </a:prstGeom>
          <a:solidFill>
            <a:srgbClr val="E3F2FD"/>
          </a:solidFill>
          <a:ln w="6350">
            <a:solidFill>
              <a:srgbClr val="2196F3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828800" y="2377440"/>
            <a:ext cx="1188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재고생산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등록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3017520" y="2377440"/>
            <a:ext cx="182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3200400" y="2377440"/>
            <a:ext cx="1188720" cy="457200"/>
          </a:xfrm>
          <a:prstGeom prst="roundRect">
            <a:avLst>
              <a:gd name="adj" fmla="val 12000"/>
            </a:avLst>
          </a:prstGeom>
          <a:solidFill>
            <a:srgbClr val="E3F2FD"/>
          </a:solidFill>
          <a:ln w="6350">
            <a:solidFill>
              <a:srgbClr val="2196F3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3200400" y="2377440"/>
            <a:ext cx="1188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생산지시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4389120" y="2377440"/>
            <a:ext cx="182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4572000" y="2377440"/>
            <a:ext cx="1188720" cy="457200"/>
          </a:xfrm>
          <a:prstGeom prst="roundRect">
            <a:avLst>
              <a:gd name="adj" fmla="val 12000"/>
            </a:avLst>
          </a:prstGeom>
          <a:solidFill>
            <a:srgbClr val="E3F2FD"/>
          </a:solidFill>
          <a:ln w="6350">
            <a:solidFill>
              <a:srgbClr val="2196F3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4572000" y="2377440"/>
            <a:ext cx="1188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작업지시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5760720" y="2377440"/>
            <a:ext cx="182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5943600" y="2377440"/>
            <a:ext cx="1188720" cy="457200"/>
          </a:xfrm>
          <a:prstGeom prst="roundRect">
            <a:avLst>
              <a:gd name="adj" fmla="val 12000"/>
            </a:avLst>
          </a:prstGeom>
          <a:solidFill>
            <a:srgbClr val="E3F2FD"/>
          </a:solidFill>
          <a:ln w="6350">
            <a:solidFill>
              <a:srgbClr val="2196F3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943600" y="2377440"/>
            <a:ext cx="1188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절곡 작업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7132320" y="2377440"/>
            <a:ext cx="182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</a:t>
            </a:r>
            <a:endParaRPr lang="en-US" sz="1200" dirty="0"/>
          </a:p>
        </p:txBody>
      </p:sp>
      <p:sp>
        <p:nvSpPr>
          <p:cNvPr id="41" name="Shape 39"/>
          <p:cNvSpPr/>
          <p:nvPr/>
        </p:nvSpPr>
        <p:spPr>
          <a:xfrm>
            <a:off x="7315200" y="2377440"/>
            <a:ext cx="1188720" cy="457200"/>
          </a:xfrm>
          <a:prstGeom prst="roundRect">
            <a:avLst>
              <a:gd name="adj" fmla="val 12000"/>
            </a:avLst>
          </a:prstGeom>
          <a:solidFill>
            <a:srgbClr val="E3F2FD"/>
          </a:solidFill>
          <a:ln w="6350">
            <a:solidFill>
              <a:srgbClr val="2196F3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7315200" y="2377440"/>
            <a:ext cx="1188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재고 입고</a:t>
            </a:r>
            <a:endParaRPr lang="en-US" sz="900" dirty="0"/>
          </a:p>
        </p:txBody>
      </p:sp>
      <p:sp>
        <p:nvSpPr>
          <p:cNvPr id="43" name="Shape 41"/>
          <p:cNvSpPr/>
          <p:nvPr/>
        </p:nvSpPr>
        <p:spPr>
          <a:xfrm>
            <a:off x="457200" y="3200400"/>
            <a:ext cx="8229600" cy="1371600"/>
          </a:xfrm>
          <a:prstGeom prst="roundRect">
            <a:avLst>
              <a:gd name="adj" fmla="val 6667"/>
            </a:avLst>
          </a:prstGeom>
          <a:solidFill>
            <a:srgbClr val="0F1923"/>
          </a:solidFill>
          <a:ln/>
        </p:spPr>
      </p:sp>
      <p:sp>
        <p:nvSpPr>
          <p:cNvPr id="44" name="Text 42"/>
          <p:cNvSpPr/>
          <p:nvPr/>
        </p:nvSpPr>
        <p:spPr>
          <a:xfrm>
            <a:off x="640080" y="329184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핵심: 하류 시스템 변경 없이 재활용</a:t>
            </a:r>
            <a:endParaRPr lang="en-US" sz="1300" dirty="0"/>
          </a:p>
        </p:txBody>
      </p:sp>
      <p:sp>
        <p:nvSpPr>
          <p:cNvPr id="45" name="Shape 43"/>
          <p:cNvSpPr/>
          <p:nvPr/>
        </p:nvSpPr>
        <p:spPr>
          <a:xfrm>
            <a:off x="640080" y="3703320"/>
            <a:ext cx="2560320" cy="685800"/>
          </a:xfrm>
          <a:prstGeom prst="roundRect">
            <a:avLst>
              <a:gd name="adj" fmla="val 8000"/>
            </a:avLst>
          </a:prstGeom>
          <a:solidFill>
            <a:srgbClr val="1A2733"/>
          </a:solidFill>
          <a:ln/>
        </p:spPr>
      </p:sp>
      <p:sp>
        <p:nvSpPr>
          <p:cNvPr id="46" name="Text 44"/>
          <p:cNvSpPr/>
          <p:nvPr/>
        </p:nvSpPr>
        <p:spPr>
          <a:xfrm>
            <a:off x="731520" y="3749040"/>
            <a:ext cx="2377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orders 테이블 공유</a:t>
            </a:r>
            <a:endParaRPr lang="en-US" sz="1000" dirty="0"/>
          </a:p>
        </p:txBody>
      </p:sp>
      <p:sp>
        <p:nvSpPr>
          <p:cNvPr id="47" name="Text 45"/>
          <p:cNvSpPr/>
          <p:nvPr/>
        </p:nvSpPr>
        <p:spPr>
          <a:xfrm>
            <a:off x="731520" y="3977640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BDBD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 / PURCHASE / STOCK 타입으로 구분</a:t>
            </a:r>
            <a:endParaRPr lang="en-US" sz="800" dirty="0"/>
          </a:p>
        </p:txBody>
      </p:sp>
      <p:sp>
        <p:nvSpPr>
          <p:cNvPr id="48" name="Shape 46"/>
          <p:cNvSpPr/>
          <p:nvPr/>
        </p:nvSpPr>
        <p:spPr>
          <a:xfrm>
            <a:off x="3383280" y="3703320"/>
            <a:ext cx="2560320" cy="685800"/>
          </a:xfrm>
          <a:prstGeom prst="roundRect">
            <a:avLst>
              <a:gd name="adj" fmla="val 8000"/>
            </a:avLst>
          </a:prstGeom>
          <a:solidFill>
            <a:srgbClr val="1A2733"/>
          </a:solidFill>
          <a:ln/>
        </p:spPr>
      </p:sp>
      <p:sp>
        <p:nvSpPr>
          <p:cNvPr id="49" name="Text 47"/>
          <p:cNvSpPr/>
          <p:nvPr/>
        </p:nvSpPr>
        <p:spPr>
          <a:xfrm>
            <a:off x="3474720" y="3749040"/>
            <a:ext cx="2377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자동 채번</a:t>
            </a:r>
            <a:endParaRPr lang="en-US" sz="1000" dirty="0"/>
          </a:p>
        </p:txBody>
      </p:sp>
      <p:sp>
        <p:nvSpPr>
          <p:cNvPr id="50" name="Text 48"/>
          <p:cNvSpPr/>
          <p:nvPr/>
        </p:nvSpPr>
        <p:spPr>
          <a:xfrm>
            <a:off x="3474720" y="3977640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BDBD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STK20260317xxxx (STOCK 전용 접두사)</a:t>
            </a:r>
            <a:endParaRPr lang="en-US" sz="800" dirty="0"/>
          </a:p>
        </p:txBody>
      </p:sp>
      <p:sp>
        <p:nvSpPr>
          <p:cNvPr id="51" name="Shape 49"/>
          <p:cNvSpPr/>
          <p:nvPr/>
        </p:nvSpPr>
        <p:spPr>
          <a:xfrm>
            <a:off x="6126480" y="3703320"/>
            <a:ext cx="2560320" cy="685800"/>
          </a:xfrm>
          <a:prstGeom prst="roundRect">
            <a:avLst>
              <a:gd name="adj" fmla="val 8000"/>
            </a:avLst>
          </a:prstGeom>
          <a:solidFill>
            <a:srgbClr val="1A2733"/>
          </a:solidFill>
          <a:ln/>
        </p:spPr>
      </p:sp>
      <p:sp>
        <p:nvSpPr>
          <p:cNvPr id="52" name="Text 50"/>
          <p:cNvSpPr/>
          <p:nvPr/>
        </p:nvSpPr>
        <p:spPr>
          <a:xfrm>
            <a:off x="6217920" y="3749040"/>
            <a:ext cx="2377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절곡 공정 자동 선택</a:t>
            </a:r>
            <a:endParaRPr lang="en-US" sz="1000" dirty="0"/>
          </a:p>
        </p:txBody>
      </p:sp>
      <p:sp>
        <p:nvSpPr>
          <p:cNvPr id="53" name="Text 51"/>
          <p:cNvSpPr/>
          <p:nvPr/>
        </p:nvSpPr>
        <p:spPr>
          <a:xfrm>
            <a:off x="6217920" y="3977640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BDBD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BOM 매칭 스킵, 절곡 공정 직접 배정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11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800600"/>
            <a:ext cx="45720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 |  (주)코드브릿지엑스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365760" y="274320"/>
            <a:ext cx="54864" cy="365760"/>
          </a:xfrm>
          <a:prstGeom prst="rect">
            <a:avLst/>
          </a:prstGeom>
          <a:solidFill>
            <a:srgbClr val="2196F3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22860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제조 전략: MTO / MTS / ATO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548640" y="6400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블라인드/스크린 제조에서는 ATO 패턴이 가장 효율적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457200" y="1097280"/>
            <a:ext cx="2697480" cy="2286000"/>
          </a:xfrm>
          <a:prstGeom prst="roundRect">
            <a:avLst>
              <a:gd name="adj" fmla="val 4800"/>
            </a:avLst>
          </a:prstGeom>
          <a:solidFill>
            <a:srgbClr val="F5F5F5"/>
          </a:solidFill>
          <a:ln w="12700">
            <a:solidFill>
              <a:srgbClr val="75757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123444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MTO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548640" y="1600200"/>
            <a:ext cx="2514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Make-to-Order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48640" y="1874520"/>
            <a:ext cx="2514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주문생산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731520" y="2240280"/>
            <a:ext cx="2148840" cy="9144"/>
          </a:xfrm>
          <a:prstGeom prst="rect">
            <a:avLst/>
          </a:prstGeom>
          <a:solidFill>
            <a:srgbClr val="757575"/>
          </a:solidFill>
          <a:ln/>
        </p:spPr>
      </p:sp>
      <p:sp>
        <p:nvSpPr>
          <p:cNvPr id="12" name="Text 10"/>
          <p:cNvSpPr/>
          <p:nvPr/>
        </p:nvSpPr>
        <p:spPr>
          <a:xfrm>
            <a:off x="548640" y="2377440"/>
            <a:ext cx="2514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4242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수주 &gt; 생산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640080" y="2788920"/>
            <a:ext cx="2331720" cy="41148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2788920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SAM: </a:t>
            </a:r>
            <a:pPr algn="ctr" indent="0" marL="0">
              <a:buNone/>
            </a:pPr>
            <a:r>
              <a:rPr lang="en-US" sz="900" dirty="0">
                <a:solidFill>
                  <a:srgbClr val="4242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일반 수주 (ORDER)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3337560" y="1097280"/>
            <a:ext cx="2697480" cy="2286000"/>
          </a:xfrm>
          <a:prstGeom prst="roundRect">
            <a:avLst>
              <a:gd name="adj" fmla="val 4800"/>
            </a:avLst>
          </a:prstGeom>
          <a:solidFill>
            <a:srgbClr val="E3F2FD"/>
          </a:solidFill>
          <a:ln w="12700">
            <a:solidFill>
              <a:srgbClr val="2196F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429000" y="123444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MTS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3429000" y="1600200"/>
            <a:ext cx="2514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Make-to-Stock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3429000" y="1874520"/>
            <a:ext cx="2514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재고생산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3611880" y="2240280"/>
            <a:ext cx="2148840" cy="9144"/>
          </a:xfrm>
          <a:prstGeom prst="rect">
            <a:avLst/>
          </a:prstGeom>
          <a:solidFill>
            <a:srgbClr val="2196F3"/>
          </a:solidFill>
          <a:ln/>
        </p:spPr>
      </p:sp>
      <p:sp>
        <p:nvSpPr>
          <p:cNvPr id="20" name="Text 18"/>
          <p:cNvSpPr/>
          <p:nvPr/>
        </p:nvSpPr>
        <p:spPr>
          <a:xfrm>
            <a:off x="3429000" y="2377440"/>
            <a:ext cx="2514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4242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예측 &gt; 생산 &gt; 재고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3520440" y="2788920"/>
            <a:ext cx="2331720" cy="41148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3520440" y="2788920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SAM: </a:t>
            </a:r>
            <a:pPr algn="ctr" indent="0" marL="0">
              <a:buNone/>
            </a:pPr>
            <a:r>
              <a:rPr lang="en-US" sz="900" dirty="0">
                <a:solidFill>
                  <a:srgbClr val="4242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재고생산 (STOCK)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6217920" y="1097280"/>
            <a:ext cx="2697480" cy="2286000"/>
          </a:xfrm>
          <a:prstGeom prst="roundRect">
            <a:avLst>
              <a:gd name="adj" fmla="val 4800"/>
            </a:avLst>
          </a:prstGeom>
          <a:solidFill>
            <a:srgbClr val="E8F5E9"/>
          </a:solidFill>
          <a:ln w="25400">
            <a:solidFill>
              <a:srgbClr val="4CAF5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309360" y="123444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6309360" y="1600200"/>
            <a:ext cx="2514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Assemble-to-Order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6309360" y="1874520"/>
            <a:ext cx="2514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주문조립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6492240" y="2240280"/>
            <a:ext cx="2148840" cy="9144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28" name="Text 26"/>
          <p:cNvSpPr/>
          <p:nvPr/>
        </p:nvSpPr>
        <p:spPr>
          <a:xfrm>
            <a:off x="6309360" y="2377440"/>
            <a:ext cx="2514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4242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재공품 + 수주 &gt; 조립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6400800" y="2788920"/>
            <a:ext cx="2331720" cy="41148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</p:spPr>
      </p:sp>
      <p:sp>
        <p:nvSpPr>
          <p:cNvPr id="30" name="Text 28"/>
          <p:cNvSpPr/>
          <p:nvPr/>
        </p:nvSpPr>
        <p:spPr>
          <a:xfrm>
            <a:off x="6400800" y="2788920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SAM: </a:t>
            </a:r>
            <a:pPr algn="ctr" indent="0" marL="0">
              <a:buNone/>
            </a:pPr>
            <a:r>
              <a:rPr lang="en-US" sz="900" dirty="0">
                <a:solidFill>
                  <a:srgbClr val="4242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MTS + MTO 결합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457200" y="3657600"/>
            <a:ext cx="8229600" cy="914400"/>
          </a:xfrm>
          <a:prstGeom prst="roundRect">
            <a:avLst>
              <a:gd name="adj" fmla="val 10000"/>
            </a:avLst>
          </a:prstGeom>
          <a:solidFill>
            <a:srgbClr val="E8F5E9"/>
          </a:solidFill>
          <a:ln w="12700">
            <a:solidFill>
              <a:srgbClr val="4CAF5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40080" y="370332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 패턴 = </a:t>
            </a:r>
            <a:pPr indent="0" marL="0">
              <a:buNone/>
            </a:pPr>
            <a:r>
              <a:rPr lang="en-US" sz="1200" dirty="0">
                <a:solidFill>
                  <a:srgbClr val="4242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표준 재공품 미리 생산(MTS)</a:t>
            </a:r>
            <a:pPr indent="0" marL="0">
              <a:buNone/>
            </a:pPr>
            <a:r>
              <a:rPr lang="en-US" sz="12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+  </a:t>
            </a:r>
            <a:pPr indent="0" marL="0">
              <a:buNone/>
            </a:pPr>
            <a:r>
              <a:rPr lang="en-US" sz="1200" dirty="0">
                <a:solidFill>
                  <a:srgbClr val="4242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수주 시 재공품 활용하여 조립(MTO)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640080" y="411480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납기 단축 + 유휴시간 활용 + 생산 평준화 = 제조 경쟁력 확보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11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800600"/>
            <a:ext cx="45720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 |  (주)코드브릿지엑스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365760" y="274320"/>
            <a:ext cx="54864" cy="365760"/>
          </a:xfrm>
          <a:prstGeom prst="rect">
            <a:avLst/>
          </a:prstGeom>
          <a:solidFill>
            <a:srgbClr val="2196F3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22860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주의사항: 과잉 생산 방지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548640" y="6400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재공품을 너무 많이 만들면 오히려 손해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365760" y="1097280"/>
            <a:ext cx="2011680" cy="3291840"/>
          </a:xfrm>
          <a:prstGeom prst="roundRect">
            <a:avLst>
              <a:gd name="adj" fmla="val 5455"/>
            </a:avLst>
          </a:prstGeom>
          <a:solidFill>
            <a:srgbClr val="FFF3E0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28016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과잉 재고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1691640"/>
            <a:ext cx="1463040" cy="9144"/>
          </a:xfrm>
          <a:prstGeom prst="rect">
            <a:avLst/>
          </a:prstGeom>
          <a:solidFill>
            <a:srgbClr val="FF9800"/>
          </a:solidFill>
          <a:ln/>
        </p:spPr>
      </p:sp>
      <p:sp>
        <p:nvSpPr>
          <p:cNvPr id="10" name="Text 8"/>
          <p:cNvSpPr/>
          <p:nvPr/>
        </p:nvSpPr>
        <p:spPr>
          <a:xfrm>
            <a:off x="502920" y="1828800"/>
            <a:ext cx="1737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4242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수요보다 많이 생산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502920" y="2743200"/>
            <a:ext cx="173736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</p:spPr>
      </p:sp>
      <p:sp>
        <p:nvSpPr>
          <p:cNvPr id="12" name="Text 10"/>
          <p:cNvSpPr/>
          <p:nvPr/>
        </p:nvSpPr>
        <p:spPr>
          <a:xfrm>
            <a:off x="502920" y="2834640"/>
            <a:ext cx="1737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대응 방안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502920" y="3108960"/>
            <a:ext cx="1737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목표 수량 설정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주기적 재고 점검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2514600" y="1097280"/>
            <a:ext cx="2011680" cy="3291840"/>
          </a:xfrm>
          <a:prstGeom prst="roundRect">
            <a:avLst>
              <a:gd name="adj" fmla="val 5455"/>
            </a:avLst>
          </a:prstGeom>
          <a:solidFill>
            <a:srgbClr val="FFEBEE"/>
          </a:solidFill>
          <a:ln/>
        </p:spPr>
      </p:sp>
      <p:sp>
        <p:nvSpPr>
          <p:cNvPr id="15" name="Text 13"/>
          <p:cNvSpPr/>
          <p:nvPr/>
        </p:nvSpPr>
        <p:spPr>
          <a:xfrm>
            <a:off x="2606040" y="128016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443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사장 재고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2788920" y="1691640"/>
            <a:ext cx="1463040" cy="9144"/>
          </a:xfrm>
          <a:prstGeom prst="rect">
            <a:avLst/>
          </a:prstGeom>
          <a:solidFill>
            <a:srgbClr val="F44336"/>
          </a:solidFill>
          <a:ln/>
        </p:spPr>
      </p:sp>
      <p:sp>
        <p:nvSpPr>
          <p:cNvPr id="17" name="Text 15"/>
          <p:cNvSpPr/>
          <p:nvPr/>
        </p:nvSpPr>
        <p:spPr>
          <a:xfrm>
            <a:off x="2651760" y="1828800"/>
            <a:ext cx="1737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4242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규격 변경/단종으로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4242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사용 불가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2651760" y="2743200"/>
            <a:ext cx="173736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2651760" y="2834640"/>
            <a:ext cx="1737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대응 방안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2651760" y="3108960"/>
            <a:ext cx="1737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표준 규격품만 대상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수요 예측 기반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4663440" y="1097280"/>
            <a:ext cx="2011680" cy="3291840"/>
          </a:xfrm>
          <a:prstGeom prst="roundRect">
            <a:avLst>
              <a:gd name="adj" fmla="val 5455"/>
            </a:avLst>
          </a:prstGeom>
          <a:solidFill>
            <a:srgbClr val="F3E5F5"/>
          </a:solidFill>
          <a:ln/>
        </p:spPr>
      </p:sp>
      <p:sp>
        <p:nvSpPr>
          <p:cNvPr id="22" name="Text 20"/>
          <p:cNvSpPr/>
          <p:nvPr/>
        </p:nvSpPr>
        <p:spPr>
          <a:xfrm>
            <a:off x="4754880" y="128016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9C27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보관 비용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937760" y="1691640"/>
            <a:ext cx="1463040" cy="9144"/>
          </a:xfrm>
          <a:prstGeom prst="rect">
            <a:avLst/>
          </a:prstGeom>
          <a:solidFill>
            <a:srgbClr val="9C27B0"/>
          </a:solidFill>
          <a:ln/>
        </p:spPr>
      </p:sp>
      <p:sp>
        <p:nvSpPr>
          <p:cNvPr id="24" name="Text 22"/>
          <p:cNvSpPr/>
          <p:nvPr/>
        </p:nvSpPr>
        <p:spPr>
          <a:xfrm>
            <a:off x="4800600" y="1828800"/>
            <a:ext cx="1737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4242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창고 공간 점유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4800600" y="2743200"/>
            <a:ext cx="173736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</p:spPr>
      </p:sp>
      <p:sp>
        <p:nvSpPr>
          <p:cNvPr id="26" name="Text 24"/>
          <p:cNvSpPr/>
          <p:nvPr/>
        </p:nvSpPr>
        <p:spPr>
          <a:xfrm>
            <a:off x="4800600" y="2834640"/>
            <a:ext cx="1737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대응 방안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4800600" y="3108960"/>
            <a:ext cx="1737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적정 재고 수준 유지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6812280" y="1097280"/>
            <a:ext cx="2011680" cy="3291840"/>
          </a:xfrm>
          <a:prstGeom prst="roundRect">
            <a:avLst>
              <a:gd name="adj" fmla="val 5455"/>
            </a:avLst>
          </a:prstGeom>
          <a:solidFill>
            <a:srgbClr val="F5F5F5"/>
          </a:solidFill>
          <a:ln/>
        </p:spPr>
      </p:sp>
      <p:sp>
        <p:nvSpPr>
          <p:cNvPr id="29" name="Text 27"/>
          <p:cNvSpPr/>
          <p:nvPr/>
        </p:nvSpPr>
        <p:spPr>
          <a:xfrm>
            <a:off x="6903720" y="128016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품질 저하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7086600" y="1691640"/>
            <a:ext cx="1463040" cy="9144"/>
          </a:xfrm>
          <a:prstGeom prst="rect">
            <a:avLst/>
          </a:prstGeom>
          <a:solidFill>
            <a:srgbClr val="757575"/>
          </a:solidFill>
          <a:ln/>
        </p:spPr>
      </p:sp>
      <p:sp>
        <p:nvSpPr>
          <p:cNvPr id="31" name="Text 29"/>
          <p:cNvSpPr/>
          <p:nvPr/>
        </p:nvSpPr>
        <p:spPr>
          <a:xfrm>
            <a:off x="6949440" y="1828800"/>
            <a:ext cx="1737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4242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장기 보관 시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4242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녹/변색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6949440" y="2743200"/>
            <a:ext cx="173736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</p:spPr>
      </p:sp>
      <p:sp>
        <p:nvSpPr>
          <p:cNvPr id="33" name="Text 31"/>
          <p:cNvSpPr/>
          <p:nvPr/>
        </p:nvSpPr>
        <p:spPr>
          <a:xfrm>
            <a:off x="6949440" y="2834640"/>
            <a:ext cx="1737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대응 방안</a:t>
            </a:r>
            <a:endParaRPr lang="en-US" sz="800" dirty="0"/>
          </a:p>
        </p:txBody>
      </p:sp>
      <p:sp>
        <p:nvSpPr>
          <p:cNvPr id="34" name="Text 32"/>
          <p:cNvSpPr/>
          <p:nvPr/>
        </p:nvSpPr>
        <p:spPr>
          <a:xfrm>
            <a:off x="6949440" y="3108960"/>
            <a:ext cx="1737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보관 환경 관리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선입선출(FIFO)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F192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aweso/sam/docs/assets/bi/sam_bi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4320"/>
            <a:ext cx="91440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9144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재공품 생산, 왜 해야 하는가?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457200" y="1508760"/>
            <a:ext cx="1828800" cy="27432"/>
          </a:xfrm>
          <a:prstGeom prst="rect">
            <a:avLst/>
          </a:prstGeom>
          <a:solidFill>
            <a:srgbClr val="2196F3"/>
          </a:solidFill>
          <a:ln/>
        </p:spPr>
      </p:sp>
      <p:sp>
        <p:nvSpPr>
          <p:cNvPr id="5" name="Shape 2"/>
          <p:cNvSpPr/>
          <p:nvPr/>
        </p:nvSpPr>
        <p:spPr>
          <a:xfrm>
            <a:off x="457200" y="1828800"/>
            <a:ext cx="8229600" cy="502920"/>
          </a:xfrm>
          <a:prstGeom prst="roundRect">
            <a:avLst>
              <a:gd name="adj" fmla="val 14545"/>
            </a:avLst>
          </a:prstGeom>
          <a:solidFill>
            <a:srgbClr val="1A2733"/>
          </a:solidFill>
          <a:ln/>
        </p:spPr>
      </p:sp>
      <p:sp>
        <p:nvSpPr>
          <p:cNvPr id="6" name="Shape 3"/>
          <p:cNvSpPr/>
          <p:nvPr/>
        </p:nvSpPr>
        <p:spPr>
          <a:xfrm>
            <a:off x="640080" y="1920240"/>
            <a:ext cx="548640" cy="320040"/>
          </a:xfrm>
          <a:prstGeom prst="roundRect">
            <a:avLst>
              <a:gd name="adj" fmla="val 11429"/>
            </a:avLst>
          </a:prstGeom>
          <a:solidFill>
            <a:srgbClr val="2196F3"/>
          </a:solidFill>
          <a:ln/>
        </p:spPr>
      </p:sp>
      <p:sp>
        <p:nvSpPr>
          <p:cNvPr id="7" name="Text 4"/>
          <p:cNvSpPr/>
          <p:nvPr/>
        </p:nvSpPr>
        <p:spPr>
          <a:xfrm>
            <a:off x="640080" y="192024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1371600" y="1828800"/>
            <a:ext cx="7132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유휴시간을 생산으로 전환하여 인건비 대비 생산성 향상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57200" y="2468880"/>
            <a:ext cx="8229600" cy="502920"/>
          </a:xfrm>
          <a:prstGeom prst="roundRect">
            <a:avLst>
              <a:gd name="adj" fmla="val 14545"/>
            </a:avLst>
          </a:prstGeom>
          <a:solidFill>
            <a:srgbClr val="1A2733"/>
          </a:solidFill>
          <a:ln/>
        </p:spPr>
      </p:sp>
      <p:sp>
        <p:nvSpPr>
          <p:cNvPr id="10" name="Shape 7"/>
          <p:cNvSpPr/>
          <p:nvPr/>
        </p:nvSpPr>
        <p:spPr>
          <a:xfrm>
            <a:off x="640080" y="2560320"/>
            <a:ext cx="548640" cy="320040"/>
          </a:xfrm>
          <a:prstGeom prst="roundRect">
            <a:avLst>
              <a:gd name="adj" fmla="val 11429"/>
            </a:avLst>
          </a:prstGeom>
          <a:solidFill>
            <a:srgbClr val="4CAF50"/>
          </a:solidFill>
          <a:ln/>
        </p:spPr>
      </p:sp>
      <p:sp>
        <p:nvSpPr>
          <p:cNvPr id="11" name="Text 8"/>
          <p:cNvSpPr/>
          <p:nvPr/>
        </p:nvSpPr>
        <p:spPr>
          <a:xfrm>
            <a:off x="640080" y="256032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371600" y="2468880"/>
            <a:ext cx="7132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수주 시 재공품 즉시 활용하여 납기 3~5일 단축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457200" y="3108960"/>
            <a:ext cx="8229600" cy="502920"/>
          </a:xfrm>
          <a:prstGeom prst="roundRect">
            <a:avLst>
              <a:gd name="adj" fmla="val 14545"/>
            </a:avLst>
          </a:prstGeom>
          <a:solidFill>
            <a:srgbClr val="1A2733"/>
          </a:solidFill>
          <a:ln/>
        </p:spPr>
      </p:sp>
      <p:sp>
        <p:nvSpPr>
          <p:cNvPr id="14" name="Shape 11"/>
          <p:cNvSpPr/>
          <p:nvPr/>
        </p:nvSpPr>
        <p:spPr>
          <a:xfrm>
            <a:off x="640080" y="3200400"/>
            <a:ext cx="548640" cy="320040"/>
          </a:xfrm>
          <a:prstGeom prst="roundRect">
            <a:avLst>
              <a:gd name="adj" fmla="val 11429"/>
            </a:avLst>
          </a:prstGeom>
          <a:solidFill>
            <a:srgbClr val="FF9800"/>
          </a:solidFill>
          <a:ln/>
        </p:spPr>
      </p:sp>
      <p:sp>
        <p:nvSpPr>
          <p:cNvPr id="15" name="Text 12"/>
          <p:cNvSpPr/>
          <p:nvPr/>
        </p:nvSpPr>
        <p:spPr>
          <a:xfrm>
            <a:off x="640080" y="320040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1371600" y="3108960"/>
            <a:ext cx="7132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성수기/비수기 작업량 균등화로 품질 안정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457200" y="3749040"/>
            <a:ext cx="8229600" cy="502920"/>
          </a:xfrm>
          <a:prstGeom prst="roundRect">
            <a:avLst>
              <a:gd name="adj" fmla="val 14545"/>
            </a:avLst>
          </a:prstGeom>
          <a:solidFill>
            <a:srgbClr val="1A2733"/>
          </a:solidFill>
          <a:ln/>
        </p:spPr>
      </p:sp>
      <p:sp>
        <p:nvSpPr>
          <p:cNvPr id="18" name="Shape 15"/>
          <p:cNvSpPr/>
          <p:nvPr/>
        </p:nvSpPr>
        <p:spPr>
          <a:xfrm>
            <a:off x="640080" y="3840480"/>
            <a:ext cx="548640" cy="320040"/>
          </a:xfrm>
          <a:prstGeom prst="roundRect">
            <a:avLst>
              <a:gd name="adj" fmla="val 11429"/>
            </a:avLst>
          </a:prstGeom>
          <a:solidFill>
            <a:srgbClr val="9C27B0"/>
          </a:solidFill>
          <a:ln/>
        </p:spPr>
      </p:sp>
      <p:sp>
        <p:nvSpPr>
          <p:cNvPr id="19" name="Text 16"/>
          <p:cNvSpPr/>
          <p:nvPr/>
        </p:nvSpPr>
        <p:spPr>
          <a:xfrm>
            <a:off x="640080" y="384048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1371600" y="3749040"/>
            <a:ext cx="7132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빠른 납기 = 수주 확보 = 매출 증대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457200" y="43891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DBD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SAM과 함께 제조 경쟁력을 확보하세요.</a:t>
            </a:r>
            <a:endParaRPr lang="en-US" sz="1100" dirty="0"/>
          </a:p>
        </p:txBody>
      </p:sp>
      <p:sp>
        <p:nvSpPr>
          <p:cNvPr id="22" name="Text 19"/>
          <p:cNvSpPr/>
          <p:nvPr/>
        </p:nvSpPr>
        <p:spPr>
          <a:xfrm>
            <a:off x="457200" y="470916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 |  (주)코드브릿지엑스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2026-03-17T04:46:38Z</dcterms:created>
  <dcterms:modified xsi:type="dcterms:W3CDTF">2026-03-17T04:46:38Z</dcterms:modified>
</cp:coreProperties>
</file>