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CAF50"/>
          </a:solidFill>
          <a:ln/>
        </p:spPr>
      </p:sp>
      <p:pic>
        <p:nvPicPr>
          <p:cNvPr id="3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457200"/>
            <a:ext cx="1645920" cy="6583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1645920"/>
            <a:ext cx="7680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731520" y="24688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변리사 제출용 — 방법특허 청구항 근거 자료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31520" y="3108960"/>
            <a:ext cx="3657600" cy="36576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7" name="Text 4"/>
          <p:cNvSpPr/>
          <p:nvPr/>
        </p:nvSpPr>
        <p:spPr>
          <a:xfrm>
            <a:off x="731520" y="338328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출원인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103120" y="33832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31520" y="374904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시스템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2103120" y="374904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(Smart Automation Management)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20" y="411480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작성일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2103120" y="411480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2026-03-20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14" name="Text 11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목차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1097280"/>
            <a:ext cx="8229600" cy="1005840"/>
          </a:xfrm>
          <a:prstGeom prst="roundRect">
            <a:avLst>
              <a:gd name="adj" fmla="val 9091"/>
            </a:avLst>
          </a:prstGeom>
          <a:solidFill>
            <a:srgbClr val="F0FAF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280160"/>
            <a:ext cx="640080" cy="64008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2801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645920" y="118872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온보딩 자동화 5단계 파이프라인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645920" y="16002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로우데이터 수집 → AI 분석 → 맞춤 시스템 자동 구성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498080" y="137160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p.3~10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8229600" cy="1005840"/>
          </a:xfrm>
          <a:prstGeom prst="roundRect">
            <a:avLst>
              <a:gd name="adj" fmla="val 9091"/>
            </a:avLst>
          </a:prstGeom>
          <a:solidFill>
            <a:srgbClr val="E3F2FD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1520" y="2468880"/>
            <a:ext cx="640080" cy="640080"/>
          </a:xfrm>
          <a:prstGeom prst="ellipse">
            <a:avLst/>
          </a:prstGeom>
          <a:solidFill>
            <a:srgbClr val="2196F3"/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24688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645920" y="237744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 / To-Be 수치 대조표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645920" y="278892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 수작업 vs SAM 자동화 — 7개 영역 정량 비교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498080" y="2560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p.11~16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57200" y="3474720"/>
            <a:ext cx="8229600" cy="1005840"/>
          </a:xfrm>
          <a:prstGeom prst="roundRect">
            <a:avLst>
              <a:gd name="adj" fmla="val 9091"/>
            </a:avLst>
          </a:prstGeom>
          <a:solidFill>
            <a:srgbClr val="FFF3E0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" y="3657600"/>
            <a:ext cx="640080" cy="640080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20" name="Text 18"/>
          <p:cNvSpPr/>
          <p:nvPr/>
        </p:nvSpPr>
        <p:spPr>
          <a:xfrm>
            <a:off x="731520" y="36576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645920" y="356616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프롬프트 엔지니어링 아키텍처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645920" y="39776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4계층 프롬프트 + 45 Skills + 12 Agents + 도메인 지식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498080" y="37490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p.17~22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22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828800" y="155448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온보딩 자동화 5단계 파이프라인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828800" y="219456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로우데이터 수집 → 전처리 → AI 분석 → 맞춤 시스템 자동 구성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828800" y="2834640"/>
            <a:ext cx="2743200" cy="36576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7" name="Shape 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22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발명이 해결하는 과제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3931920" cy="3474720"/>
          </a:xfrm>
          <a:prstGeom prst="roundRect">
            <a:avLst>
              <a:gd name="adj" fmla="val 2632"/>
            </a:avLst>
          </a:prstGeom>
          <a:solidFill>
            <a:srgbClr val="FFEBEE"/>
          </a:solidFill>
          <a:ln w="12700">
            <a:solidFill>
              <a:srgbClr val="D32F2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100584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As-Is: 기존 ERP 도입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1463040"/>
            <a:ext cx="3566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46304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현장 방문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920240" y="1463040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1~2주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926080" y="146304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컨설턴트 파견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640080" y="1965960"/>
            <a:ext cx="3566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196596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업무 분석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920240" y="1965960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1~2개월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2926080" y="196596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인터뷰 + 문서화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640080" y="2468880"/>
            <a:ext cx="3566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246888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커스터마이징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920240" y="2468880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3~6개월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2926080" y="246888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코드 포크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640080" y="2971800"/>
            <a:ext cx="3566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297180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데이터 이관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920240" y="2971800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1~2개월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2926080" y="297180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수동 매핑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640080" y="3474720"/>
            <a:ext cx="3566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731520" y="347472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교육/안정화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920240" y="3474720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1~2개월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2926080" y="347472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현장 지원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640080" y="39776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총 6개월~1년  |  비용: 3천만~2억원  |  실패율: 40~60%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4754880" y="914400"/>
            <a:ext cx="3931920" cy="3474720"/>
          </a:xfrm>
          <a:prstGeom prst="roundRect">
            <a:avLst>
              <a:gd name="adj" fmla="val 2632"/>
            </a:avLst>
          </a:prstGeom>
          <a:solidFill>
            <a:srgbClr val="F0FAF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37760" y="100584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To-Be: SAM 자동화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4937760" y="1463040"/>
            <a:ext cx="356616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5029200" y="146304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비대면 데이터 수집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6400800" y="1463040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1~2일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7223760" y="1463040"/>
            <a:ext cx="1188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파일+설문+음성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4937760" y="2103120"/>
            <a:ext cx="356616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5029200" y="210312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분석 + 패턴 매칭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400800" y="2103120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수분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7223760" y="2103120"/>
            <a:ext cx="1188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+ 도메인 지식</a:t>
            </a:r>
            <a:endParaRPr lang="en-US" sz="800" dirty="0"/>
          </a:p>
        </p:txBody>
      </p:sp>
      <p:sp>
        <p:nvSpPr>
          <p:cNvPr id="39" name="Shape 37"/>
          <p:cNvSpPr/>
          <p:nvPr/>
        </p:nvSpPr>
        <p:spPr>
          <a:xfrm>
            <a:off x="4937760" y="2743200"/>
            <a:ext cx="356616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/>
        </p:spPr>
      </p:sp>
      <p:sp>
        <p:nvSpPr>
          <p:cNvPr id="40" name="Text 38"/>
          <p:cNvSpPr/>
          <p:nvPr/>
        </p:nvSpPr>
        <p:spPr>
          <a:xfrm>
            <a:off x="5029200" y="274320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시스템 자동 구성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6400800" y="2743200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수초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7223760" y="2743200"/>
            <a:ext cx="1188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TenantBootstrapper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4937760" y="39776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총 1주일 이내  |  비용: 1/10  |  실증: 2개 업체 운영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4114800" y="22860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800" dirty="0"/>
          </a:p>
        </p:txBody>
      </p:sp>
      <p:sp>
        <p:nvSpPr>
          <p:cNvPr id="45" name="Shape 4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46" name="Text 4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47" name="Text 4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22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5단계 자동화 파이프라인 — 전체 흐름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1600200" cy="256032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9050">
            <a:solidFill>
              <a:srgbClr val="4CA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188720"/>
            <a:ext cx="594360" cy="59436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1887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65760" y="19202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로우데이터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2606040"/>
            <a:ext cx="1417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3채널 비대면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828800" y="192024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2057400" y="1005840"/>
            <a:ext cx="1600200" cy="256032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9050">
            <a:solidFill>
              <a:srgbClr val="43A04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560320" y="1188720"/>
            <a:ext cx="594360" cy="594360"/>
          </a:xfrm>
          <a:prstGeom prst="ellipse">
            <a:avLst/>
          </a:prstGeom>
          <a:solidFill>
            <a:srgbClr val="43A047"/>
          </a:solidFill>
          <a:ln/>
        </p:spPr>
      </p:sp>
      <p:sp>
        <p:nvSpPr>
          <p:cNvPr id="14" name="Text 12"/>
          <p:cNvSpPr/>
          <p:nvPr/>
        </p:nvSpPr>
        <p:spPr>
          <a:xfrm>
            <a:off x="2560320" y="11887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2148840" y="19202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전처리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정규화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148840" y="2606040"/>
            <a:ext cx="1417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파싱+STT+집계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611880" y="192024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3840480" y="1005840"/>
            <a:ext cx="1600200" cy="256032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9050">
            <a:solidFill>
              <a:srgbClr val="2196F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343400" y="1188720"/>
            <a:ext cx="594360" cy="594360"/>
          </a:xfrm>
          <a:prstGeom prst="ellipse">
            <a:avLst/>
          </a:prstGeom>
          <a:solidFill>
            <a:srgbClr val="2196F3"/>
          </a:solidFill>
          <a:ln/>
        </p:spPr>
      </p:sp>
      <p:sp>
        <p:nvSpPr>
          <p:cNvPr id="20" name="Text 18"/>
          <p:cNvSpPr/>
          <p:nvPr/>
        </p:nvSpPr>
        <p:spPr>
          <a:xfrm>
            <a:off x="4343400" y="11887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3931920" y="19202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분석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패턴 도출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931920" y="2606040"/>
            <a:ext cx="1417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LLM+20만줄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394960" y="192024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5623560" y="1005840"/>
            <a:ext cx="1600200" cy="256032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9050">
            <a:solidFill>
              <a:srgbClr val="1976D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26480" y="1188720"/>
            <a:ext cx="594360" cy="594360"/>
          </a:xfrm>
          <a:prstGeom prst="ellipse">
            <a:avLst/>
          </a:prstGeom>
          <a:solidFill>
            <a:srgbClr val="1976D2"/>
          </a:solidFill>
          <a:ln/>
        </p:spPr>
      </p:sp>
      <p:sp>
        <p:nvSpPr>
          <p:cNvPr id="26" name="Text 24"/>
          <p:cNvSpPr/>
          <p:nvPr/>
        </p:nvSpPr>
        <p:spPr>
          <a:xfrm>
            <a:off x="6126480" y="11887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5715000" y="19202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 생성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715000" y="2606040"/>
            <a:ext cx="1417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12단계 시퀀스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7178040" y="192024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7406640" y="1005840"/>
            <a:ext cx="1600200" cy="256032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9050">
            <a:solidFill>
              <a:srgbClr val="FF980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909560" y="1188720"/>
            <a:ext cx="594360" cy="594360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32" name="Text 30"/>
          <p:cNvSpPr/>
          <p:nvPr/>
        </p:nvSpPr>
        <p:spPr>
          <a:xfrm>
            <a:off x="7909560" y="11887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7498080" y="19202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동적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커스터마이징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7498080" y="2606040"/>
            <a:ext cx="1417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필드+수식+격리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457200" y="3794760"/>
            <a:ext cx="8229600" cy="777240"/>
          </a:xfrm>
          <a:prstGeom prst="roundRect">
            <a:avLst>
              <a:gd name="adj" fmla="val 9412"/>
            </a:avLst>
          </a:prstGeom>
          <a:solidFill>
            <a:srgbClr val="0D1B2A"/>
          </a:solidFill>
          <a:ln/>
        </p:spPr>
      </p:sp>
      <p:sp>
        <p:nvSpPr>
          <p:cNvPr id="36" name="Text 34"/>
          <p:cNvSpPr/>
          <p:nvPr/>
        </p:nvSpPr>
        <p:spPr>
          <a:xfrm>
            <a:off x="640080" y="3794760"/>
            <a:ext cx="7863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핵심 혁신:  </a:t>
            </a:r>
            <a:pPr indent="0" marL="0"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한글 초성 코드 생성(36^4)  |  레시피 기반 멱등적 부트스트래핑  |  Zero-Config 수식 핸들러  |  DB 수준 조건부 렌더링  |  267모델 행 수준 자동 격리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8" name="Text 36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22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 1~2: 로우데이터 수집 + 전처리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2651760" cy="2743200"/>
          </a:xfrm>
          <a:prstGeom prst="roundRect">
            <a:avLst>
              <a:gd name="adj" fmla="val 3448"/>
            </a:avLst>
          </a:prstGeom>
          <a:solidFill>
            <a:srgbClr val="F5F5F5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1005840"/>
            <a:ext cx="457200" cy="274320"/>
          </a:xfrm>
          <a:prstGeom prst="roundRect">
            <a:avLst>
              <a:gd name="adj" fmla="val 13333"/>
            </a:avLst>
          </a:prstGeom>
          <a:solidFill>
            <a:srgbClr val="4CAF50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10058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채널 A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1097280" y="96012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견적서 양식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파일 업로드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1463040"/>
            <a:ext cx="2286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Excel/PDF 견적서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양식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단가표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공정 흐름표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640080" y="2926080"/>
            <a:ext cx="2286000" cy="320040"/>
          </a:xfrm>
          <a:prstGeom prst="roundRect">
            <a:avLst>
              <a:gd name="adj" fmla="val 11429"/>
            </a:avLst>
          </a:prstGeom>
          <a:solidFill>
            <a:srgbClr val="4CAF50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29260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출력: 구조화된 데이터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3291840" y="914400"/>
            <a:ext cx="2651760" cy="2743200"/>
          </a:xfrm>
          <a:prstGeom prst="roundRect">
            <a:avLst>
              <a:gd name="adj" fmla="val 3448"/>
            </a:avLst>
          </a:prstGeom>
          <a:solidFill>
            <a:srgbClr val="F5F5F5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383280" y="1005840"/>
            <a:ext cx="457200" cy="274320"/>
          </a:xfrm>
          <a:prstGeom prst="roundRect">
            <a:avLst>
              <a:gd name="adj" fmla="val 13333"/>
            </a:avLst>
          </a:prstGeom>
          <a:solidFill>
            <a:srgbClr val="2196F3"/>
          </a:solidFill>
          <a:ln/>
        </p:spPr>
      </p:sp>
      <p:sp>
        <p:nvSpPr>
          <p:cNvPr id="15" name="Text 13"/>
          <p:cNvSpPr/>
          <p:nvPr/>
        </p:nvSpPr>
        <p:spPr>
          <a:xfrm>
            <a:off x="3383280" y="10058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채널 B</a:t>
            </a:r>
            <a:endParaRPr lang="en-US" sz="700" dirty="0"/>
          </a:p>
        </p:txBody>
      </p:sp>
      <p:sp>
        <p:nvSpPr>
          <p:cNvPr id="16" name="Text 14"/>
          <p:cNvSpPr/>
          <p:nvPr/>
        </p:nvSpPr>
        <p:spPr>
          <a:xfrm>
            <a:off x="3931920" y="96012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체크리스트형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설문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474720" y="1463040"/>
            <a:ext cx="2286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카테고리별 질문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체크박스+서술형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진행률 실시간 추적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마스터→프로젝트 복제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3474720" y="2926080"/>
            <a:ext cx="2286000" cy="320040"/>
          </a:xfrm>
          <a:prstGeom prst="roundRect">
            <a:avLst>
              <a:gd name="adj" fmla="val 11429"/>
            </a:avLst>
          </a:prstGeom>
          <a:solidFill>
            <a:srgbClr val="2196F3"/>
          </a:solidFill>
          <a:ln/>
        </p:spPr>
      </p:sp>
      <p:sp>
        <p:nvSpPr>
          <p:cNvPr id="19" name="Text 17"/>
          <p:cNvSpPr/>
          <p:nvPr/>
        </p:nvSpPr>
        <p:spPr>
          <a:xfrm>
            <a:off x="3474720" y="29260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출력: 설문 응답 JSON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6126480" y="914400"/>
            <a:ext cx="2651760" cy="2743200"/>
          </a:xfrm>
          <a:prstGeom prst="roundRect">
            <a:avLst>
              <a:gd name="adj" fmla="val 3448"/>
            </a:avLst>
          </a:prstGeom>
          <a:solidFill>
            <a:srgbClr val="F5F5F5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217920" y="1005840"/>
            <a:ext cx="457200" cy="274320"/>
          </a:xfrm>
          <a:prstGeom prst="roundRect">
            <a:avLst>
              <a:gd name="adj" fmla="val 13333"/>
            </a:avLst>
          </a:prstGeom>
          <a:solidFill>
            <a:srgbClr val="FF9800"/>
          </a:solidFill>
          <a:ln/>
        </p:spPr>
      </p:sp>
      <p:sp>
        <p:nvSpPr>
          <p:cNvPr id="22" name="Text 20"/>
          <p:cNvSpPr/>
          <p:nvPr/>
        </p:nvSpPr>
        <p:spPr>
          <a:xfrm>
            <a:off x="6217920" y="10058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채널 C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6766560" y="96012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음성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인터뷰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309360" y="1463040"/>
            <a:ext cx="2286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브라우저 Web STT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Cloud STT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화자 분리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(Diarization)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309360" y="2926080"/>
            <a:ext cx="2286000" cy="320040"/>
          </a:xfrm>
          <a:prstGeom prst="roundRect">
            <a:avLst>
              <a:gd name="adj" fmla="val 11429"/>
            </a:avLst>
          </a:prstGeom>
          <a:solidFill>
            <a:srgbClr val="FF9800"/>
          </a:solidFill>
          <a:ln/>
        </p:spPr>
      </p:sp>
      <p:sp>
        <p:nvSpPr>
          <p:cNvPr id="26" name="Text 24"/>
          <p:cNvSpPr/>
          <p:nvPr/>
        </p:nvSpPr>
        <p:spPr>
          <a:xfrm>
            <a:off x="6309360" y="292608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출력: 텍스트 변환본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457200" y="3429000"/>
            <a:ext cx="8229600" cy="36576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8" name="Shape 26"/>
          <p:cNvSpPr/>
          <p:nvPr/>
        </p:nvSpPr>
        <p:spPr>
          <a:xfrm>
            <a:off x="457200" y="3657600"/>
            <a:ext cx="8229600" cy="914400"/>
          </a:xfrm>
          <a:prstGeom prst="roundRect">
            <a:avLst>
              <a:gd name="adj" fmla="val 8000"/>
            </a:avLst>
          </a:prstGeom>
          <a:solidFill>
            <a:srgbClr val="0D1B2A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365760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 2: 전처리 엔진
</a:t>
            </a:r>
            <a:pPr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[A] 파일 파싱 → 행/열 구조 추출 → 컬럼 유형 추론   [B] 답변 정규화 → 카테고리별 집계 → 진행률 계산   [C] STT → 문장 분리 → 화자별 그룹핑 → 키워드 추출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1" name="Text 29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22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 3~4: AI 분석 + 테넌트 자동 생성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3931920" cy="3657600"/>
          </a:xfrm>
          <a:prstGeom prst="roundRect">
            <a:avLst>
              <a:gd name="adj" fmla="val 2500"/>
            </a:avLst>
          </a:prstGeom>
          <a:solidFill>
            <a:srgbClr val="E3F2FD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10058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 3: AI 분석 엔진 (LLM)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1417320"/>
            <a:ext cx="3566160" cy="32004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41732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① 업종 분류 (제조/시공/유통 + 세부)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640080" y="1801368"/>
            <a:ext cx="3566160" cy="32004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1801368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② 규모 판별 (매출/직원수/거래처수)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40080" y="2185416"/>
            <a:ext cx="3566160" cy="32004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2185416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③ 핵심 업무 프로세스 도출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40080" y="2569464"/>
            <a:ext cx="3566160" cy="32004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2569464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④ 필요 모듈 매칭 (카탈로그 대조)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40080" y="2953512"/>
            <a:ext cx="3566160" cy="32004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2953512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⑤ BOM 구조 패턴 추론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40080" y="3337560"/>
            <a:ext cx="3566160" cy="32004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333756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⑥ 수식 템플릿 선택/생성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384048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입력: 통합 데이터 + 20만줄 도메인 지식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640080" y="411480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출력: {company_analysis, modules, bom_structure, formulas}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4754880" y="914400"/>
            <a:ext cx="3931920" cy="3657600"/>
          </a:xfrm>
          <a:prstGeom prst="roundRect">
            <a:avLst>
              <a:gd name="adj" fmla="val 2500"/>
            </a:avLst>
          </a:prstGeom>
          <a:solidFill>
            <a:srgbClr val="F0FAF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937760" y="10058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 4: 테넌트 자동 생성 (12단계)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937760" y="1417320"/>
            <a:ext cx="35661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25" name="Shape 23"/>
          <p:cNvSpPr/>
          <p:nvPr/>
        </p:nvSpPr>
        <p:spPr>
          <a:xfrm>
            <a:off x="5029200" y="1463040"/>
            <a:ext cx="411480" cy="274320"/>
          </a:xfrm>
          <a:prstGeom prst="roundRect">
            <a:avLst>
              <a:gd name="adj" fmla="val 13333"/>
            </a:avLst>
          </a:prstGeom>
          <a:solidFill>
            <a:srgbClr val="4CAF50"/>
          </a:solidFill>
          <a:ln/>
        </p:spPr>
      </p:sp>
      <p:sp>
        <p:nvSpPr>
          <p:cNvPr id="26" name="Text 24"/>
          <p:cNvSpPr/>
          <p:nvPr/>
        </p:nvSpPr>
        <p:spPr>
          <a:xfrm>
            <a:off x="5029200" y="1463040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4-1</a:t>
            </a:r>
            <a:endParaRPr lang="en-US" sz="700" dirty="0"/>
          </a:p>
        </p:txBody>
      </p:sp>
      <p:sp>
        <p:nvSpPr>
          <p:cNvPr id="27" name="Text 25"/>
          <p:cNvSpPr/>
          <p:nvPr/>
        </p:nvSpPr>
        <p:spPr>
          <a:xfrm>
            <a:off x="5577840" y="14173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한글 초성 → 테넌트 코드 자동 생성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4937760" y="1874520"/>
            <a:ext cx="35661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5029200" y="1920240"/>
            <a:ext cx="411480" cy="274320"/>
          </a:xfrm>
          <a:prstGeom prst="roundRect">
            <a:avLst>
              <a:gd name="adj" fmla="val 13333"/>
            </a:avLst>
          </a:prstGeom>
          <a:solidFill>
            <a:srgbClr val="4CAF50"/>
          </a:solidFill>
          <a:ln/>
        </p:spPr>
      </p:sp>
      <p:sp>
        <p:nvSpPr>
          <p:cNvPr id="30" name="Text 28"/>
          <p:cNvSpPr/>
          <p:nvPr/>
        </p:nvSpPr>
        <p:spPr>
          <a:xfrm>
            <a:off x="5029200" y="1920240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4-2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5577840" y="18745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 레코드 생성 (status=trial)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4937760" y="2331720"/>
            <a:ext cx="35661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33" name="Shape 31"/>
          <p:cNvSpPr/>
          <p:nvPr/>
        </p:nvSpPr>
        <p:spPr>
          <a:xfrm>
            <a:off x="5029200" y="2377440"/>
            <a:ext cx="411480" cy="274320"/>
          </a:xfrm>
          <a:prstGeom prst="roundRect">
            <a:avLst>
              <a:gd name="adj" fmla="val 13333"/>
            </a:avLst>
          </a:prstGeom>
          <a:solidFill>
            <a:srgbClr val="4CAF50"/>
          </a:solidFill>
          <a:ln/>
        </p:spPr>
      </p:sp>
      <p:sp>
        <p:nvSpPr>
          <p:cNvPr id="34" name="Text 32"/>
          <p:cNvSpPr/>
          <p:nvPr/>
        </p:nvSpPr>
        <p:spPr>
          <a:xfrm>
            <a:off x="5029200" y="2377440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4-3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5577840" y="23317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글로벌 메뉴 → 테넌트 메뉴 계층 복제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4937760" y="2788920"/>
            <a:ext cx="35661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37" name="Shape 35"/>
          <p:cNvSpPr/>
          <p:nvPr/>
        </p:nvSpPr>
        <p:spPr>
          <a:xfrm>
            <a:off x="5029200" y="2834640"/>
            <a:ext cx="411480" cy="274320"/>
          </a:xfrm>
          <a:prstGeom prst="roundRect">
            <a:avLst>
              <a:gd name="adj" fmla="val 13333"/>
            </a:avLst>
          </a:prstGeom>
          <a:solidFill>
            <a:srgbClr val="4CAF50"/>
          </a:solidFill>
          <a:ln/>
        </p:spPr>
      </p:sp>
      <p:sp>
        <p:nvSpPr>
          <p:cNvPr id="38" name="Text 36"/>
          <p:cNvSpPr/>
          <p:nvPr/>
        </p:nvSpPr>
        <p:spPr>
          <a:xfrm>
            <a:off x="5029200" y="2834640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4-4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5577840" y="27889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사용자 + 역할 + 권한 자동 설정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4937760" y="3246120"/>
            <a:ext cx="35661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41" name="Shape 39"/>
          <p:cNvSpPr/>
          <p:nvPr/>
        </p:nvSpPr>
        <p:spPr>
          <a:xfrm>
            <a:off x="5029200" y="3291840"/>
            <a:ext cx="411480" cy="274320"/>
          </a:xfrm>
          <a:prstGeom prst="roundRect">
            <a:avLst>
              <a:gd name="adj" fmla="val 13333"/>
            </a:avLst>
          </a:prstGeom>
          <a:solidFill>
            <a:srgbClr val="4CAF50"/>
          </a:solidFill>
          <a:ln/>
        </p:spPr>
      </p:sp>
      <p:sp>
        <p:nvSpPr>
          <p:cNvPr id="42" name="Text 40"/>
          <p:cNvSpPr/>
          <p:nvPr/>
        </p:nvSpPr>
        <p:spPr>
          <a:xfrm>
            <a:off x="5029200" y="3291840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4-5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5577840" y="32461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TenantBootstrapper 4 Step 실행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4937760" y="3794760"/>
            <a:ext cx="3566160" cy="640080"/>
          </a:xfrm>
          <a:prstGeom prst="roundRect">
            <a:avLst>
              <a:gd name="adj" fmla="val 7143"/>
            </a:avLst>
          </a:prstGeom>
          <a:solidFill>
            <a:srgbClr val="0D1B2A"/>
          </a:solidFill>
          <a:ln/>
        </p:spPr>
      </p:sp>
      <p:sp>
        <p:nvSpPr>
          <p:cNvPr id="45" name="Text 43"/>
          <p:cNvSpPr/>
          <p:nvPr/>
        </p:nvSpPr>
        <p:spPr>
          <a:xfrm>
            <a:off x="5029200" y="3794760"/>
            <a:ext cx="3383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Bootstrap 4 Steps (멱등성 보장)
</a:t>
            </a:r>
            <a:pPr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CapabilityProfiles → Categories → Settings → ApprovalForms</a:t>
            </a:r>
            <a:endParaRPr lang="en-US" sz="800" dirty="0"/>
          </a:p>
        </p:txBody>
      </p:sp>
      <p:sp>
        <p:nvSpPr>
          <p:cNvPr id="46" name="Shape 4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47" name="Text 45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48" name="Text 46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22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 5: 동적 커스터마이징 + 독창적 기술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274320" y="914400"/>
            <a:ext cx="2011680" cy="2377440"/>
          </a:xfrm>
          <a:prstGeom prst="roundRect">
            <a:avLst>
              <a:gd name="adj" fmla="val 4545"/>
            </a:avLst>
          </a:prstGeom>
          <a:solidFill>
            <a:srgbClr val="F5F5F5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914400"/>
            <a:ext cx="2011680" cy="411480"/>
          </a:xfrm>
          <a:prstGeom prst="rect">
            <a:avLst>
              <a:gd name="adj" fmla="val 22222"/>
            </a:avLst>
          </a:prstGeom>
          <a:solidFill>
            <a:srgbClr val="4CAF50"/>
          </a:solidFill>
          <a:ln/>
        </p:spPr>
      </p:sp>
      <p:sp>
        <p:nvSpPr>
          <p:cNvPr id="8" name="Text 6"/>
          <p:cNvSpPr/>
          <p:nvPr/>
        </p:nvSpPr>
        <p:spPr>
          <a:xfrm>
            <a:off x="274320" y="91440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동적 필드 3계층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60" y="1463040"/>
            <a:ext cx="1828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item_pages → item_sections → item_fields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display_condition JSON으로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 수준 조건부 렌더링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2468880" y="914400"/>
            <a:ext cx="2011680" cy="2377440"/>
          </a:xfrm>
          <a:prstGeom prst="roundRect">
            <a:avLst>
              <a:gd name="adj" fmla="val 4545"/>
            </a:avLst>
          </a:prstGeom>
          <a:solidFill>
            <a:srgbClr val="F5F5F5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468880" y="914400"/>
            <a:ext cx="2011680" cy="411480"/>
          </a:xfrm>
          <a:prstGeom prst="rect">
            <a:avLst>
              <a:gd name="adj" fmla="val 22222"/>
            </a:avLst>
          </a:prstGeom>
          <a:solidFill>
            <a:srgbClr val="2196F3"/>
          </a:solidFill>
          <a:ln/>
        </p:spPr>
      </p:sp>
      <p:sp>
        <p:nvSpPr>
          <p:cNvPr id="12" name="Text 10"/>
          <p:cNvSpPr/>
          <p:nvPr/>
        </p:nvSpPr>
        <p:spPr>
          <a:xfrm>
            <a:off x="2468880" y="91440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전역/테넌트 오버레이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560320" y="1463040"/>
            <a:ext cx="1828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SettingFieldDef (불변)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TenantFieldSetting (가변)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buildEffectiveRow() 합성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663440" y="914400"/>
            <a:ext cx="2011680" cy="2377440"/>
          </a:xfrm>
          <a:prstGeom prst="roundRect">
            <a:avLst>
              <a:gd name="adj" fmla="val 4545"/>
            </a:avLst>
          </a:prstGeom>
          <a:solidFill>
            <a:srgbClr val="F5F5F5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63440" y="914400"/>
            <a:ext cx="2011680" cy="411480"/>
          </a:xfrm>
          <a:prstGeom prst="rect">
            <a:avLst>
              <a:gd name="adj" fmla="val 22222"/>
            </a:avLst>
          </a:prstGeom>
          <a:solidFill>
            <a:srgbClr val="FF9800"/>
          </a:solidFill>
          <a:ln/>
        </p:spPr>
      </p:sp>
      <p:sp>
        <p:nvSpPr>
          <p:cNvPr id="16" name="Text 14"/>
          <p:cNvSpPr/>
          <p:nvPr/>
        </p:nvSpPr>
        <p:spPr>
          <a:xfrm>
            <a:off x="4663440" y="91440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Zero-Config Factory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754880" y="1463040"/>
            <a:ext cx="1828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class_exists("Tenant{id}") 만으로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테넌트별 수식 핸들러 자동 발견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DB/설정파일 불필요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858000" y="914400"/>
            <a:ext cx="2011680" cy="2377440"/>
          </a:xfrm>
          <a:prstGeom prst="roundRect">
            <a:avLst>
              <a:gd name="adj" fmla="val 4545"/>
            </a:avLst>
          </a:prstGeom>
          <a:solidFill>
            <a:srgbClr val="F5F5F5"/>
          </a:solidFill>
          <a:ln w="12700">
            <a:solidFill>
              <a:srgbClr val="D32F2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858000" y="914400"/>
            <a:ext cx="2011680" cy="411480"/>
          </a:xfrm>
          <a:prstGeom prst="rect">
            <a:avLst>
              <a:gd name="adj" fmla="val 22222"/>
            </a:avLst>
          </a:prstGeom>
          <a:solidFill>
            <a:srgbClr val="D32F2F"/>
          </a:solidFill>
          <a:ln/>
        </p:spPr>
      </p:sp>
      <p:sp>
        <p:nvSpPr>
          <p:cNvPr id="20" name="Text 18"/>
          <p:cNvSpPr/>
          <p:nvPr/>
        </p:nvSpPr>
        <p:spPr>
          <a:xfrm>
            <a:off x="6858000" y="91440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행 수준 자동 격리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949440" y="1463040"/>
            <a:ext cx="1828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BelongsToTenant trait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267개 모델 전체 적용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개발자 실수 아키텍처 차단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457200" y="3520440"/>
            <a:ext cx="8229600" cy="1097280"/>
          </a:xfrm>
          <a:prstGeom prst="roundRect">
            <a:avLst>
              <a:gd name="adj" fmla="val 6667"/>
            </a:avLst>
          </a:prstGeom>
          <a:solidFill>
            <a:srgbClr val="0D1B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3566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선행기술 대비 차별점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40080" y="38404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2651760" y="38404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젠소프트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4663440" y="38404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이카운트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6675120" y="38404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640080" y="406908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업종특화 BOM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2651760" y="406908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범용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4663440" y="406908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없음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6675120" y="406908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10단계 파이프라인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640080" y="425196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동적 필드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2651760" y="425196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고정 스키마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4663440" y="425196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고정 필드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6675120" y="425196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3계층 + 조건부 렌더링</a:t>
            </a: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640080" y="44348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핸들러 라우팅</a:t>
            </a:r>
            <a:endParaRPr lang="en-US" sz="700" dirty="0"/>
          </a:p>
        </p:txBody>
      </p:sp>
      <p:sp>
        <p:nvSpPr>
          <p:cNvPr id="37" name="Text 35"/>
          <p:cNvSpPr/>
          <p:nvPr/>
        </p:nvSpPr>
        <p:spPr>
          <a:xfrm>
            <a:off x="2651760" y="44348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없음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4663440" y="44348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없음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6675120" y="44348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Zero-Config (38줄)</a:t>
            </a:r>
            <a:endParaRPr lang="en-US" sz="700" dirty="0"/>
          </a:p>
        </p:txBody>
      </p:sp>
      <p:sp>
        <p:nvSpPr>
          <p:cNvPr id="40" name="Shape 38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41" name="Text 39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42" name="Text 40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22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 구성 요소 + 청구항 초안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3931920" cy="3657600"/>
          </a:xfrm>
          <a:prstGeom prst="roundRect">
            <a:avLst>
              <a:gd name="adj" fmla="val 2500"/>
            </a:avLst>
          </a:prstGeom>
          <a:solidFill>
            <a:srgbClr val="F0FAF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96012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 구성 요소 (8개)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1371600"/>
            <a:ext cx="356616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37160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① 복수 채널 로우데이터 수집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640080" y="1737360"/>
            <a:ext cx="356616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173736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② 데이터 전처리 및 정규화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40080" y="2103120"/>
            <a:ext cx="356616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210312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③ AI 기반 업종·공정 패턴 도출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40080" y="2468880"/>
            <a:ext cx="356616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246888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④ 테넌트 코드 자동 생성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40080" y="2834640"/>
            <a:ext cx="356616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283464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⑤ 레시피 기반 단계별 초기화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40080" y="3200400"/>
            <a:ext cx="356616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320040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⑥ 동적 필드 자동 구성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640080" y="3566160"/>
            <a:ext cx="356616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356616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⑦ 수식 엔진 자동 라우팅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40080" y="3931920"/>
            <a:ext cx="356616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731520" y="393192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⑧ 행 수준 데이터 자동 격리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40080" y="4297680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※ 각 요소 생략 시 시스템 구축 불가</a:t>
            </a:r>
            <a:endParaRPr lang="en-US" sz="700" dirty="0"/>
          </a:p>
        </p:txBody>
      </p:sp>
      <p:sp>
        <p:nvSpPr>
          <p:cNvPr id="25" name="Shape 23"/>
          <p:cNvSpPr/>
          <p:nvPr/>
        </p:nvSpPr>
        <p:spPr>
          <a:xfrm>
            <a:off x="4754880" y="914400"/>
            <a:ext cx="3931920" cy="3657600"/>
          </a:xfrm>
          <a:prstGeom prst="roundRect">
            <a:avLst>
              <a:gd name="adj" fmla="val 2500"/>
            </a:avLst>
          </a:prstGeom>
          <a:solidFill>
            <a:srgbClr val="0D1B2A"/>
          </a:solidFill>
          <a:ln/>
        </p:spPr>
      </p:sp>
      <p:sp>
        <p:nvSpPr>
          <p:cNvPr id="26" name="Text 24"/>
          <p:cNvSpPr/>
          <p:nvPr/>
        </p:nvSpPr>
        <p:spPr>
          <a:xfrm>
            <a:off x="4937760" y="100584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청구항 초안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937760" y="1371600"/>
            <a:ext cx="35661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독립항 1 (플랫폼 방법특허)
</a:t>
            </a:r>
            <a:pPr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(a) 복수 채널 비대면 데이터 수집
(b) 정규화하여 통합 분석 입력 생성
(c) AI로 업종·규모·공정 패턴 도출
(d) 레시피 기반 시스템 자동 초기화
(e) 동적 필드+행 수준 격리 자동 적용
</a:t>
            </a:r>
            <a:pPr indent="0" marL="0">
              <a:buNone/>
            </a:pPr>
            <a:r>
              <a:rPr lang="en-US" sz="9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독립항 2 (역방향 AI 동적 설문)
</a:t>
            </a:r>
            <a:pPr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(a) AI가 업무 방식 질문 제시
(b) 응답 실시간 분석→후속 질문 생성
(c) 업무 프로세스 모델 자동 도출
(d) ERP/MES 설정으로 자동 변환
</a:t>
            </a:r>
            <a:pPr indent="0" marL="0">
              <a:buNone/>
            </a:pPr>
            <a:endParaRPr lang="en-US" sz="900" dirty="0"/>
          </a:p>
          <a:p>
            <a:pPr indent="0" marL="0">
              <a:buNone/>
            </a:pPr>
            <a:r>
              <a:rPr lang="en-US" sz="700" i="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종속항 8개: 한글 초성 코드, 멱등성,</a:t>
            </a:r>
            <a:endParaRPr lang="en-US" sz="900" dirty="0"/>
          </a:p>
          <a:p>
            <a:pPr indent="0" marL="0">
              <a:buNone/>
            </a:pPr>
            <a:r>
              <a:rPr lang="en-US" sz="700" i="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3계층 필드, 오버레이, Zero-Config 등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29" name="Text 27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22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증빙 코드 및 문서 (Section 1)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8229600" cy="3200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91440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파일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754880" y="914400"/>
            <a:ext cx="822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규모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669280" y="91440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역할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457200" y="1280160"/>
            <a:ext cx="8229600" cy="301752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1280160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TenantBootstrapper.php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754880" y="1280160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56줄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669280" y="1280160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파이프라인 오케스트레이터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457200" y="1581912"/>
            <a:ext cx="822960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1581912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RecipeRegistry.php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4754880" y="1581912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40줄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669280" y="1581912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레시피→Step 매핑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457200" y="1883664"/>
            <a:ext cx="8229600" cy="301752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1883664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RegisterService.php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754880" y="1883664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154줄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669280" y="1883664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12단계 온보딩 시퀀스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457200" y="2185416"/>
            <a:ext cx="822960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48640" y="2185416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MenuBootstrapService.php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4754880" y="2185416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291줄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5669280" y="2185416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글로벌→테넌트 계층 복제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457200" y="2487168"/>
            <a:ext cx="8229600" cy="301752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27" name="Text 25"/>
          <p:cNvSpPr/>
          <p:nvPr/>
        </p:nvSpPr>
        <p:spPr>
          <a:xfrm>
            <a:off x="548640" y="2487168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TenantCodeGenerator.php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4754880" y="2487168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114줄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5669280" y="2487168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한글 초성 알고리즘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457200" y="2788920"/>
            <a:ext cx="822960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548640" y="2788920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TenantFieldSettingService.php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4754880" y="2788920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212줄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5669280" y="2788920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전역/테넌트 오버레이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457200" y="3090672"/>
            <a:ext cx="8229600" cy="301752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5" name="Text 33"/>
          <p:cNvSpPr/>
          <p:nvPr/>
        </p:nvSpPr>
        <p:spPr>
          <a:xfrm>
            <a:off x="548640" y="3090672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FormulaHandlerFactory.php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4754880" y="3090672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38줄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5669280" y="3090672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Zero-Config 발견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457200" y="3392424"/>
            <a:ext cx="822960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548640" y="3392424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InterviewScenarioService.php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4754880" y="3392424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732줄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5669280" y="3392424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설문 온보딩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57200" y="3694176"/>
            <a:ext cx="8229600" cy="301752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43" name="Text 41"/>
          <p:cNvSpPr/>
          <p:nvPr/>
        </p:nvSpPr>
        <p:spPr>
          <a:xfrm>
            <a:off x="548640" y="3694176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FormulaEvaluatorService.php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4754880" y="3694176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1,948줄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5669280" y="3694176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10단계 BOM 수식 엔진</a:t>
            </a:r>
            <a:endParaRPr lang="en-US" sz="800" dirty="0"/>
          </a:p>
        </p:txBody>
      </p:sp>
      <p:sp>
        <p:nvSpPr>
          <p:cNvPr id="46" name="Shape 44"/>
          <p:cNvSpPr/>
          <p:nvPr/>
        </p:nvSpPr>
        <p:spPr>
          <a:xfrm>
            <a:off x="457200" y="3995928"/>
            <a:ext cx="822960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7" name="Text 45"/>
          <p:cNvSpPr/>
          <p:nvPr/>
        </p:nvSpPr>
        <p:spPr>
          <a:xfrm>
            <a:off x="548640" y="3995928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BendingInfoBuilder.php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4754880" y="3995928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1,171줄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5669280" y="3995928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 공정 최적 배분</a:t>
            </a:r>
            <a:endParaRPr lang="en-US" sz="800" dirty="0"/>
          </a:p>
        </p:txBody>
      </p:sp>
      <p:sp>
        <p:nvSpPr>
          <p:cNvPr id="50" name="Shape 48"/>
          <p:cNvSpPr/>
          <p:nvPr/>
        </p:nvSpPr>
        <p:spPr>
          <a:xfrm>
            <a:off x="457200" y="4297680"/>
            <a:ext cx="8229600" cy="301752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51" name="Text 49"/>
          <p:cNvSpPr/>
          <p:nvPr/>
        </p:nvSpPr>
        <p:spPr>
          <a:xfrm>
            <a:off x="548640" y="4297680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Tenant287/FormulaHandler.php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4754880" y="4297680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1,163줄</a:t>
            </a:r>
            <a:endParaRPr lang="en-US" sz="800" dirty="0"/>
          </a:p>
        </p:txBody>
      </p:sp>
      <p:sp>
        <p:nvSpPr>
          <p:cNvPr id="53" name="Text 51"/>
          <p:cNvSpPr/>
          <p:nvPr/>
        </p:nvSpPr>
        <p:spPr>
          <a:xfrm>
            <a:off x="5669280" y="4297680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경동기업 전용 견적</a:t>
            </a:r>
            <a:endParaRPr lang="en-US" sz="800" dirty="0"/>
          </a:p>
        </p:txBody>
      </p:sp>
      <p:sp>
        <p:nvSpPr>
          <p:cNvPr id="54" name="Text 52"/>
          <p:cNvSpPr/>
          <p:nvPr/>
        </p:nvSpPr>
        <p:spPr>
          <a:xfrm>
            <a:off x="457200" y="4572000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합계: 5,919줄 (핵심 알고리즘) + 20만줄 도메인 문서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56" name="Text 5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57" name="Text 5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22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828800" y="155448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 / To-Be 수치 대조표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828800" y="219456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 수작업 vs SAM 자동화 — 7개 영역 정량 비교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828800" y="2834640"/>
            <a:ext cx="2743200" cy="36576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7" name="Shape 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22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업무 + 생산 공정 비교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3931920" cy="3474720"/>
          </a:xfrm>
          <a:prstGeom prst="roundRect">
            <a:avLst>
              <a:gd name="adj" fmla="val 2632"/>
            </a:avLst>
          </a:prstGeom>
          <a:solidFill>
            <a:srgbClr val="E3F2FD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9601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업무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1325880"/>
            <a:ext cx="1188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항목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1920240" y="1325880"/>
            <a:ext cx="822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2743200" y="132588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To-Be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3474720" y="13258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개선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640080" y="1600200"/>
            <a:ext cx="3566160" cy="41148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16002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1건 소요시간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920240" y="1600200"/>
            <a:ext cx="822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3~5시간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2743200" y="1600200"/>
            <a:ext cx="731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5~10초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474720" y="160020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1,800배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40080" y="2103120"/>
            <a:ext cx="3566160" cy="41148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210312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오류율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920240" y="2103120"/>
            <a:ext cx="822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15건+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2743200" y="2103120"/>
            <a:ext cx="731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0건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3474720" y="210312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40080" y="2606040"/>
            <a:ext cx="3566160" cy="41148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731520" y="260604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수기 입력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920240" y="2606040"/>
            <a:ext cx="822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30분/항목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2743200" y="2606040"/>
            <a:ext cx="731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 생성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3474720" y="260604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∞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640080" y="3108960"/>
            <a:ext cx="3566160" cy="41148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310896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단가 조회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920240" y="3108960"/>
            <a:ext cx="822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5~10분/건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2743200" y="3108960"/>
            <a:ext cx="731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0.1초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3474720" y="310896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3,000배+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4754880" y="914400"/>
            <a:ext cx="3931920" cy="3474720"/>
          </a:xfrm>
          <a:prstGeom prst="roundRect">
            <a:avLst>
              <a:gd name="adj" fmla="val 2632"/>
            </a:avLst>
          </a:prstGeom>
          <a:solidFill>
            <a:srgbClr val="FFF3E0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937760" y="9601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생산 공정 (절곡)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4937760" y="1325880"/>
            <a:ext cx="1188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항목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6217920" y="1325880"/>
            <a:ext cx="822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</a:t>
            </a: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7040880" y="132588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To-Be</a:t>
            </a:r>
            <a:endParaRPr lang="en-US" sz="700" dirty="0"/>
          </a:p>
        </p:txBody>
      </p:sp>
      <p:sp>
        <p:nvSpPr>
          <p:cNvPr id="37" name="Text 35"/>
          <p:cNvSpPr/>
          <p:nvPr/>
        </p:nvSpPr>
        <p:spPr>
          <a:xfrm>
            <a:off x="7772400" y="13258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개선</a:t>
            </a:r>
            <a:endParaRPr lang="en-US" sz="700" dirty="0"/>
          </a:p>
        </p:txBody>
      </p:sp>
      <p:sp>
        <p:nvSpPr>
          <p:cNvPr id="38" name="Shape 36"/>
          <p:cNvSpPr/>
          <p:nvPr/>
        </p:nvSpPr>
        <p:spPr>
          <a:xfrm>
            <a:off x="4937760" y="1600200"/>
            <a:ext cx="3566160" cy="41148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5029200" y="16002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절곡품 계산 오류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6217920" y="1600200"/>
            <a:ext cx="822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50건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7040880" y="1600200"/>
            <a:ext cx="731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0건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7772400" y="160020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4937760" y="2103120"/>
            <a:ext cx="3566160" cy="41148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5029200" y="210312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생성 시간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6217920" y="2103120"/>
            <a:ext cx="822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30분/건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7040880" y="2103120"/>
            <a:ext cx="731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즉시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7772400" y="210312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∞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4937760" y="2606040"/>
            <a:ext cx="3566160" cy="41148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sp>
        <p:nvSpPr>
          <p:cNvPr id="49" name="Text 47"/>
          <p:cNvSpPr/>
          <p:nvPr/>
        </p:nvSpPr>
        <p:spPr>
          <a:xfrm>
            <a:off x="5029200" y="260604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원자재 절재 낭비</a:t>
            </a:r>
            <a:endParaRPr lang="en-US" sz="800" dirty="0"/>
          </a:p>
        </p:txBody>
      </p:sp>
      <p:sp>
        <p:nvSpPr>
          <p:cNvPr id="50" name="Text 48"/>
          <p:cNvSpPr/>
          <p:nvPr/>
        </p:nvSpPr>
        <p:spPr>
          <a:xfrm>
            <a:off x="6217920" y="2606040"/>
            <a:ext cx="822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15~20%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7040880" y="2606040"/>
            <a:ext cx="731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 미만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7772400" y="260604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3~4배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4937760" y="3108960"/>
            <a:ext cx="3566160" cy="41148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sp>
        <p:nvSpPr>
          <p:cNvPr id="54" name="Text 52"/>
          <p:cNvSpPr/>
          <p:nvPr/>
        </p:nvSpPr>
        <p:spPr>
          <a:xfrm>
            <a:off x="5029200" y="310896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공정 지시서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6217920" y="3108960"/>
            <a:ext cx="822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수기</a:t>
            </a:r>
            <a:endParaRPr lang="en-US" sz="800" dirty="0"/>
          </a:p>
        </p:txBody>
      </p:sp>
      <p:sp>
        <p:nvSpPr>
          <p:cNvPr id="56" name="Text 54"/>
          <p:cNvSpPr/>
          <p:nvPr/>
        </p:nvSpPr>
        <p:spPr>
          <a:xfrm>
            <a:off x="7040880" y="3108960"/>
            <a:ext cx="731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 생성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7772400" y="310896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∞</a:t>
            </a:r>
            <a:endParaRPr lang="en-US" sz="900" dirty="0"/>
          </a:p>
        </p:txBody>
      </p:sp>
      <p:sp>
        <p:nvSpPr>
          <p:cNvPr id="58" name="Shape 56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59" name="Text 57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60" name="Text 58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22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연간 비용 절감 효과 (업체 1개사 기준)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1097280"/>
            <a:ext cx="2414016" cy="502920"/>
          </a:xfrm>
          <a:prstGeom prst="roundRect">
            <a:avLst>
              <a:gd name="adj" fmla="val 10909"/>
            </a:avLst>
          </a:prstGeom>
          <a:solidFill>
            <a:srgbClr val="4CAF50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097280"/>
            <a:ext cx="204825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인건비</a:t>
            </a:r>
            <a:pPr indent="0" marL="0">
              <a:buNone/>
            </a:pPr>
            <a:endParaRPr lang="en-US" sz="900" dirty="0"/>
          </a:p>
          <a:p>
            <a:pPr indent="0" marL="0">
              <a:buNone/>
            </a:pPr>
            <a:r>
              <a:rPr lang="en-US" sz="700" dirty="0">
                <a:solidFill>
                  <a:srgbClr val="DD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3,750만 → ~0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054096" y="109728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3,750만원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1783080"/>
            <a:ext cx="1261872" cy="502920"/>
          </a:xfrm>
          <a:prstGeom prst="roundRect">
            <a:avLst>
              <a:gd name="adj" fmla="val 10909"/>
            </a:avLst>
          </a:prstGeom>
          <a:solidFill>
            <a:srgbClr val="2196F3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783080"/>
            <a:ext cx="89611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원자재 절재 낭비</a:t>
            </a:r>
            <a:pPr indent="0" marL="0">
              <a:buNone/>
            </a:pPr>
            <a:endParaRPr lang="en-US" sz="900" dirty="0"/>
          </a:p>
          <a:p>
            <a:pPr indent="0" marL="0">
              <a:buNone/>
            </a:pPr>
            <a:r>
              <a:rPr lang="en-US" sz="700" dirty="0">
                <a:solidFill>
                  <a:srgbClr val="DD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2,400만 → 600만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901952" y="178308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1,800만원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822960" cy="502920"/>
          </a:xfrm>
          <a:prstGeom prst="roundRect">
            <a:avLst>
              <a:gd name="adj" fmla="val 10909"/>
            </a:avLst>
          </a:prstGeom>
          <a:solidFill>
            <a:srgbClr val="FF9800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468880"/>
            <a:ext cx="457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단가 관리 인건비</a:t>
            </a:r>
            <a:pPr indent="0" marL="0">
              <a:buNone/>
            </a:pPr>
            <a:endParaRPr lang="en-US" sz="900" dirty="0"/>
          </a:p>
          <a:p>
            <a:pPr indent="0" marL="0">
              <a:buNone/>
            </a:pPr>
            <a:r>
              <a:rPr lang="en-US" sz="700" dirty="0">
                <a:solidFill>
                  <a:srgbClr val="DD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1,200만 → ~0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463040" y="246888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1,200만원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3154680"/>
            <a:ext cx="438912" cy="502920"/>
          </a:xfrm>
          <a:prstGeom prst="roundRect">
            <a:avLst>
              <a:gd name="adj" fmla="val 12500"/>
            </a:avLst>
          </a:prstGeom>
          <a:solidFill>
            <a:srgbClr val="D32F2F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154680"/>
            <a:ext cx="731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 오류 재작업</a:t>
            </a:r>
            <a:pPr indent="0" marL="0">
              <a:buNone/>
            </a:pPr>
            <a:endParaRPr lang="en-US" sz="900" dirty="0"/>
          </a:p>
          <a:p>
            <a:pPr indent="0" marL="0">
              <a:buNone/>
            </a:pPr>
            <a:r>
              <a:rPr lang="en-US" sz="700" dirty="0">
                <a:solidFill>
                  <a:srgbClr val="DD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600만 → 0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078992" y="315468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600만원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3840480"/>
            <a:ext cx="329184" cy="502920"/>
          </a:xfrm>
          <a:prstGeom prst="roundRect">
            <a:avLst>
              <a:gd name="adj" fmla="val 16667"/>
            </a:avLst>
          </a:prstGeom>
          <a:solidFill>
            <a:srgbClr val="9C27B0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840480"/>
            <a:ext cx="-3657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품질 서류 관리</a:t>
            </a:r>
            <a:pPr indent="0" marL="0">
              <a:buNone/>
            </a:pPr>
            <a:endParaRPr lang="en-US" sz="900" dirty="0"/>
          </a:p>
          <a:p>
            <a:pPr indent="0" marL="0">
              <a:buNone/>
            </a:pPr>
            <a:r>
              <a:rPr lang="en-US" sz="700" dirty="0">
                <a:solidFill>
                  <a:srgbClr val="DD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480만 → ~0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969264" y="384048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C27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480만원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57200" y="3840480"/>
            <a:ext cx="8229600" cy="731520"/>
          </a:xfrm>
          <a:prstGeom prst="roundRect">
            <a:avLst>
              <a:gd name="adj" fmla="val 12500"/>
            </a:avLst>
          </a:prstGeom>
          <a:solidFill>
            <a:srgbClr val="0D1B2A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" y="3840480"/>
            <a:ext cx="7863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연간 절감 합계  </a:t>
            </a:r>
            <a:pPr algn="ctr" indent="0" marL="0">
              <a:buNone/>
            </a:pPr>
            <a:r>
              <a:rPr lang="en-US" sz="24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7,830만원/년</a:t>
            </a:r>
            <a:pPr algn="ctr" indent="0" marL="0">
              <a:buNone/>
            </a:pPr>
            <a:r>
              <a:rPr lang="en-US" sz="11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(8,430만 → 600만)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24" name="Text 22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22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시간 단축 효과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457200" y="9144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 신규 도입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28016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D32F2F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801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As-Is: 217일 (7개월)   —   방문 7일 + 분석 30일 + 커스터마이징 120일 + 이관 30일 + 안정화 30일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457200" y="1828800"/>
            <a:ext cx="274320" cy="457200"/>
          </a:xfrm>
          <a:prstGeom prst="roundRect">
            <a:avLst>
              <a:gd name="adj" fmla="val 20000"/>
            </a:avLst>
          </a:prstGeom>
          <a:solidFill>
            <a:srgbClr val="4CAF50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182880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To-Be: 7일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743200" y="182880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31배 단축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25603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견적서 1건 작성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9260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D32F2F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9260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As-Is: 220분 (3시간 40분)   —   도면 15분 + 규격변환 20분 + BOM전개 60분 + 단가검색 30분 + 수량계산 20분 + 검증 45분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457200" y="3474720"/>
            <a:ext cx="36576" cy="45720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To-Be: 10초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2560320" y="34747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1,800배 단축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0FAF0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실증 데이터: 경동기업(Tenant 287) 2025-12~ 운영  |  주일기업(Tenant 1) 2025-09~ 운영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22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업종 확장 가능성 — 범용성 입증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※ 변리사 합의: 특허 범위를 블라인드/스크린에 한정하지 않고 업종 범용적으로 설계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74320" y="1188720"/>
            <a:ext cx="1600200" cy="228600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4320" y="1188720"/>
            <a:ext cx="1600200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9" name="Text 7"/>
          <p:cNvSpPr/>
          <p:nvPr/>
        </p:nvSpPr>
        <p:spPr>
          <a:xfrm>
            <a:off x="274320" y="1188720"/>
            <a:ext cx="1600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가구 제조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65760" y="16916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수식 엔진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자동화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760" y="246888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추가 개발:
</a:t>
            </a:r>
            <a:pPr algn="ctr" indent="0" marL="0">
              <a:buNone/>
            </a:pPr>
            <a:r>
              <a:rPr lang="en-US" sz="9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핸들러 1개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2029968" y="1188720"/>
            <a:ext cx="1600200" cy="228600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029968" y="1188720"/>
            <a:ext cx="1600200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14" name="Text 12"/>
          <p:cNvSpPr/>
          <p:nvPr/>
        </p:nvSpPr>
        <p:spPr>
          <a:xfrm>
            <a:off x="2029968" y="1188720"/>
            <a:ext cx="1600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철강 가공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121408" y="16916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 공정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원자재 배분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2121408" y="246888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추가 개발:
</a:t>
            </a:r>
            <a:pPr algn="ctr" indent="0" marL="0">
              <a:buNone/>
            </a:pPr>
            <a:r>
              <a:rPr lang="en-US" sz="9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규격 테이블</a:t>
            </a:r>
            <a:endParaRPr lang="en-US" sz="700" dirty="0"/>
          </a:p>
        </p:txBody>
      </p:sp>
      <p:sp>
        <p:nvSpPr>
          <p:cNvPr id="17" name="Shape 15"/>
          <p:cNvSpPr/>
          <p:nvPr/>
        </p:nvSpPr>
        <p:spPr>
          <a:xfrm>
            <a:off x="3785616" y="1188720"/>
            <a:ext cx="1600200" cy="228600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785616" y="1188720"/>
            <a:ext cx="1600200" cy="365760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19" name="Text 17"/>
          <p:cNvSpPr/>
          <p:nvPr/>
        </p:nvSpPr>
        <p:spPr>
          <a:xfrm>
            <a:off x="3785616" y="1188720"/>
            <a:ext cx="1600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시공업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77056" y="16916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수주→공정→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품질→실적신고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3877056" y="246888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추가 개발:
</a:t>
            </a:r>
            <a:pPr algn="ctr"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공정 유형</a:t>
            </a:r>
            <a:endParaRPr lang="en-US" sz="700" dirty="0"/>
          </a:p>
        </p:txBody>
      </p:sp>
      <p:sp>
        <p:nvSpPr>
          <p:cNvPr id="22" name="Shape 20"/>
          <p:cNvSpPr/>
          <p:nvPr/>
        </p:nvSpPr>
        <p:spPr>
          <a:xfrm>
            <a:off x="5541264" y="1188720"/>
            <a:ext cx="1600200" cy="228600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2700">
            <a:solidFill>
              <a:srgbClr val="9C27B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541264" y="1188720"/>
            <a:ext cx="1600200" cy="365760"/>
          </a:xfrm>
          <a:prstGeom prst="rect">
            <a:avLst/>
          </a:prstGeom>
          <a:solidFill>
            <a:srgbClr val="9C27B0"/>
          </a:solidFill>
          <a:ln/>
        </p:spPr>
      </p:sp>
      <p:sp>
        <p:nvSpPr>
          <p:cNvPr id="24" name="Text 22"/>
          <p:cNvSpPr/>
          <p:nvPr/>
        </p:nvSpPr>
        <p:spPr>
          <a:xfrm>
            <a:off x="5541264" y="1188720"/>
            <a:ext cx="1600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유통업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32704" y="16916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재고→발주→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입출고→정산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5632704" y="246888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추가 개발:
</a:t>
            </a:r>
            <a:pPr algn="ctr" indent="0" marL="0">
              <a:buNone/>
            </a:pPr>
            <a:r>
              <a:rPr lang="en-US" sz="900" b="1" dirty="0">
                <a:solidFill>
                  <a:srgbClr val="9C27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워크플로우</a:t>
            </a:r>
            <a:endParaRPr lang="en-US" sz="700" dirty="0"/>
          </a:p>
        </p:txBody>
      </p:sp>
      <p:sp>
        <p:nvSpPr>
          <p:cNvPr id="27" name="Shape 25"/>
          <p:cNvSpPr/>
          <p:nvPr/>
        </p:nvSpPr>
        <p:spPr>
          <a:xfrm>
            <a:off x="7296912" y="1188720"/>
            <a:ext cx="1600200" cy="228600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2700">
            <a:solidFill>
              <a:srgbClr val="D32F2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296912" y="1188720"/>
            <a:ext cx="1600200" cy="365760"/>
          </a:xfrm>
          <a:prstGeom prst="rect">
            <a:avLst/>
          </a:prstGeom>
          <a:solidFill>
            <a:srgbClr val="D32F2F"/>
          </a:solidFill>
          <a:ln/>
        </p:spPr>
      </p:sp>
      <p:sp>
        <p:nvSpPr>
          <p:cNvPr id="29" name="Text 27"/>
          <p:cNvSpPr/>
          <p:nvPr/>
        </p:nvSpPr>
        <p:spPr>
          <a:xfrm>
            <a:off x="7296912" y="1188720"/>
            <a:ext cx="1600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식품 제조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7388352" y="16916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원가 계산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품질관리 LOT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7388352" y="246888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추가 개발:
</a:t>
            </a:r>
            <a:pPr algn="ctr" indent="0" marL="0">
              <a:buNone/>
            </a:pPr>
            <a:r>
              <a:rPr lang="en-US" sz="9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레시피 BOM</a:t>
            </a:r>
            <a:endParaRPr lang="en-US" sz="700" dirty="0"/>
          </a:p>
        </p:txBody>
      </p:sp>
      <p:sp>
        <p:nvSpPr>
          <p:cNvPr id="32" name="Shape 30"/>
          <p:cNvSpPr/>
          <p:nvPr/>
        </p:nvSpPr>
        <p:spPr>
          <a:xfrm>
            <a:off x="457200" y="3749040"/>
            <a:ext cx="8229600" cy="914400"/>
          </a:xfrm>
          <a:prstGeom prst="roundRect">
            <a:avLst>
              <a:gd name="adj" fmla="val 8000"/>
            </a:avLst>
          </a:prstGeom>
          <a:solidFill>
            <a:srgbClr val="0D1B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0080" y="374904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업종 확장의 기술적 근거
</a:t>
            </a:r>
            <a:pPr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Zero-Config Factory (파일 1개로 업종별 수식 추가)  |  동적 필드 3계층 (코드 수정 없이 품목 속성 정의)  |  전역/테넌트 오버레이 (공통+차이 분리)  |  레시피 부트스트래핑 (업종별 레시피 추가 가능)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5" name="Text 33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22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시스템 규모 — 실증 데이터 (2026-03-20 기준)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F5F5F5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05156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267개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457200" y="164592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Eloquent 모델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91840" y="91440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F5F5F5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91840" y="105156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551개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3291840" y="164592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 마이그레이션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126480" y="91440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F5F5F5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26480" y="105156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1,327개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126480" y="164592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라우트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57200" y="237744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F5F5F5"/>
          </a:solidFill>
          <a:ln w="12700">
            <a:solidFill>
              <a:srgbClr val="9C27B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51460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9C27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332개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457200" y="310896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서비스 클래스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291840" y="237744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F5F5F5"/>
          </a:solidFill>
          <a:ln w="12700">
            <a:solidFill>
              <a:srgbClr val="D32F2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91840" y="251460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591개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3291840" y="310896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Blade 뷰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126480" y="237744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F5F5F5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126480" y="251460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20만줄+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6126480" y="310896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도메인 문서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3931920"/>
            <a:ext cx="8229600" cy="685800"/>
          </a:xfrm>
          <a:prstGeom prst="roundRect">
            <a:avLst>
              <a:gd name="adj" fmla="val 10667"/>
            </a:avLst>
          </a:prstGeom>
          <a:solidFill>
            <a:srgbClr val="0D1B2A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" y="3931920"/>
            <a:ext cx="7863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알고리즘 코드:  </a:t>
            </a:r>
            <a:pPr indent="0" marL="0"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FormulaEvaluator 1,948줄  |  BendingInfoBuilder 1,171줄  |  Tenant287 Handler 1,163줄  |  합계 5,919줄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27" name="Text 25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22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828800" y="155448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프롬프트 엔지니어링 아키텍처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828800" y="219456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4계층 프롬프트 + 45 Skills + 12 Agents + 도메인 지식 베이스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828800" y="2834640"/>
            <a:ext cx="2743200" cy="36576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7" name="Shape 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22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4계층 프롬프트 아키텍처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8229600" cy="777240"/>
          </a:xfrm>
          <a:prstGeom prst="roundRect">
            <a:avLst>
              <a:gd name="adj" fmla="val 9412"/>
            </a:avLst>
          </a:prstGeom>
          <a:solidFill>
            <a:srgbClr val="F5F5F5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051560"/>
            <a:ext cx="502920" cy="50292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1051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80160" y="9601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전역 규칙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280160" y="1280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CLAUDE.md (전역)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383280" y="1005840"/>
            <a:ext cx="1097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~800줄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0" y="960120"/>
            <a:ext cx="3657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멀티테넌시 인증, 보안 정책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자동화 트리거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85800" y="1828800"/>
            <a:ext cx="7772400" cy="777240"/>
          </a:xfrm>
          <a:prstGeom prst="roundRect">
            <a:avLst>
              <a:gd name="adj" fmla="val 9412"/>
            </a:avLst>
          </a:prstGeom>
          <a:solidFill>
            <a:srgbClr val="F5F5F5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2960" y="1965960"/>
            <a:ext cx="502920" cy="502920"/>
          </a:xfrm>
          <a:prstGeom prst="ellipse">
            <a:avLst/>
          </a:prstGeom>
          <a:solidFill>
            <a:srgbClr val="2196F3"/>
          </a:solidFill>
          <a:ln/>
        </p:spPr>
      </p:sp>
      <p:sp>
        <p:nvSpPr>
          <p:cNvPr id="15" name="Text 13"/>
          <p:cNvSpPr/>
          <p:nvPr/>
        </p:nvSpPr>
        <p:spPr>
          <a:xfrm>
            <a:off x="822960" y="19659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508760" y="1874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루트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508760" y="21945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sam/CLAUDE.md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611880" y="1920240"/>
            <a:ext cx="1097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~1,085줄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800600" y="1874520"/>
            <a:ext cx="3200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푸시 정책, DB 아키텍처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에이전트/스킬 목록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914400" y="2743200"/>
            <a:ext cx="7315200" cy="777240"/>
          </a:xfrm>
          <a:prstGeom prst="roundRect">
            <a:avLst>
              <a:gd name="adj" fmla="val 9412"/>
            </a:avLst>
          </a:prstGeom>
          <a:solidFill>
            <a:srgbClr val="F5F5F5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51560" y="2880360"/>
            <a:ext cx="502920" cy="502920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22" name="Text 20"/>
          <p:cNvSpPr/>
          <p:nvPr/>
        </p:nvSpPr>
        <p:spPr>
          <a:xfrm>
            <a:off x="1051560" y="28803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737360" y="27889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서비스별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737360" y="31089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mng/ + api/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3840480" y="2834640"/>
            <a:ext cx="1097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~650줄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029200" y="278892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HTMX 규칙, Docker 명령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Service-First 패턴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1143000" y="3657600"/>
            <a:ext cx="6858000" cy="777240"/>
          </a:xfrm>
          <a:prstGeom prst="roundRect">
            <a:avLst>
              <a:gd name="adj" fmla="val 9412"/>
            </a:avLst>
          </a:prstGeom>
          <a:solidFill>
            <a:srgbClr val="F5F5F5"/>
          </a:solidFill>
          <a:ln w="12700">
            <a:solidFill>
              <a:srgbClr val="9C27B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280160" y="3794760"/>
            <a:ext cx="502920" cy="502920"/>
          </a:xfrm>
          <a:prstGeom prst="ellipse">
            <a:avLst/>
          </a:prstGeom>
          <a:solidFill>
            <a:srgbClr val="9C27B0"/>
          </a:solidFill>
          <a:ln/>
        </p:spPr>
      </p:sp>
      <p:sp>
        <p:nvSpPr>
          <p:cNvPr id="29" name="Text 27"/>
          <p:cNvSpPr/>
          <p:nvPr/>
        </p:nvSpPr>
        <p:spPr>
          <a:xfrm>
            <a:off x="1280160" y="37947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965960" y="37033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문서 저장소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1965960" y="40233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docs/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4069080" y="3749040"/>
            <a:ext cx="1097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C27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20만줄+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5257800" y="3703320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비즈니스 규칙, 스펙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기능 문서, 가이드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457200" y="4663440"/>
            <a:ext cx="8229600" cy="274320"/>
          </a:xfrm>
          <a:prstGeom prst="roundRect">
            <a:avLst>
              <a:gd name="adj" fmla="val 13333"/>
            </a:avLst>
          </a:prstGeom>
          <a:solidFill>
            <a:srgbClr val="FFF3E0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일반 AI: 단일 시스템 프롬프트 (수십줄)  →  SAM: 4계층 범위별 상속 + 조건부 트리거 (3,000줄+ 규칙 + 20만줄 지식)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7" name="Text 35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22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자연어 트리거 기반 자동화 시스템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8229600" cy="475488"/>
          </a:xfrm>
          <a:prstGeom prst="roundRect">
            <a:avLst>
              <a:gd name="adj" fmla="val 11538"/>
            </a:avLst>
          </a:prstGeom>
          <a:solidFill>
            <a:srgbClr val="F5F5F5"/>
          </a:solidFill>
          <a:ln w="6350">
            <a:solidFill>
              <a:srgbClr val="4CA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987552"/>
            <a:ext cx="1828800" cy="329184"/>
          </a:xfrm>
          <a:prstGeom prst="roundRect">
            <a:avLst>
              <a:gd name="adj" fmla="val 11111"/>
            </a:avLst>
          </a:prstGeom>
          <a:solidFill>
            <a:srgbClr val="4CAF50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987552"/>
            <a:ext cx="1828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"개발서버 푸시"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2468880" y="914400"/>
            <a:ext cx="274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834640" y="914400"/>
            <a:ext cx="47548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3개 저장소 status → 커밋 → push develop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772400" y="1005840"/>
            <a:ext cx="7315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12단계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457200" y="1481328"/>
            <a:ext cx="8229600" cy="475488"/>
          </a:xfrm>
          <a:prstGeom prst="roundRect">
            <a:avLst>
              <a:gd name="adj" fmla="val 11538"/>
            </a:avLst>
          </a:prstGeom>
          <a:solidFill>
            <a:srgbClr val="F5F5F5"/>
          </a:solidFill>
          <a:ln w="6350">
            <a:solidFill>
              <a:srgbClr val="2196F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1554480"/>
            <a:ext cx="1828800" cy="329184"/>
          </a:xfrm>
          <a:prstGeom prst="roundRect">
            <a:avLst>
              <a:gd name="adj" fmla="val 11111"/>
            </a:avLst>
          </a:prstGeom>
          <a:solidFill>
            <a:srgbClr val="2196F3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1554480"/>
            <a:ext cx="1828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"운영서버 푸시"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2468880" y="1481328"/>
            <a:ext cx="274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834640" y="1481328"/>
            <a:ext cx="47548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push → 커밋 목록 → 승인 → cherry-pick → main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772400" y="1572768"/>
            <a:ext cx="7315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10단계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457200" y="2048256"/>
            <a:ext cx="8229600" cy="475488"/>
          </a:xfrm>
          <a:prstGeom prst="roundRect">
            <a:avLst>
              <a:gd name="adj" fmla="val 11538"/>
            </a:avLst>
          </a:prstGeom>
          <a:solidFill>
            <a:srgbClr val="F5F5F5"/>
          </a:solidFill>
          <a:ln w="6350">
            <a:solidFill>
              <a:srgbClr val="FF980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48640" y="2121408"/>
            <a:ext cx="1828800" cy="329184"/>
          </a:xfrm>
          <a:prstGeom prst="roundRect">
            <a:avLst>
              <a:gd name="adj" fmla="val 11111"/>
            </a:avLst>
          </a:prstGeom>
          <a:solidFill>
            <a:srgbClr val="FF9800"/>
          </a:solidFill>
          <a:ln/>
        </p:spPr>
      </p:sp>
      <p:sp>
        <p:nvSpPr>
          <p:cNvPr id="20" name="Text 18"/>
          <p:cNvSpPr/>
          <p:nvPr/>
        </p:nvSpPr>
        <p:spPr>
          <a:xfrm>
            <a:off x="548640" y="2121408"/>
            <a:ext cx="1828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"이관"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2468880" y="2048256"/>
            <a:ext cx="274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2834640" y="2048256"/>
            <a:ext cx="47548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4가지 이관 워크플로우 메뉴 표시 → 선택 실행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772400" y="2139696"/>
            <a:ext cx="7315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가변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457200" y="2615184"/>
            <a:ext cx="8229600" cy="475488"/>
          </a:xfrm>
          <a:prstGeom prst="roundRect">
            <a:avLst>
              <a:gd name="adj" fmla="val 11538"/>
            </a:avLst>
          </a:prstGeom>
          <a:solidFill>
            <a:srgbClr val="F5F5F5"/>
          </a:solidFill>
          <a:ln w="6350">
            <a:solidFill>
              <a:srgbClr val="9C27B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48640" y="2688336"/>
            <a:ext cx="1828800" cy="329184"/>
          </a:xfrm>
          <a:prstGeom prst="roundRect">
            <a:avLst>
              <a:gd name="adj" fmla="val 11111"/>
            </a:avLst>
          </a:prstGeom>
          <a:solidFill>
            <a:srgbClr val="9C27B0"/>
          </a:solidFill>
          <a:ln/>
        </p:spPr>
      </p:sp>
      <p:sp>
        <p:nvSpPr>
          <p:cNvPr id="26" name="Text 24"/>
          <p:cNvSpPr/>
          <p:nvPr/>
        </p:nvSpPr>
        <p:spPr>
          <a:xfrm>
            <a:off x="548640" y="2688336"/>
            <a:ext cx="1828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 커밋 시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2468880" y="2615184"/>
            <a:ext cx="274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2834640" y="2615184"/>
            <a:ext cx="47548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자동으로 develop + main 양쪽 push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7772400" y="2706624"/>
            <a:ext cx="7315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9C27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5단계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457200" y="3182112"/>
            <a:ext cx="8229600" cy="475488"/>
          </a:xfrm>
          <a:prstGeom prst="roundRect">
            <a:avLst>
              <a:gd name="adj" fmla="val 11538"/>
            </a:avLst>
          </a:prstGeom>
          <a:solidFill>
            <a:srgbClr val="F5F5F5"/>
          </a:solidFill>
          <a:ln w="6350">
            <a:solidFill>
              <a:srgbClr val="D32F2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48640" y="3255264"/>
            <a:ext cx="1828800" cy="329184"/>
          </a:xfrm>
          <a:prstGeom prst="roundRect">
            <a:avLst>
              <a:gd name="adj" fmla="val 11111"/>
            </a:avLst>
          </a:prstGeom>
          <a:solidFill>
            <a:srgbClr val="D32F2F"/>
          </a:solidFill>
          <a:ln/>
        </p:spPr>
      </p:sp>
      <p:sp>
        <p:nvSpPr>
          <p:cNvPr id="32" name="Text 30"/>
          <p:cNvSpPr/>
          <p:nvPr/>
        </p:nvSpPr>
        <p:spPr>
          <a:xfrm>
            <a:off x="548640" y="3255264"/>
            <a:ext cx="1828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호출 코드 작성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2468880" y="3182112"/>
            <a:ext cx="274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2834640" y="3182112"/>
            <a:ext cx="47548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화이트리스트 확인 → 없으면 추가 안내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7772400" y="3273552"/>
            <a:ext cx="7315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3단계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457200" y="3749040"/>
            <a:ext cx="8229600" cy="475488"/>
          </a:xfrm>
          <a:prstGeom prst="roundRect">
            <a:avLst>
              <a:gd name="adj" fmla="val 11538"/>
            </a:avLst>
          </a:prstGeom>
          <a:solidFill>
            <a:srgbClr val="F5F5F5"/>
          </a:solidFill>
          <a:ln w="6350">
            <a:solidFill>
              <a:srgbClr val="0D1B2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48640" y="3822192"/>
            <a:ext cx="1828800" cy="329184"/>
          </a:xfrm>
          <a:prstGeom prst="roundRect">
            <a:avLst>
              <a:gd name="adj" fmla="val 11111"/>
            </a:avLst>
          </a:prstGeom>
          <a:solidFill>
            <a:srgbClr val="0D1B2A"/>
          </a:solidFill>
          <a:ln/>
        </p:spPr>
      </p:sp>
      <p:sp>
        <p:nvSpPr>
          <p:cNvPr id="38" name="Text 36"/>
          <p:cNvSpPr/>
          <p:nvPr/>
        </p:nvSpPr>
        <p:spPr>
          <a:xfrm>
            <a:off x="548640" y="3822192"/>
            <a:ext cx="1828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401/400 오류 감지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2468880" y="3749040"/>
            <a:ext cx="274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2834640" y="3749040"/>
            <a:ext cx="47548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토큰 누락 → 만료 → 화이트리스트 순서 진단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7772400" y="3840480"/>
            <a:ext cx="7315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3단계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57200" y="438912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0D1B2A"/>
          </a:solidFill>
          <a:ln/>
        </p:spPr>
      </p:sp>
      <p:sp>
        <p:nvSpPr>
          <p:cNvPr id="43" name="Text 41"/>
          <p:cNvSpPr/>
          <p:nvPr/>
        </p:nvSpPr>
        <p:spPr>
          <a:xfrm>
            <a:off x="640080" y="438912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혁신: </a:t>
            </a:r>
            <a:pPr indent="0" marL="0"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"운영서버 푸시"는 git merge가 아닌 </a:t>
            </a:r>
            <a:pPr indent="0" marL="0">
              <a:buNone/>
            </a:pPr>
            <a:r>
              <a:rPr lang="en-US" sz="10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cherry-pick</a:t>
            </a:r>
            <a:pPr indent="0" marL="0"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으로 이번 세션 커밋만 선택 반영 → 미검증 코드의 운영 유입을 AI가 자동 차단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45" name="Text 43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46" name="Text 4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22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안전 제어 — 3단계 서버 접근 권한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※ 2026-02-21 실제 사고: Claude가 서버 설정 변경 → 502 Bad Gateway 발생 → 이 시스템 도입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57200" y="1188720"/>
            <a:ext cx="2651760" cy="2743200"/>
          </a:xfrm>
          <a:prstGeom prst="roundRect">
            <a:avLst>
              <a:gd name="adj" fmla="val 3448"/>
            </a:avLst>
          </a:prstGeom>
          <a:solidFill>
            <a:srgbClr val="F0FAF0"/>
          </a:solidFill>
          <a:ln w="19050">
            <a:solidFill>
              <a:srgbClr val="4CAF5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88720" y="1325880"/>
            <a:ext cx="1188720" cy="365760"/>
          </a:xfrm>
          <a:prstGeom prst="roundRect">
            <a:avLst>
              <a:gd name="adj" fmla="val 15000"/>
            </a:avLst>
          </a:prstGeom>
          <a:solidFill>
            <a:srgbClr val="4CAF50"/>
          </a:solidFill>
          <a:ln/>
        </p:spPr>
      </p:sp>
      <p:sp>
        <p:nvSpPr>
          <p:cNvPr id="9" name="Text 7"/>
          <p:cNvSpPr/>
          <p:nvPr/>
        </p:nvSpPr>
        <p:spPr>
          <a:xfrm>
            <a:off x="1188720" y="13258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1828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읽기 전용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210312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자율 실행 허용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40080" y="2468880"/>
            <a:ext cx="2286000" cy="118872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2514600"/>
            <a:ext cx="2103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ls, cat, git status, ps aux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 -f log, systemctl status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3291840" y="1188720"/>
            <a:ext cx="2651760" cy="2743200"/>
          </a:xfrm>
          <a:prstGeom prst="roundRect">
            <a:avLst>
              <a:gd name="adj" fmla="val 3448"/>
            </a:avLst>
          </a:prstGeom>
          <a:solidFill>
            <a:srgbClr val="FFF3E0"/>
          </a:solidFill>
          <a:ln w="19050">
            <a:solidFill>
              <a:srgbClr val="FF980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23360" y="1325880"/>
            <a:ext cx="1188720" cy="365760"/>
          </a:xfrm>
          <a:prstGeom prst="roundRect">
            <a:avLst>
              <a:gd name="adj" fmla="val 15000"/>
            </a:avLst>
          </a:prstGeom>
          <a:solidFill>
            <a:srgbClr val="FF9800"/>
          </a:solidFill>
          <a:ln/>
        </p:spPr>
      </p:sp>
      <p:sp>
        <p:nvSpPr>
          <p:cNvPr id="16" name="Text 14"/>
          <p:cNvSpPr/>
          <p:nvPr/>
        </p:nvSpPr>
        <p:spPr>
          <a:xfrm>
            <a:off x="4023360" y="13258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474720" y="1828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경미한 변경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474720" y="210312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사용자 승인 후 실행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474720" y="2468880"/>
            <a:ext cx="2286000" cy="118872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3566160" y="2514600"/>
            <a:ext cx="2103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 pull, composer install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artisan migrate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cache:clear, systemctl restart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6126480" y="1188720"/>
            <a:ext cx="2651760" cy="2743200"/>
          </a:xfrm>
          <a:prstGeom prst="roundRect">
            <a:avLst>
              <a:gd name="adj" fmla="val 3448"/>
            </a:avLst>
          </a:prstGeom>
          <a:solidFill>
            <a:srgbClr val="FFEBEE"/>
          </a:solidFill>
          <a:ln w="19050">
            <a:solidFill>
              <a:srgbClr val="D32F2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0" y="1325880"/>
            <a:ext cx="1188720" cy="365760"/>
          </a:xfrm>
          <a:prstGeom prst="roundRect">
            <a:avLst>
              <a:gd name="adj" fmla="val 15000"/>
            </a:avLst>
          </a:prstGeom>
          <a:solidFill>
            <a:srgbClr val="D32F2F"/>
          </a:solidFill>
          <a:ln/>
        </p:spPr>
      </p:sp>
      <p:sp>
        <p:nvSpPr>
          <p:cNvPr id="23" name="Text 21"/>
          <p:cNvSpPr/>
          <p:nvPr/>
        </p:nvSpPr>
        <p:spPr>
          <a:xfrm>
            <a:off x="6858000" y="13258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309360" y="1828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위험한 변경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309360" y="210312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절대 실행 금지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6309360" y="2468880"/>
            <a:ext cx="2286000" cy="118872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</p:spPr>
      </p:sp>
      <p:sp>
        <p:nvSpPr>
          <p:cNvPr id="27" name="Text 25"/>
          <p:cNvSpPr/>
          <p:nvPr/>
        </p:nvSpPr>
        <p:spPr>
          <a:xfrm>
            <a:off x="6400800" y="2514600"/>
            <a:ext cx="2103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rm -rf, nginx 설정 수정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/etc/ 변경, DB DROP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kill -9, 서버 재부팅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0000"/>
            </a:avLst>
          </a:prstGeom>
          <a:solidFill>
            <a:srgbClr val="0D1B2A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411480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특허 관점 진보성: </a:t>
            </a:r>
            <a:pPr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 AI 코딩 도구(GitHub Copilot, Cursor)는 서버 접근 권한 제어가 없음. SAM은 CLAUDE.md에 자연어로 정의하여 AI의 판단력을 활용한 유연한 분류 체계를 구현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1" name="Text 29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22</a:t>
            </a:r>
            <a:endParaRPr lang="en-US" sz="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Skills + 12 Agents 계층 구조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3931920" cy="3474720"/>
          </a:xfrm>
          <a:prstGeom prst="roundRect">
            <a:avLst>
              <a:gd name="adj" fmla="val 2632"/>
            </a:avLst>
          </a:prstGeom>
          <a:solidFill>
            <a:srgbClr val="FFF3E0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96012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45개 Skills (/slash 명령)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1371600"/>
            <a:ext cx="3566160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685800" y="1399032"/>
            <a:ext cx="73152" cy="219456"/>
          </a:xfrm>
          <a:prstGeom prst="roundRect">
            <a:avLst>
              <a:gd name="adj" fmla="val 25000"/>
            </a:avLst>
          </a:prstGeom>
          <a:solidFill>
            <a:srgbClr val="4CAF50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13716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코드 품질 (levnikolaevich)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200400" y="13716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16개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40080" y="1719072"/>
            <a:ext cx="3566160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685800" y="1746504"/>
            <a:ext cx="73152" cy="219456"/>
          </a:xfrm>
          <a:prstGeom prst="roundRect">
            <a:avLst>
              <a:gd name="adj" fmla="val 25000"/>
            </a:avLst>
          </a:prstGeom>
          <a:solidFill>
            <a:srgbClr val="D32F2F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1719072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보안 (Trail of Bits)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200400" y="171907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5개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40080" y="2066544"/>
            <a:ext cx="3566160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685800" y="2093976"/>
            <a:ext cx="73152" cy="219456"/>
          </a:xfrm>
          <a:prstGeom prst="roundRect">
            <a:avLst>
              <a:gd name="adj" fmla="val 25000"/>
            </a:avLst>
          </a:prstGeom>
          <a:solidFill>
            <a:srgbClr val="2196F3"/>
          </a:solidFill>
          <a:ln/>
        </p:spPr>
      </p:sp>
      <p:sp>
        <p:nvSpPr>
          <p:cNvPr id="18" name="Text 16"/>
          <p:cNvSpPr/>
          <p:nvPr/>
        </p:nvSpPr>
        <p:spPr>
          <a:xfrm>
            <a:off x="868680" y="2066544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문서/프레젠테이션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00400" y="206654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6개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640080" y="2414016"/>
            <a:ext cx="3566160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21" name="Shape 19"/>
          <p:cNvSpPr/>
          <p:nvPr/>
        </p:nvSpPr>
        <p:spPr>
          <a:xfrm>
            <a:off x="685800" y="2441448"/>
            <a:ext cx="73152" cy="219456"/>
          </a:xfrm>
          <a:prstGeom prst="roundRect">
            <a:avLst>
              <a:gd name="adj" fmla="val 25000"/>
            </a:avLst>
          </a:prstGeom>
          <a:solidFill>
            <a:srgbClr val="9C27B0"/>
          </a:solidFill>
          <a:ln/>
        </p:spPr>
      </p:sp>
      <p:sp>
        <p:nvSpPr>
          <p:cNvPr id="22" name="Text 20"/>
          <p:cNvSpPr/>
          <p:nvPr/>
        </p:nvSpPr>
        <p:spPr>
          <a:xfrm>
            <a:off x="868680" y="241401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코드 분석/시각화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200400" y="241401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C27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4개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640080" y="2761488"/>
            <a:ext cx="3566160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25" name="Shape 23"/>
          <p:cNvSpPr/>
          <p:nvPr/>
        </p:nvSpPr>
        <p:spPr>
          <a:xfrm>
            <a:off x="685800" y="2788920"/>
            <a:ext cx="73152" cy="219456"/>
          </a:xfrm>
          <a:prstGeom prst="roundRect">
            <a:avLst>
              <a:gd name="adj" fmla="val 25000"/>
            </a:avLst>
          </a:prstGeom>
          <a:solidFill>
            <a:srgbClr val="FF9800"/>
          </a:solidFill>
          <a:ln/>
        </p:spPr>
      </p:sp>
      <p:sp>
        <p:nvSpPr>
          <p:cNvPr id="26" name="Text 24"/>
          <p:cNvSpPr/>
          <p:nvPr/>
        </p:nvSpPr>
        <p:spPr>
          <a:xfrm>
            <a:off x="868680" y="2761488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테스트/커버리지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3200400" y="2761488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5개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640080" y="3108960"/>
            <a:ext cx="3566160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685800" y="3136392"/>
            <a:ext cx="73152" cy="219456"/>
          </a:xfrm>
          <a:prstGeom prst="roundRect">
            <a:avLst>
              <a:gd name="adj" fmla="val 25000"/>
            </a:avLst>
          </a:prstGeom>
          <a:solidFill>
            <a:srgbClr val="0D1B2A"/>
          </a:solidFill>
          <a:ln/>
        </p:spPr>
      </p:sp>
      <p:sp>
        <p:nvSpPr>
          <p:cNvPr id="30" name="Text 28"/>
          <p:cNvSpPr/>
          <p:nvPr/>
        </p:nvSpPr>
        <p:spPr>
          <a:xfrm>
            <a:off x="868680" y="310896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프론트엔드/UI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3200400" y="310896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3개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640080" y="3456432"/>
            <a:ext cx="3566160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33" name="Shape 31"/>
          <p:cNvSpPr/>
          <p:nvPr/>
        </p:nvSpPr>
        <p:spPr>
          <a:xfrm>
            <a:off x="685800" y="3483864"/>
            <a:ext cx="73152" cy="219456"/>
          </a:xfrm>
          <a:prstGeom prst="roundRect">
            <a:avLst>
              <a:gd name="adj" fmla="val 25000"/>
            </a:avLst>
          </a:prstGeom>
          <a:solidFill>
            <a:srgbClr val="2E7D32"/>
          </a:solidFill>
          <a:ln/>
        </p:spPr>
      </p:sp>
      <p:sp>
        <p:nvSpPr>
          <p:cNvPr id="34" name="Text 32"/>
          <p:cNvSpPr/>
          <p:nvPr/>
        </p:nvSpPr>
        <p:spPr>
          <a:xfrm>
            <a:off x="868680" y="3456432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전용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3200400" y="345643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4개+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640080" y="3803904"/>
            <a:ext cx="3566160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37" name="Shape 35"/>
          <p:cNvSpPr/>
          <p:nvPr/>
        </p:nvSpPr>
        <p:spPr>
          <a:xfrm>
            <a:off x="685800" y="3831336"/>
            <a:ext cx="73152" cy="219456"/>
          </a:xfrm>
          <a:prstGeom prst="roundRect">
            <a:avLst>
              <a:gd name="adj" fmla="val 25000"/>
            </a:avLst>
          </a:prstGeom>
          <a:solidFill>
            <a:srgbClr val="999999"/>
          </a:solidFill>
          <a:ln/>
        </p:spPr>
      </p:sp>
      <p:sp>
        <p:nvSpPr>
          <p:cNvPr id="38" name="Text 36"/>
          <p:cNvSpPr/>
          <p:nvPr/>
        </p:nvSpPr>
        <p:spPr>
          <a:xfrm>
            <a:off x="868680" y="3803904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유틸리티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3200400" y="380390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2개+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640080" y="4160520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4개 출처 통합: Anthropic + Trail of Bits + 커뮤니티 + SAM 자체</a:t>
            </a:r>
            <a:endParaRPr lang="en-US" sz="700" dirty="0"/>
          </a:p>
        </p:txBody>
      </p:sp>
      <p:sp>
        <p:nvSpPr>
          <p:cNvPr id="41" name="Shape 39"/>
          <p:cNvSpPr/>
          <p:nvPr/>
        </p:nvSpPr>
        <p:spPr>
          <a:xfrm>
            <a:off x="4754880" y="914400"/>
            <a:ext cx="3931920" cy="3474720"/>
          </a:xfrm>
          <a:prstGeom prst="roundRect">
            <a:avLst>
              <a:gd name="adj" fmla="val 2632"/>
            </a:avLst>
          </a:prstGeom>
          <a:solidFill>
            <a:srgbClr val="E3F2FD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937760" y="96012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12개 전문 Agents</a:t>
            </a:r>
            <a:endParaRPr lang="en-US" sz="1300" dirty="0"/>
          </a:p>
        </p:txBody>
      </p:sp>
      <p:sp>
        <p:nvSpPr>
          <p:cNvPr id="43" name="Shape 41"/>
          <p:cNvSpPr/>
          <p:nvPr/>
        </p:nvSpPr>
        <p:spPr>
          <a:xfrm>
            <a:off x="4937760" y="1371600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5029200" y="1371600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laravel-expert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6492240" y="1371600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도메인 인지 Laravel 전문가</a:t>
            </a:r>
            <a:endParaRPr lang="en-US" sz="700" dirty="0"/>
          </a:p>
        </p:txBody>
      </p:sp>
      <p:sp>
        <p:nvSpPr>
          <p:cNvPr id="46" name="Shape 44"/>
          <p:cNvSpPr/>
          <p:nvPr/>
        </p:nvSpPr>
        <p:spPr>
          <a:xfrm>
            <a:off x="4937760" y="1700784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47" name="Text 45"/>
          <p:cNvSpPr/>
          <p:nvPr/>
        </p:nvSpPr>
        <p:spPr>
          <a:xfrm>
            <a:off x="5029200" y="1700784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code-reviewer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6492240" y="1700784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메모리 학습 코드 리뷰</a:t>
            </a:r>
            <a:endParaRPr lang="en-US" sz="700" dirty="0"/>
          </a:p>
        </p:txBody>
      </p:sp>
      <p:sp>
        <p:nvSpPr>
          <p:cNvPr id="49" name="Shape 47"/>
          <p:cNvSpPr/>
          <p:nvPr/>
        </p:nvSpPr>
        <p:spPr>
          <a:xfrm>
            <a:off x="4937760" y="2029968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5029200" y="2029968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security-auditor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6492240" y="2029968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OWASP 10 보안 감사</a:t>
            </a:r>
            <a:endParaRPr lang="en-US" sz="700" dirty="0"/>
          </a:p>
        </p:txBody>
      </p:sp>
      <p:sp>
        <p:nvSpPr>
          <p:cNvPr id="52" name="Shape 50"/>
          <p:cNvSpPr/>
          <p:nvPr/>
        </p:nvSpPr>
        <p:spPr>
          <a:xfrm>
            <a:off x="4937760" y="2359152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53" name="Text 51"/>
          <p:cNvSpPr/>
          <p:nvPr/>
        </p:nvSpPr>
        <p:spPr>
          <a:xfrm>
            <a:off x="5029200" y="2359152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debugger</a:t>
            </a:r>
            <a:endParaRPr lang="en-US" sz="800" dirty="0"/>
          </a:p>
        </p:txBody>
      </p:sp>
      <p:sp>
        <p:nvSpPr>
          <p:cNvPr id="54" name="Text 52"/>
          <p:cNvSpPr/>
          <p:nvPr/>
        </p:nvSpPr>
        <p:spPr>
          <a:xfrm>
            <a:off x="6492240" y="2359152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에러 근본 원인 분석</a:t>
            </a:r>
            <a:endParaRPr lang="en-US" sz="700" dirty="0"/>
          </a:p>
        </p:txBody>
      </p:sp>
      <p:sp>
        <p:nvSpPr>
          <p:cNvPr id="55" name="Shape 53"/>
          <p:cNvSpPr/>
          <p:nvPr/>
        </p:nvSpPr>
        <p:spPr>
          <a:xfrm>
            <a:off x="4937760" y="2688336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5029200" y="2688336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performance-optimizer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6492240" y="2688336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N+1, 캐싱 최적화</a:t>
            </a:r>
            <a:endParaRPr lang="en-US" sz="700" dirty="0"/>
          </a:p>
        </p:txBody>
      </p:sp>
      <p:sp>
        <p:nvSpPr>
          <p:cNvPr id="58" name="Shape 56"/>
          <p:cNvSpPr/>
          <p:nvPr/>
        </p:nvSpPr>
        <p:spPr>
          <a:xfrm>
            <a:off x="4937760" y="3017520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59" name="Text 57"/>
          <p:cNvSpPr/>
          <p:nvPr/>
        </p:nvSpPr>
        <p:spPr>
          <a:xfrm>
            <a:off x="5029200" y="3017520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refactoring-agent</a:t>
            </a:r>
            <a:endParaRPr lang="en-US" sz="800" dirty="0"/>
          </a:p>
        </p:txBody>
      </p:sp>
      <p:sp>
        <p:nvSpPr>
          <p:cNvPr id="60" name="Text 58"/>
          <p:cNvSpPr/>
          <p:nvPr/>
        </p:nvSpPr>
        <p:spPr>
          <a:xfrm>
            <a:off x="6492240" y="3017520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SOLID, DRY 위반 제거</a:t>
            </a:r>
            <a:endParaRPr lang="en-US" sz="700" dirty="0"/>
          </a:p>
        </p:txBody>
      </p:sp>
      <p:sp>
        <p:nvSpPr>
          <p:cNvPr id="61" name="Shape 59"/>
          <p:cNvSpPr/>
          <p:nvPr/>
        </p:nvSpPr>
        <p:spPr>
          <a:xfrm>
            <a:off x="4937760" y="3346704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62" name="Text 60"/>
          <p:cNvSpPr/>
          <p:nvPr/>
        </p:nvSpPr>
        <p:spPr>
          <a:xfrm>
            <a:off x="5029200" y="3346704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test-runner</a:t>
            </a:r>
            <a:endParaRPr lang="en-US" sz="800" dirty="0"/>
          </a:p>
        </p:txBody>
      </p:sp>
      <p:sp>
        <p:nvSpPr>
          <p:cNvPr id="63" name="Text 61"/>
          <p:cNvSpPr/>
          <p:nvPr/>
        </p:nvSpPr>
        <p:spPr>
          <a:xfrm>
            <a:off x="6492240" y="3346704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테스트 실행 및 분석</a:t>
            </a:r>
            <a:endParaRPr lang="en-US" sz="700" dirty="0"/>
          </a:p>
        </p:txBody>
      </p:sp>
      <p:sp>
        <p:nvSpPr>
          <p:cNvPr id="64" name="Shape 62"/>
          <p:cNvSpPr/>
          <p:nvPr/>
        </p:nvSpPr>
        <p:spPr>
          <a:xfrm>
            <a:off x="4937760" y="3675888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65" name="Text 63"/>
          <p:cNvSpPr/>
          <p:nvPr/>
        </p:nvSpPr>
        <p:spPr>
          <a:xfrm>
            <a:off x="5029200" y="3675888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git-manager</a:t>
            </a:r>
            <a:endParaRPr lang="en-US" sz="800" dirty="0"/>
          </a:p>
        </p:txBody>
      </p:sp>
      <p:sp>
        <p:nvSpPr>
          <p:cNvPr id="66" name="Text 64"/>
          <p:cNvSpPr/>
          <p:nvPr/>
        </p:nvSpPr>
        <p:spPr>
          <a:xfrm>
            <a:off x="6492240" y="3675888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브랜치/커밋/PR 관리</a:t>
            </a:r>
            <a:endParaRPr lang="en-US" sz="700" dirty="0"/>
          </a:p>
        </p:txBody>
      </p:sp>
      <p:sp>
        <p:nvSpPr>
          <p:cNvPr id="67" name="Shape 65"/>
          <p:cNvSpPr/>
          <p:nvPr/>
        </p:nvSpPr>
        <p:spPr>
          <a:xfrm>
            <a:off x="4937760" y="4005072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68" name="Text 66"/>
          <p:cNvSpPr/>
          <p:nvPr/>
        </p:nvSpPr>
        <p:spPr>
          <a:xfrm>
            <a:off x="5029200" y="4005072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doc-writer</a:t>
            </a:r>
            <a:endParaRPr lang="en-US" sz="800" dirty="0"/>
          </a:p>
        </p:txBody>
      </p:sp>
      <p:sp>
        <p:nvSpPr>
          <p:cNvPr id="69" name="Text 67"/>
          <p:cNvSpPr/>
          <p:nvPr/>
        </p:nvSpPr>
        <p:spPr>
          <a:xfrm>
            <a:off x="6492240" y="4005072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문서, README 작성</a:t>
            </a:r>
            <a:endParaRPr lang="en-US" sz="700" dirty="0"/>
          </a:p>
        </p:txBody>
      </p:sp>
      <p:sp>
        <p:nvSpPr>
          <p:cNvPr id="70" name="Shape 68"/>
          <p:cNvSpPr/>
          <p:nvPr/>
        </p:nvSpPr>
        <p:spPr>
          <a:xfrm>
            <a:off x="4937760" y="3840480"/>
            <a:ext cx="3566160" cy="457200"/>
          </a:xfrm>
          <a:prstGeom prst="roundRect">
            <a:avLst>
              <a:gd name="adj" fmla="val 12000"/>
            </a:avLst>
          </a:prstGeom>
          <a:solidFill>
            <a:srgbClr val="0D1B2A"/>
          </a:solidFill>
          <a:ln/>
        </p:spPr>
      </p:sp>
      <p:sp>
        <p:nvSpPr>
          <p:cNvPr id="71" name="Text 69"/>
          <p:cNvSpPr/>
          <p:nvPr/>
        </p:nvSpPr>
        <p:spPr>
          <a:xfrm>
            <a:off x="5029200" y="384048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2단계 계층: </a:t>
            </a:r>
            <a:pPr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에이전트가 스킬을 호출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예: laravel-expert → /code-quality-checker</a:t>
            </a:r>
            <a:endParaRPr lang="en-US" sz="800" dirty="0"/>
          </a:p>
        </p:txBody>
      </p:sp>
      <p:sp>
        <p:nvSpPr>
          <p:cNvPr id="72" name="Shape 7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73" name="Text 71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74" name="Text 72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22</a:t>
            </a:r>
            <a:endParaRPr lang="en-US" sz="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CAF50"/>
          </a:solidFill>
          <a:ln/>
        </p:spPr>
      </p:sp>
      <p:pic>
        <p:nvPicPr>
          <p:cNvPr id="3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74320"/>
            <a:ext cx="1097280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914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종합 요약 + 다음 단계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731520" y="1417320"/>
            <a:ext cx="2743200" cy="36576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6" name="Shape 3"/>
          <p:cNvSpPr/>
          <p:nvPr/>
        </p:nvSpPr>
        <p:spPr>
          <a:xfrm>
            <a:off x="457200" y="1737360"/>
            <a:ext cx="2651760" cy="2011680"/>
          </a:xfrm>
          <a:prstGeom prst="roundRect">
            <a:avLst>
              <a:gd name="adj" fmla="val 4545"/>
            </a:avLst>
          </a:prstGeom>
          <a:solidFill>
            <a:srgbClr val="1B2838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178308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문서 1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자동화 흐름도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94360" y="2377440"/>
            <a:ext cx="2377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5단계 파이프라인</a:t>
            </a:r>
            <a:endParaRPr lang="en-US" sz="9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 구성 요소 8개</a:t>
            </a:r>
            <a:endParaRPr lang="en-US" sz="9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청구항 초안 2건</a:t>
            </a:r>
            <a:endParaRPr lang="en-US" sz="9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종속항 후보 8개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291840" y="1737360"/>
            <a:ext cx="2651760" cy="2011680"/>
          </a:xfrm>
          <a:prstGeom prst="roundRect">
            <a:avLst>
              <a:gd name="adj" fmla="val 4545"/>
            </a:avLst>
          </a:prstGeom>
          <a:solidFill>
            <a:srgbClr val="1B2838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429000" y="178308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문서 2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As-Is/To-Be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3429000" y="2377440"/>
            <a:ext cx="2377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7개 영역 수치 대조</a:t>
            </a:r>
            <a:endParaRPr lang="en-US" sz="9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연간 7,830만원 절감</a:t>
            </a:r>
            <a:endParaRPr lang="en-US" sz="9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1,800배 단축</a:t>
            </a:r>
            <a:endParaRPr lang="en-US" sz="9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업종 확장 5건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6126480" y="1737360"/>
            <a:ext cx="2651760" cy="2011680"/>
          </a:xfrm>
          <a:prstGeom prst="roundRect">
            <a:avLst>
              <a:gd name="adj" fmla="val 4545"/>
            </a:avLst>
          </a:prstGeom>
          <a:solidFill>
            <a:srgbClr val="1B2838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263640" y="178308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문서 3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프롬프트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263640" y="2377440"/>
            <a:ext cx="2377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4계층 아키텍처</a:t>
            </a:r>
            <a:endParaRPr lang="en-US" sz="9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자연어 트리거 8종</a:t>
            </a:r>
            <a:endParaRPr lang="en-US" sz="9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L1/L2/L3 안전 제어</a:t>
            </a:r>
            <a:endParaRPr lang="en-US" sz="9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Skills+12 Agents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731520" y="388620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다음 단계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731520" y="4270248"/>
            <a:ext cx="201168" cy="201168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17" name="Text 14"/>
          <p:cNvSpPr/>
          <p:nvPr/>
        </p:nvSpPr>
        <p:spPr>
          <a:xfrm>
            <a:off x="731520" y="4270248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1051560" y="4251960"/>
            <a:ext cx="45720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변리사 검토 후 청구항 범위 최종 결정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731520" y="4544568"/>
            <a:ext cx="201168" cy="201168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20" name="Text 17"/>
          <p:cNvSpPr/>
          <p:nvPr/>
        </p:nvSpPr>
        <p:spPr>
          <a:xfrm>
            <a:off x="731520" y="4544568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51560" y="4526280"/>
            <a:ext cx="45720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젠소프트 선행기술 분석 + 이카운트 벤치마킹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731520" y="4818888"/>
            <a:ext cx="201168" cy="201168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23" name="Text 20"/>
          <p:cNvSpPr/>
          <p:nvPr/>
        </p:nvSpPr>
        <p:spPr>
          <a:xfrm>
            <a:off x="731520" y="4818888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1051560" y="4800600"/>
            <a:ext cx="45720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축1 플랫폼 방법특허 우선 출원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26" name="Text 2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27" name="Shape 2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28" name="Text 25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29" name="Text 26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22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 특허 기술문서 — 변리사 제출용</dc:title>
  <dc:subject>PptxGenJS Presentation</dc:subject>
  <dc:creator>(주)코드브릿지엑스</dc:creator>
  <cp:lastModifiedBy>(주)코드브릿지엑스</cp:lastModifiedBy>
  <cp:revision>1</cp:revision>
  <dcterms:created xsi:type="dcterms:W3CDTF">2026-03-19T23:41:54Z</dcterms:created>
  <dcterms:modified xsi:type="dcterms:W3CDTF">2026-03-19T23:41:54Z</dcterms:modified>
</cp:coreProperties>
</file>