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09728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146304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서비스 출시 계획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검증 완료 시스템의 SaaS 서비스화 로드맵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3017520"/>
            <a:ext cx="182880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Text 4"/>
          <p:cNvSpPr/>
          <p:nvPr/>
        </p:nvSpPr>
        <p:spPr>
          <a:xfrm>
            <a:off x="548640" y="32918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2026.03.17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3657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  |  R&amp;D실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583680" y="1645920"/>
            <a:ext cx="2011680" cy="365760"/>
          </a:xfrm>
          <a:prstGeom prst="roundRect">
            <a:avLst>
              <a:gd name="adj" fmla="val 15000"/>
            </a:avLst>
          </a:prstGeom>
          <a:solidFill>
            <a:srgbClr val="1E293B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583680" y="16459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전자세금계산서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583680" y="2148840"/>
            <a:ext cx="2011680" cy="365760"/>
          </a:xfrm>
          <a:prstGeom prst="roundRect">
            <a:avLst>
              <a:gd name="adj" fmla="val 15000"/>
            </a:avLst>
          </a:prstGeom>
          <a:solidFill>
            <a:srgbClr val="1E293B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3680" y="2148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계좌조회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583680" y="2651760"/>
            <a:ext cx="2011680" cy="365760"/>
          </a:xfrm>
          <a:prstGeom prst="roundRect">
            <a:avLst>
              <a:gd name="adj" fmla="val 15000"/>
            </a:avLst>
          </a:prstGeom>
          <a:solidFill>
            <a:srgbClr val="1E293B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83680" y="26517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카드내역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583680" y="3154680"/>
            <a:ext cx="2011680" cy="365760"/>
          </a:xfrm>
          <a:prstGeom prst="roundRect">
            <a:avLst>
              <a:gd name="adj" fmla="val 15000"/>
            </a:avLst>
          </a:prstGeom>
          <a:solidFill>
            <a:srgbClr val="1E293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58368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 연동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출시 계획  |  (주)코드브릿지엑스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서비스 현황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검증 완료된 시스템을 고객에게 제공하는 기회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3931920" cy="3291840"/>
          </a:xfrm>
          <a:prstGeom prst="roundRect">
            <a:avLst>
              <a:gd name="adj" fmla="val 3333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28016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바로빌이란?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5661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777240" y="1828800"/>
            <a:ext cx="256032" cy="256032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82880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" y="175564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전자세금계산서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43000" y="1956816"/>
            <a:ext cx="29260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국세청 전송, 발행/조회/관리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40080" y="2267712"/>
            <a:ext cx="35661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77240" y="2359152"/>
            <a:ext cx="256032" cy="256032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2359152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43000" y="2286000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계좌조회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43000" y="2487168"/>
            <a:ext cx="29260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은행 계좌 입출금 내역 자동 수집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40080" y="2798064"/>
            <a:ext cx="35661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777240" y="2889504"/>
            <a:ext cx="256032" cy="256032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288950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3000" y="2816352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카드내역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43000" y="3017520"/>
            <a:ext cx="29260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법인카드 사용내역 자동 수집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640080" y="3328416"/>
            <a:ext cx="35661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777240" y="3419856"/>
            <a:ext cx="256032" cy="256032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24" name="Text 22"/>
          <p:cNvSpPr/>
          <p:nvPr/>
        </p:nvSpPr>
        <p:spPr>
          <a:xfrm>
            <a:off x="777240" y="3419856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43000" y="33467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 연동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143000" y="3547872"/>
            <a:ext cx="29260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매출/매입 세금계산서 자동 수집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640080" y="3858768"/>
            <a:ext cx="356616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777240" y="3950208"/>
            <a:ext cx="256032" cy="256032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29" name="Text 27"/>
          <p:cNvSpPr/>
          <p:nvPr/>
        </p:nvSpPr>
        <p:spPr>
          <a:xfrm>
            <a:off x="777240" y="395020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3000" y="3877056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카카오톡/SMS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143000" y="4078224"/>
            <a:ext cx="29260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 알림 발송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663440" y="1188720"/>
            <a:ext cx="4023360" cy="3291840"/>
          </a:xfrm>
          <a:prstGeom prst="roundRect">
            <a:avLst>
              <a:gd name="adj" fmla="val 3333"/>
            </a:avLst>
          </a:prstGeom>
          <a:solidFill>
            <a:srgbClr val="D1FAE5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46320" y="12801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5F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현재 상태: MNG에서 실무 운영 중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4846320" y="1737360"/>
            <a:ext cx="36576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029200" y="173736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(백오피스)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858000" y="1737360"/>
            <a:ext cx="1463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완료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846320" y="2267712"/>
            <a:ext cx="36576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5029200" y="226771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연동 코드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858000" y="2267712"/>
            <a:ext cx="1463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1,761줄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846320" y="2798064"/>
            <a:ext cx="36576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5029200" y="279806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API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858000" y="2798064"/>
            <a:ext cx="1463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42개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4846320" y="3328416"/>
            <a:ext cx="36576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5029200" y="3328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테이블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6858000" y="3328416"/>
            <a:ext cx="1463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18개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846320" y="3858768"/>
            <a:ext cx="36576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5029200" y="385876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코드브릿지엑스 본사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858000" y="3858768"/>
            <a:ext cx="1463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실무 사용 중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출시 계획  |  (주)코드브릿지엑스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 출시 로드맵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4단계로 안전하게 출시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1097280" y="1417320"/>
            <a:ext cx="7132320" cy="2743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1097280" y="1097280"/>
            <a:ext cx="640080" cy="6400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7" name="Text 5"/>
          <p:cNvSpPr/>
          <p:nvPr/>
        </p:nvSpPr>
        <p:spPr>
          <a:xfrm>
            <a:off x="1097280" y="1097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1965960" cy="2743200"/>
          </a:xfrm>
          <a:prstGeom prst="roundRect">
            <a:avLst>
              <a:gd name="adj" fmla="val 4651"/>
            </a:avLst>
          </a:prstGeom>
          <a:solidFill>
            <a:srgbClr val="DBEAF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01168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이관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228600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개발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2606040"/>
            <a:ext cx="1600200" cy="914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2" name="Shape 10"/>
          <p:cNvSpPr/>
          <p:nvPr/>
        </p:nvSpPr>
        <p:spPr>
          <a:xfrm>
            <a:off x="566928" y="274320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58368" y="274320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코드 이관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66928" y="324612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324612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리팩토링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66928" y="374904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58368" y="374904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동기화 스케줄러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246120" y="1097280"/>
            <a:ext cx="640080" cy="64008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9" name="Text 17"/>
          <p:cNvSpPr/>
          <p:nvPr/>
        </p:nvSpPr>
        <p:spPr>
          <a:xfrm>
            <a:off x="3246120" y="1097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2606040" y="1920240"/>
            <a:ext cx="1965960" cy="2743200"/>
          </a:xfrm>
          <a:prstGeom prst="roundRect">
            <a:avLst>
              <a:gd name="adj" fmla="val 4651"/>
            </a:avLst>
          </a:prstGeom>
          <a:solidFill>
            <a:srgbClr val="EDE9FE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606040" y="201168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구현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606040" y="228600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 개발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788920" y="2606040"/>
            <a:ext cx="1600200" cy="9144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24" name="Shape 22"/>
          <p:cNvSpPr/>
          <p:nvPr/>
        </p:nvSpPr>
        <p:spPr>
          <a:xfrm>
            <a:off x="2715768" y="274320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2807208" y="274320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설정 페이지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2715768" y="324612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2807208" y="324612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거래내역 조회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2715768" y="374904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2807208" y="374904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 발행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5394960" y="1097280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31" name="Text 29"/>
          <p:cNvSpPr/>
          <p:nvPr/>
        </p:nvSpPr>
        <p:spPr>
          <a:xfrm>
            <a:off x="5394960" y="1097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32" name="Shape 30"/>
          <p:cNvSpPr/>
          <p:nvPr/>
        </p:nvSpPr>
        <p:spPr>
          <a:xfrm>
            <a:off x="4754880" y="1920240"/>
            <a:ext cx="1965960" cy="2743200"/>
          </a:xfrm>
          <a:prstGeom prst="roundRect">
            <a:avLst>
              <a:gd name="adj" fmla="val 4651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54880" y="201168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베타테스트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754880" y="228600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내부 + 외부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937760" y="2606040"/>
            <a:ext cx="1600200" cy="914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6" name="Shape 34"/>
          <p:cNvSpPr/>
          <p:nvPr/>
        </p:nvSpPr>
        <p:spPr>
          <a:xfrm>
            <a:off x="4864608" y="274320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4956048" y="274320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본사 테스트 (2주)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4864608" y="324612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4956048" y="324612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2~3곳 (2~4주)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864608" y="374904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4956048" y="374904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피드백 반영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7543800" y="1097280"/>
            <a:ext cx="640080" cy="64008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43" name="Text 41"/>
          <p:cNvSpPr/>
          <p:nvPr/>
        </p:nvSpPr>
        <p:spPr>
          <a:xfrm>
            <a:off x="7543800" y="1097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44" name="Shape 42"/>
          <p:cNvSpPr/>
          <p:nvPr/>
        </p:nvSpPr>
        <p:spPr>
          <a:xfrm>
            <a:off x="6903720" y="1920240"/>
            <a:ext cx="1965960" cy="2743200"/>
          </a:xfrm>
          <a:prstGeom prst="roundRect">
            <a:avLst>
              <a:gd name="adj" fmla="val 4651"/>
            </a:avLst>
          </a:prstGeom>
          <a:solidFill>
            <a:srgbClr val="D1FAE5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903720" y="201168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정식 출시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6903720" y="228600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 가동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7086600" y="2606040"/>
            <a:ext cx="1600200" cy="914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48" name="Shape 46"/>
          <p:cNvSpPr/>
          <p:nvPr/>
        </p:nvSpPr>
        <p:spPr>
          <a:xfrm>
            <a:off x="7013448" y="274320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7104888" y="274320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모드 전환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7013448" y="324612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7104888" y="324612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과금 시작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7013448" y="3749040"/>
            <a:ext cx="17373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7104888" y="374904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온보딩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출시 계획  |  (주)코드브릿지엑스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모드 vs 운영 모드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 중에는 테스트 모드로 안전하게 / 출시 후 운영 모드로 전환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3931920" cy="3474720"/>
          </a:xfrm>
          <a:prstGeom prst="roundRect">
            <a:avLst>
              <a:gd name="adj" fmla="val 3158"/>
            </a:avLst>
          </a:prstGeom>
          <a:solidFill>
            <a:srgbClr val="FEF3C7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0" y="1234440"/>
            <a:ext cx="2103120" cy="365760"/>
          </a:xfrm>
          <a:prstGeom prst="roundRect">
            <a:avLst>
              <a:gd name="adj" fmla="val 15000"/>
            </a:avLst>
          </a:pr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1371600" y="12344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모드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7830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과금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194560" y="178308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무과금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228600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228600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국세청 전송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194560" y="228600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미전송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278892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278892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인증서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194560" y="278892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테스트용 가능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40080" y="329184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329184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데이터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194560" y="329184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데이터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080" y="379476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379476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용도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194560" y="379476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개발/검증/베타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754880" y="1097280"/>
            <a:ext cx="3931920" cy="3474720"/>
          </a:xfrm>
          <a:prstGeom prst="roundRect">
            <a:avLst>
              <a:gd name="adj" fmla="val 3158"/>
            </a:avLst>
          </a:prstGeom>
          <a:solidFill>
            <a:srgbClr val="D1FAE5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1234440"/>
            <a:ext cx="2103120" cy="365760"/>
          </a:xfrm>
          <a:prstGeom prst="roundRect">
            <a:avLst>
              <a:gd name="adj" fmla="val 15000"/>
            </a:avLst>
          </a:pr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0" y="12344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모드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937760" y="178308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5120640" y="17830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과금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92240" y="178308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과금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937760" y="228600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5120640" y="228600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국세청 전송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492240" y="228600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전송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937760" y="278892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5120640" y="278892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인증서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492240" y="278892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공동인증서 필수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937760" y="329184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5120640" y="329184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데이터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492240" y="329184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거래 데이터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937760" y="3794760"/>
            <a:ext cx="3566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5120640" y="379476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용도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492240" y="3794760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정식 서비스 운영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457200" y="4617720"/>
            <a:ext cx="8229600" cy="0"/>
          </a:xfrm>
          <a:prstGeom prst="roundRect">
            <a:avLst/>
          </a:prstGeom>
          <a:noFill/>
          <a:ln/>
        </p:spPr>
      </p:sp>
      <p:sp>
        <p:nvSpPr>
          <p:cNvPr id="42" name="Text 40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출시 계획  |  (주)코드브릿지엑스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온보딩 프로세스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 고객이 바로빌 기능을 사용하기까지 6단계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960120" y="1508760"/>
            <a:ext cx="7452360" cy="2743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1234440"/>
            <a:ext cx="548640" cy="548640"/>
          </a:xfrm>
          <a:prstGeom prst="ellipse">
            <a:avLst/>
          </a:prstGeom>
          <a:solidFill>
            <a:srgbClr val="475569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11480" y="1920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계약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1480" y="21945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서비스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계약 체결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148840" y="1234440"/>
            <a:ext cx="548640" cy="5486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214884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828800" y="1920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회원등록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828800" y="21945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등록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3566160" y="1234440"/>
            <a:ext cx="548640" cy="5486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5" name="Text 13"/>
          <p:cNvSpPr/>
          <p:nvPr/>
        </p:nvSpPr>
        <p:spPr>
          <a:xfrm>
            <a:off x="356616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246120" y="1920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연결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246120" y="21945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인증서/계좌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 등록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983480" y="1234440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498348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663440" y="1920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검증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663440" y="21945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모드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기능 확인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6400800" y="1234440"/>
            <a:ext cx="548640" cy="5486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080760" y="1920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전환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080760" y="21945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모드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전환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7818120" y="1234440"/>
            <a:ext cx="548640" cy="548640"/>
          </a:xfrm>
          <a:prstGeom prst="ellipse">
            <a:avLst/>
          </a:prstGeom>
          <a:solidFill>
            <a:srgbClr val="065F46"/>
          </a:solidFill>
          <a:ln/>
        </p:spPr>
      </p:sp>
      <p:sp>
        <p:nvSpPr>
          <p:cNvPr id="27" name="Text 25"/>
          <p:cNvSpPr/>
          <p:nvPr/>
        </p:nvSpPr>
        <p:spPr>
          <a:xfrm>
            <a:off x="781812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498080" y="1920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65F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498080" y="21945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실무 사용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과금 시작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1554480" y="2880360"/>
            <a:ext cx="4846320" cy="320040"/>
          </a:xfrm>
          <a:prstGeom prst="roundRect">
            <a:avLst>
              <a:gd name="adj" fmla="val 17143"/>
            </a:avLst>
          </a:prstGeom>
          <a:solidFill>
            <a:srgbClr val="FEF3C7"/>
          </a:solidFill>
          <a:ln w="6350">
            <a:solidFill>
              <a:srgbClr val="F59E0B"/>
            </a:solidFill>
            <a:prstDash val="dash"/>
          </a:ln>
        </p:spPr>
      </p:sp>
      <p:sp>
        <p:nvSpPr>
          <p:cNvPr id="31" name="Text 29"/>
          <p:cNvSpPr/>
          <p:nvPr/>
        </p:nvSpPr>
        <p:spPr>
          <a:xfrm>
            <a:off x="1554480" y="288036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모드 구간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400800" y="2880360"/>
            <a:ext cx="2286000" cy="320040"/>
          </a:xfrm>
          <a:prstGeom prst="roundRect">
            <a:avLst>
              <a:gd name="adj" fmla="val 17143"/>
            </a:avLst>
          </a:prstGeom>
          <a:solidFill>
            <a:srgbClr val="D1FAE5"/>
          </a:solidFill>
          <a:ln w="6350">
            <a:solidFill>
              <a:srgbClr val="10B981"/>
            </a:solidFill>
            <a:prstDash val="dash"/>
          </a:ln>
        </p:spPr>
      </p:sp>
      <p:sp>
        <p:nvSpPr>
          <p:cNvPr id="33" name="Text 31"/>
          <p:cNvSpPr/>
          <p:nvPr/>
        </p:nvSpPr>
        <p:spPr>
          <a:xfrm>
            <a:off x="6400800" y="28803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모드 구간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57200" y="3520440"/>
            <a:ext cx="8229600" cy="1051560"/>
          </a:xfrm>
          <a:prstGeom prst="roundRect">
            <a:avLst>
              <a:gd name="adj" fmla="val 8696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3566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역할 분담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40080" y="3886200"/>
            <a:ext cx="1188720" cy="256032"/>
          </a:xfrm>
          <a:prstGeom prst="roundRect">
            <a:avLst>
              <a:gd name="adj" fmla="val 14286"/>
            </a:avLst>
          </a:prstGeom>
          <a:solidFill>
            <a:srgbClr val="DBEAFE"/>
          </a:solidFill>
          <a:ln/>
        </p:spPr>
      </p:sp>
      <p:sp>
        <p:nvSpPr>
          <p:cNvPr id="37" name="Text 35"/>
          <p:cNvSpPr/>
          <p:nvPr/>
        </p:nvSpPr>
        <p:spPr>
          <a:xfrm>
            <a:off x="640080" y="3886200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관리자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011680" y="388620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생성, 회원 등록, 연동 검증, 운영 전환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40080" y="4206240"/>
            <a:ext cx="1188720" cy="256032"/>
          </a:xfrm>
          <a:prstGeom prst="roundRect">
            <a:avLst>
              <a:gd name="adj" fmla="val 14286"/>
            </a:avLst>
          </a:prstGeom>
          <a:solidFill>
            <a:srgbClr val="EDE9FE"/>
          </a:solidFill>
          <a:ln/>
        </p:spPr>
      </p:sp>
      <p:sp>
        <p:nvSpPr>
          <p:cNvPr id="40" name="Text 38"/>
          <p:cNvSpPr/>
          <p:nvPr/>
        </p:nvSpPr>
        <p:spPr>
          <a:xfrm>
            <a:off x="640080" y="4206240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직접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2011680" y="420624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공동인증서 등록, 계좌 등록, 카드 등록 (바로빌 URL에서)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출시 계획  |  (주)코드브릿지엑스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과금 구조 및 수익 모델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월정액 + 건별 추가 과금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DBEAF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1887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계좌조회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1554480"/>
            <a:ext cx="2103120" cy="914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6916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10,000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57200" y="21488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원/월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91840" y="109728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EDE9FE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11887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카드내역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566160" y="1554480"/>
            <a:ext cx="2103120" cy="9144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3" name="Text 11"/>
          <p:cNvSpPr/>
          <p:nvPr/>
        </p:nvSpPr>
        <p:spPr>
          <a:xfrm>
            <a:off x="3291840" y="16916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10,000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291840" y="21488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원/월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126480" y="109728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D1FAE5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26480" y="11887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00800" y="1554480"/>
            <a:ext cx="2103120" cy="914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6126480" y="16916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126480" y="21488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원/월 (무료)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2834640"/>
            <a:ext cx="8229600" cy="1737360"/>
          </a:xfrm>
          <a:prstGeom prst="roundRect">
            <a:avLst>
              <a:gd name="adj" fmla="val 5263"/>
            </a:avLst>
          </a:prstGeom>
          <a:solidFill>
            <a:srgbClr val="0F172A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2926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수익 시뮬레이션 (테넌트 수 기준)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80" y="3291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구분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194560" y="3291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10개사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749040" y="3291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30개사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303520" y="3291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50개사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858000" y="3291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100개사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40080" y="3566160"/>
            <a:ext cx="7772400" cy="9144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657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계좌+카드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2194560" y="3657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749040" y="3657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5303520" y="3657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100만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858000" y="3657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" y="395020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매출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194560" y="395020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749040" y="395020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303520" y="395020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100만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858000" y="395020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40080" y="424281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 매출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2194560" y="424281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240만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3749040" y="424281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720만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303520" y="424281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1,200만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6858000" y="424281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2,400만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출시 계획  |  (주)코드브릿지엑스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사전 확인 사항 및 Next Steps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 착수 전 바로빌 측 확인 필요 항목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3931920" cy="3474720"/>
          </a:xfrm>
          <a:prstGeom prst="roundRect">
            <a:avLst>
              <a:gd name="adj" fmla="val 3158"/>
            </a:avLst>
          </a:prstGeom>
          <a:solidFill>
            <a:srgbClr val="FEE2E2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887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측 확인 필요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731520" y="1737360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FEE2E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737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97280" y="1664208"/>
            <a:ext cx="30175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CERTKEY 구조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(1개 키로 다수 회원사 관리 가능?)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640080" y="2176272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31520" y="2267712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FEE2E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226771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194560"/>
            <a:ext cx="30175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과금 단가표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(건당/월정액 바로빌 원가)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40080" y="2706624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731520" y="2798064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FEE2E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279806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97280" y="2724912"/>
            <a:ext cx="30175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서버 이용 제한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(호출 횟수/기간 제한 여부)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640080" y="3236976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1520" y="3328416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FEE2E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332841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97280" y="3255264"/>
            <a:ext cx="30175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회원사 대량 등록 방법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(일괄 등록 API 유무)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640080" y="3767328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31520" y="3858768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FEE2E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385876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97280" y="3785616"/>
            <a:ext cx="30175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가용성 SLA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(장애 시 대응 수준)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754880" y="1097280"/>
            <a:ext cx="3931920" cy="3474720"/>
          </a:xfrm>
          <a:prstGeom prst="roundRect">
            <a:avLst>
              <a:gd name="adj" fmla="val 3158"/>
            </a:avLst>
          </a:prstGeom>
          <a:solidFill>
            <a:srgbClr val="DBEAF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11887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937760" y="1645920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5074920" y="1737360"/>
            <a:ext cx="274320" cy="27432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31" name="Text 29"/>
          <p:cNvSpPr/>
          <p:nvPr/>
        </p:nvSpPr>
        <p:spPr>
          <a:xfrm>
            <a:off x="5074920" y="1737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486400" y="1664208"/>
            <a:ext cx="2926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파트너 정책 확인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(영업 담당자 미팅)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4937760" y="2176272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34" name="Shape 32"/>
          <p:cNvSpPr/>
          <p:nvPr/>
        </p:nvSpPr>
        <p:spPr>
          <a:xfrm>
            <a:off x="5074920" y="2267712"/>
            <a:ext cx="274320" cy="27432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35" name="Text 33"/>
          <p:cNvSpPr/>
          <p:nvPr/>
        </p:nvSpPr>
        <p:spPr>
          <a:xfrm>
            <a:off x="5074920" y="226771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486400" y="2194560"/>
            <a:ext cx="2926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 개발 착수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(SOAP 서비스 API 이관)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4937760" y="2706624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5074920" y="2798064"/>
            <a:ext cx="274320" cy="27432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39" name="Text 37"/>
          <p:cNvSpPr/>
          <p:nvPr/>
        </p:nvSpPr>
        <p:spPr>
          <a:xfrm>
            <a:off x="5074920" y="279806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486400" y="2724912"/>
            <a:ext cx="2926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 UI 개발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(React 화면 구현)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4937760" y="3236976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42" name="Shape 40"/>
          <p:cNvSpPr/>
          <p:nvPr/>
        </p:nvSpPr>
        <p:spPr>
          <a:xfrm>
            <a:off x="5074920" y="3328416"/>
            <a:ext cx="274320" cy="2743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43" name="Text 41"/>
          <p:cNvSpPr/>
          <p:nvPr/>
        </p:nvSpPr>
        <p:spPr>
          <a:xfrm>
            <a:off x="5074920" y="332841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5486400" y="3255264"/>
            <a:ext cx="2926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내부 베타테스트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(코드브릿지엑스 본사)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4937760" y="3767328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46" name="Shape 44"/>
          <p:cNvSpPr/>
          <p:nvPr/>
        </p:nvSpPr>
        <p:spPr>
          <a:xfrm>
            <a:off x="5074920" y="3858768"/>
            <a:ext cx="274320" cy="27432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47" name="Text 45"/>
          <p:cNvSpPr/>
          <p:nvPr/>
        </p:nvSpPr>
        <p:spPr>
          <a:xfrm>
            <a:off x="5074920" y="385876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486400" y="3785616"/>
            <a:ext cx="2926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정식 출시 및 영업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(고객 온보딩 시작)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출시 계획  |  (주)코드브릿지엑스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2026-03-17T00:09:30Z</dcterms:created>
  <dcterms:modified xsi:type="dcterms:W3CDTF">2026-03-17T00:09:30Z</dcterms:modified>
</cp:coreProperties>
</file>