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457200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2101" y="530126"/>
            <a:ext cx="40289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751737" y="495300"/>
            <a:ext cx="1782663" cy="279202"/>
          </a:xfrm>
          <a:prstGeom prst="roundRect">
            <a:avLst>
              <a:gd name="adj" fmla="val 72779"/>
            </a:avLst>
          </a:prstGeom>
          <a:noFill/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938963" y="568226"/>
            <a:ext cx="143637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SERVICE PRICING 2026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09600" y="1255514"/>
            <a:ext cx="808329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SMART AUTOMATION MANAGEMENT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09600" y="1534864"/>
            <a:ext cx="8083296" cy="70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2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609600" y="2388245"/>
            <a:ext cx="808329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 현장의 디지털 전환, SAM 하나로 완성합니다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9600" y="3097709"/>
            <a:ext cx="2523083" cy="914102"/>
          </a:xfrm>
          <a:prstGeom prst="roundRect">
            <a:avLst>
              <a:gd name="adj" fmla="val 13893"/>
            </a:avLst>
          </a:prstGeom>
          <a:solidFill>
            <a:srgbClr val="2E86AB">
              <a:alpha val="18000"/>
            </a:srgbClr>
          </a:solidFill>
          <a:ln w="9525">
            <a:solidFill>
              <a:srgbClr val="2E86A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801298" y="3284934"/>
            <a:ext cx="2139687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80%</a:t>
            </a:r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UP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801298" y="3662660"/>
            <a:ext cx="21396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업무 자동화율 향상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310384" y="3097709"/>
            <a:ext cx="2523232" cy="914102"/>
          </a:xfrm>
          <a:prstGeom prst="roundRect">
            <a:avLst>
              <a:gd name="adj" fmla="val 13893"/>
            </a:avLst>
          </a:prstGeom>
          <a:solidFill>
            <a:srgbClr val="E86F2C">
              <a:alpha val="15000"/>
            </a:srgbClr>
          </a:solidFill>
          <a:ln w="9525">
            <a:solidFill>
              <a:srgbClr val="E86F2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502081" y="3284934"/>
            <a:ext cx="2139839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30%</a:t>
            </a:r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DOWN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3502081" y="3662660"/>
            <a:ext cx="213983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인건비 절감 효과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6011317" y="3097709"/>
            <a:ext cx="2523083" cy="914102"/>
          </a:xfrm>
          <a:prstGeom prst="roundRect">
            <a:avLst>
              <a:gd name="adj" fmla="val 13893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6203015" y="3284934"/>
            <a:ext cx="2139687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100%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6203015" y="3662660"/>
            <a:ext cx="21396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현황 파악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09600" y="4454575"/>
            <a:ext cx="126073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COMPANY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609600" y="4606975"/>
            <a:ext cx="126073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(주)코드브릿지엑스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2455218" y="4483150"/>
            <a:ext cx="55439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DATE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2455218" y="4635550"/>
            <a:ext cx="554391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2026. 02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3608338" y="4454575"/>
            <a:ext cx="59477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NOTE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608338" y="4606975"/>
            <a:ext cx="59477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8223945" y="4673650"/>
            <a:ext cx="31666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 / 07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1708696"/>
            <a:ext cx="860971" cy="215801"/>
          </a:xfrm>
          <a:prstGeom prst="roundRect">
            <a:avLst>
              <a:gd name="adj" fmla="val 23540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6550" y="1759446"/>
            <a:ext cx="61921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CONTENTS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09600" y="2127647"/>
            <a:ext cx="2331720" cy="554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70"/>
              </a:lnSpc>
              <a:buNone/>
            </a:pPr>
            <a:r>
              <a:rPr lang="en-US" sz="38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09600" y="2809577"/>
            <a:ext cx="2331720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서비스의 투명한 요금 체계를 한눈에 확인하세요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352800" y="614809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371850" y="614809"/>
            <a:ext cx="0" cy="822127"/>
          </a:xfrm>
          <a:prstGeom prst="line">
            <a:avLst/>
          </a:prstGeom>
          <a:noFill/>
          <a:ln w="38100">
            <a:solidFill>
              <a:srgbClr val="E86F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19500" y="895796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46450" y="959197"/>
            <a:ext cx="1297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178350" y="817959"/>
            <a:ext cx="42099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서비스 요금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78350" y="1071860"/>
            <a:ext cx="420999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패키지, 개별 모듈, 통합 패키지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352800" y="1563886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3371850" y="1563886"/>
            <a:ext cx="0" cy="822127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9500" y="1844873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46450" y="1908274"/>
            <a:ext cx="1297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178350" y="1767036"/>
            <a:ext cx="42099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옵션 요금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178350" y="2020937"/>
            <a:ext cx="420999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생산공정 추가, 품질관리, 챗봇, 연구노트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352800" y="2512963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3371850" y="2512963"/>
            <a:ext cx="0" cy="822127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19500" y="2793950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746450" y="2857351"/>
            <a:ext cx="1297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178350" y="2716113"/>
            <a:ext cx="42099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사용량 기반 과금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178350" y="2970014"/>
            <a:ext cx="420999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파일 저장 공간, AI 토큰 사용량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352800" y="3462040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371850" y="3462040"/>
            <a:ext cx="0" cy="822127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19500" y="3743027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746450" y="3806428"/>
            <a:ext cx="1297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178350" y="3665190"/>
            <a:ext cx="42099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부가서비스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178350" y="3919091"/>
            <a:ext cx="420999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계좌조회, 카드내역, 세금계산서 발행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609600" y="4573637"/>
            <a:ext cx="79248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09600" y="4705350"/>
            <a:ext cx="20671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983212" y="4714875"/>
            <a:ext cx="31666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 / 07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7640538" y="4705350"/>
            <a:ext cx="91173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28888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01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19801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서비스 요금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5658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76151"/>
            <a:ext cx="3048000" cy="3667571"/>
          </a:xfrm>
          <a:prstGeom prst="roundRect">
            <a:avLst>
              <a:gd name="adj" fmla="val 4167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69875" y="1088827"/>
            <a:ext cx="815280" cy="171450"/>
          </a:xfrm>
          <a:prstGeom prst="roundRect">
            <a:avLst>
              <a:gd name="adj" fmla="val 22222"/>
            </a:avLst>
          </a:prstGeom>
          <a:solidFill>
            <a:srgbClr val="E86F2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1376" y="1126927"/>
            <a:ext cx="624524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BEST SELLER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586657" y="1088827"/>
            <a:ext cx="479524" cy="171450"/>
          </a:xfrm>
          <a:prstGeom prst="roundRect">
            <a:avLst>
              <a:gd name="adj" fmla="val 22222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688157" y="1126927"/>
            <a:ext cx="282053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BASIC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669875" y="1387227"/>
            <a:ext cx="267510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기본 패키지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69875" y="1764953"/>
            <a:ext cx="2675102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품목관리 → 견적 → 수주 → 생산 → 출하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9875" y="2049214"/>
            <a:ext cx="2622649" cy="314325"/>
          </a:xfrm>
          <a:prstGeom prst="roundRect">
            <a:avLst>
              <a:gd name="adj" fmla="val 20202"/>
            </a:avLst>
          </a:prstGeom>
          <a:solidFill>
            <a:srgbClr val="2E86AB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826" y="2125414"/>
            <a:ext cx="2416123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ERP 인사/회계 무료 포함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69875" y="3343721"/>
            <a:ext cx="1238250" cy="752475"/>
          </a:xfrm>
          <a:prstGeom prst="roundRect">
            <a:avLst>
              <a:gd name="adj" fmla="val 13502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12941" y="3496121"/>
            <a:ext cx="95211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7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(1회)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812941" y="3658046"/>
            <a:ext cx="95211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</a:t>
            </a:r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035076" y="3343721"/>
            <a:ext cx="1257449" cy="752475"/>
          </a:xfrm>
          <a:prstGeom prst="roundRect">
            <a:avLst>
              <a:gd name="adj" fmla="val 1350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187665" y="3505646"/>
            <a:ext cx="95227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구독료 (월)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2187665" y="3667571"/>
            <a:ext cx="95227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</a:t>
            </a:r>
            <a:pPr algn="ctr" indent="0" marL="0">
              <a:buNone/>
            </a:pPr>
            <a:r>
              <a:rPr lang="en-US" sz="10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43649" y="4197697"/>
            <a:ext cx="267510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하루 약 1.6만원으로 제조 ERP 완성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708350" y="876151"/>
            <a:ext cx="507801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개별 모듈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708350" y="1165027"/>
            <a:ext cx="4978450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5301" y="1228427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모듈명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757726" y="1228427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396570" y="1228427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708350" y="1425178"/>
            <a:ext cx="4978450" cy="260152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3835301" y="1488579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QR코드 관리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757726" y="1488579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1,020만원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7396570" y="1488579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708350" y="1685330"/>
            <a:ext cx="497845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3835301" y="1748730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사진/출하 관리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757726" y="1748730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1,920만원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396570" y="1748730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708350" y="1945481"/>
            <a:ext cx="4978450" cy="260152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3835301" y="2008882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검사/토큰 적용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757726" y="2008882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1,020만원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396570" y="2008882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3708350" y="2205633"/>
            <a:ext cx="497845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3835301" y="2269034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이카운트 연동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757726" y="2269034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1,920만원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396570" y="2269034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3708350" y="2643485"/>
            <a:ext cx="507801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400"/>
              </a:spcBef>
              <a:buNone/>
            </a:pPr>
            <a:r>
              <a:rPr lang="en-US" sz="900" b="1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통합 패키지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3708350" y="2932361"/>
            <a:ext cx="4978450" cy="260152"/>
          </a:xfrm>
          <a:prstGeom prst="roundRect">
            <a:avLst>
              <a:gd name="adj" fmla="val 24409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3835301" y="2995761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패키지명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5757726" y="2995761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7396570" y="2995761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3708350" y="3192512"/>
            <a:ext cx="4978450" cy="260152"/>
          </a:xfrm>
          <a:prstGeom prst="rect">
            <a:avLst/>
          </a:prstGeom>
          <a:solidFill>
            <a:srgbClr val="F0F7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835301" y="3255913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공사관리 패키지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5757726" y="3255913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4,000만원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7396570" y="3255913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20만원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3708350" y="3452664"/>
            <a:ext cx="497845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3835301" y="3516064"/>
            <a:ext cx="19941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공정/정부지원사업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5757726" y="3516064"/>
            <a:ext cx="16616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8,000만원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7396570" y="3516064"/>
            <a:ext cx="11632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40만원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57200" y="4756249"/>
            <a:ext cx="20671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58" name="Text 56"/>
          <p:cNvSpPr/>
          <p:nvPr/>
        </p:nvSpPr>
        <p:spPr>
          <a:xfrm>
            <a:off x="7792938" y="4756249"/>
            <a:ext cx="91173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28888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02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171782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옵션 요금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5658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76151"/>
            <a:ext cx="2664916" cy="1524298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4426" y="1063377"/>
            <a:ext cx="2336274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생산공정 1개 추가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4426" y="1295102"/>
            <a:ext cx="2336274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 라인별 개별 공정 확장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44426" y="1832223"/>
            <a:ext cx="32061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475309" y="1832223"/>
            <a:ext cx="46877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500만원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4426" y="2041773"/>
            <a:ext cx="3494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546003" y="2041773"/>
            <a:ext cx="39666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9067" y="876151"/>
            <a:ext cx="2645866" cy="1524298"/>
          </a:xfrm>
          <a:prstGeom prst="roundRect">
            <a:avLst>
              <a:gd name="adj" fmla="val 6665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426768" y="1053852"/>
            <a:ext cx="130035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품질관리 (인정검사)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6768" y="1307902"/>
            <a:ext cx="771079" cy="174427"/>
          </a:xfrm>
          <a:prstGeom prst="roundRect">
            <a:avLst>
              <a:gd name="adj" fmla="val 21843"/>
            </a:avLst>
          </a:prstGeom>
          <a:solidFill>
            <a:srgbClr val="E86F2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15618" y="1333202"/>
            <a:ext cx="60524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 인증 필수!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3426768" y="1507629"/>
            <a:ext cx="2336274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ISO 인증 대응 필수 모듈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426768" y="1841748"/>
            <a:ext cx="32061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151834" y="1841748"/>
            <a:ext cx="5767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2,000만원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6768" y="2051298"/>
            <a:ext cx="3494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328345" y="2051298"/>
            <a:ext cx="39666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50만원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021884" y="876151"/>
            <a:ext cx="2664916" cy="1524298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209109" y="1063377"/>
            <a:ext cx="2336274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사진 등록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09109" y="1295102"/>
            <a:ext cx="2336274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제품/공정 사진 관리 기능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209109" y="1860798"/>
            <a:ext cx="32061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8457158" y="1860798"/>
            <a:ext cx="4326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209109" y="2041773"/>
            <a:ext cx="3494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110686" y="2041773"/>
            <a:ext cx="39666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2527399"/>
            <a:ext cx="2658517" cy="1524446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4426" y="2714625"/>
            <a:ext cx="232974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챗봇 / 녹음 / 업무일지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44426" y="2946350"/>
            <a:ext cx="2329747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기반 업무 보조 도구 3종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44426" y="3512195"/>
            <a:ext cx="32061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2886075" y="3512195"/>
            <a:ext cx="4326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44426" y="3693170"/>
            <a:ext cx="3494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2380506" y="3693170"/>
            <a:ext cx="55894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 20만원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242667" y="2527399"/>
            <a:ext cx="2658666" cy="1524446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3429893" y="2714625"/>
            <a:ext cx="232989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연구소 연구노트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3429893" y="2946350"/>
            <a:ext cx="2329898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R&amp;D 기록 및 지식재산 관리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3429893" y="3512195"/>
            <a:ext cx="32061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671691" y="3512195"/>
            <a:ext cx="4326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429893" y="3693170"/>
            <a:ext cx="3494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5395764" y="3693170"/>
            <a:ext cx="32471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028283" y="2527399"/>
            <a:ext cx="2658517" cy="1524446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6215509" y="2714625"/>
            <a:ext cx="232974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장비점검 / 사무소 정비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215509" y="2946350"/>
            <a:ext cx="2329747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설비 유지보수 이력 관리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6215509" y="3512195"/>
            <a:ext cx="32061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8457158" y="3512195"/>
            <a:ext cx="4326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215509" y="3693170"/>
            <a:ext cx="3494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8181231" y="3693170"/>
            <a:ext cx="32471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457200" y="4178796"/>
            <a:ext cx="8229600" cy="364927"/>
          </a:xfrm>
          <a:prstGeom prst="rect">
            <a:avLst/>
          </a:prstGeom>
          <a:solidFill>
            <a:srgbClr val="FFF8F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Shape 49"/>
          <p:cNvSpPr/>
          <p:nvPr/>
        </p:nvSpPr>
        <p:spPr>
          <a:xfrm>
            <a:off x="476250" y="4178796"/>
            <a:ext cx="0" cy="364927"/>
          </a:xfrm>
          <a:prstGeom prst="line">
            <a:avLst/>
          </a:prstGeom>
          <a:noFill/>
          <a:ln w="38100">
            <a:solidFill>
              <a:srgbClr val="E86F2C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73001" y="4280297"/>
            <a:ext cx="799282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참고</a:t>
            </a:r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품질관리(인정검사)에는 장비점검/사무소 정비 기능이 기본 포함됩니다.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57200" y="4756249"/>
            <a:ext cx="20671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7792938" y="4756249"/>
            <a:ext cx="91173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28888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03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257673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사용량 기반 추가 과금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5658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76151"/>
            <a:ext cx="3301901" cy="1757511"/>
          </a:xfrm>
          <a:prstGeom prst="roundRect">
            <a:avLst>
              <a:gd name="adj" fmla="val 722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69875" y="1088827"/>
            <a:ext cx="330101" cy="330101"/>
          </a:xfrm>
          <a:prstGeom prst="roundRect">
            <a:avLst>
              <a:gd name="adj" fmla="val 23084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4473" y="1153864"/>
            <a:ext cx="10292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F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01477" y="1130052"/>
            <a:ext cx="120836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파일 저장 공간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69875" y="1583978"/>
            <a:ext cx="49883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제공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023890" y="1545878"/>
            <a:ext cx="532986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GB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69875" y="1860203"/>
            <a:ext cx="2876550" cy="1265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69875" y="1958578"/>
            <a:ext cx="382244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초과 시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299692" y="1949053"/>
            <a:ext cx="127166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100GB당 10만원/월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786063"/>
            <a:ext cx="3301901" cy="1757660"/>
          </a:xfrm>
          <a:prstGeom prst="roundRect">
            <a:avLst>
              <a:gd name="adj" fmla="val 72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69875" y="2998738"/>
            <a:ext cx="330101" cy="330101"/>
          </a:xfrm>
          <a:prstGeom prst="roundRect">
            <a:avLst>
              <a:gd name="adj" fmla="val 23084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326" y="3063776"/>
            <a:ext cx="168503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01477" y="3039963"/>
            <a:ext cx="600843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토큰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9875" y="3493889"/>
            <a:ext cx="49883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제공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641550" y="3455789"/>
            <a:ext cx="92297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 토큰/월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69875" y="3770114"/>
            <a:ext cx="2876550" cy="1265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69875" y="3868489"/>
            <a:ext cx="382244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초과 시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936081" y="3858964"/>
            <a:ext cx="62255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실비 정산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962251" y="876151"/>
            <a:ext cx="4724549" cy="3667571"/>
          </a:xfrm>
          <a:prstGeom prst="roundRect">
            <a:avLst>
              <a:gd name="adj" fmla="val 3463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190851" y="1104751"/>
            <a:ext cx="435269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100만 토큰, 이만큼 쓸 수 있습니다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190851" y="1326952"/>
            <a:ext cx="435269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8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대부분의 중소 제조업에서 충분한 사용량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4190851" y="1612702"/>
            <a:ext cx="4267349" cy="634901"/>
          </a:xfrm>
          <a:prstGeom prst="roundRect">
            <a:avLst>
              <a:gd name="adj" fmla="val 1600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4368552" y="1765102"/>
            <a:ext cx="178400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음성 회의 요약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368552" y="1961852"/>
            <a:ext cx="178400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하루 30분씩 매일 회의해도 한 달 충분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7784753" y="1796802"/>
            <a:ext cx="5056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520</a:t>
            </a:r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분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4190851" y="2349103"/>
            <a:ext cx="4267349" cy="634901"/>
          </a:xfrm>
          <a:prstGeom prst="roundRect">
            <a:avLst>
              <a:gd name="adj" fmla="val 1600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4368552" y="2501503"/>
            <a:ext cx="127030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문서 자동 정리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368552" y="2698254"/>
            <a:ext cx="127030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매일 15장씩 처리해도 여유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053858" y="2533204"/>
            <a:ext cx="125117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300~400</a:t>
            </a:r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매(A4)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4190851" y="3085505"/>
            <a:ext cx="4267349" cy="634901"/>
          </a:xfrm>
          <a:prstGeom prst="roundRect">
            <a:avLst>
              <a:gd name="adj" fmla="val 1600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368552" y="3237905"/>
            <a:ext cx="124464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이메일/노트 자동 분류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368552" y="3434655"/>
            <a:ext cx="124464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하루 75건 자동 분류 가능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594104" y="3269605"/>
            <a:ext cx="70012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</a:t>
            </a:r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4190851" y="4181773"/>
            <a:ext cx="435269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미사용 토큰 이월 불가  |  80% / 100% 소진 시 자동 알림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4756249"/>
            <a:ext cx="20671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792938" y="4756249"/>
            <a:ext cx="91173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28888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04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21705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부가서비스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5658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50850"/>
            <a:ext cx="8229600" cy="311051"/>
          </a:xfrm>
          <a:prstGeom prst="roundRect">
            <a:avLst>
              <a:gd name="adj" fmla="val 24498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9600" y="939701"/>
            <a:ext cx="187979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2452539" y="939701"/>
            <a:ext cx="187994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과금 방식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295626" y="939701"/>
            <a:ext cx="131584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제공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585668" y="939701"/>
            <a:ext cx="225581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과금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789883" y="939701"/>
            <a:ext cx="75188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부담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57200" y="1161901"/>
            <a:ext cx="8229600" cy="399752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09600" y="1280815"/>
            <a:ext cx="187979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계좌조회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452539" y="1295102"/>
            <a:ext cx="187994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 10,000원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295626" y="1295102"/>
            <a:ext cx="131584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1계좌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585668" y="1295102"/>
            <a:ext cx="225581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1계좌당 10,000원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991177" y="1285726"/>
            <a:ext cx="349151" cy="174427"/>
          </a:xfrm>
          <a:prstGeom prst="roundRect">
            <a:avLst>
              <a:gd name="adj" fmla="val 21843"/>
            </a:avLst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078313" y="1311027"/>
            <a:ext cx="17487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457200" y="1561654"/>
            <a:ext cx="8229600" cy="3997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09600" y="1680567"/>
            <a:ext cx="187979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카드내역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452539" y="1694855"/>
            <a:ext cx="187994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 10,000원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295626" y="1694855"/>
            <a:ext cx="131584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5장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585668" y="1694855"/>
            <a:ext cx="225581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1장당 5,000원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991177" y="1685479"/>
            <a:ext cx="349151" cy="174427"/>
          </a:xfrm>
          <a:prstGeom prst="roundRect">
            <a:avLst>
              <a:gd name="adj" fmla="val 21843"/>
            </a:avLst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078313" y="1710779"/>
            <a:ext cx="17487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457200" y="1961406"/>
            <a:ext cx="8229600" cy="399752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09600" y="2080320"/>
            <a:ext cx="187979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홈택스 매입/매출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52539" y="2094607"/>
            <a:ext cx="187994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 33,000원 x 2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295626" y="2104132"/>
            <a:ext cx="131584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5585668" y="2104132"/>
            <a:ext cx="225581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7865269" y="2085231"/>
            <a:ext cx="600968" cy="174427"/>
          </a:xfrm>
          <a:prstGeom prst="roundRect">
            <a:avLst>
              <a:gd name="adj" fmla="val 21843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7949886" y="2110532"/>
            <a:ext cx="43173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무료!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457200" y="2361158"/>
            <a:ext cx="8229600" cy="3997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609600" y="2480072"/>
            <a:ext cx="187979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세금계산서 발행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2452539" y="2494359"/>
            <a:ext cx="187994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건별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4295626" y="2494359"/>
            <a:ext cx="131584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100건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585668" y="2494359"/>
            <a:ext cx="225581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50건당 5,000원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991177" y="2484983"/>
            <a:ext cx="349151" cy="174427"/>
          </a:xfrm>
          <a:prstGeom prst="roundRect">
            <a:avLst>
              <a:gd name="adj" fmla="val 21843"/>
            </a:avLst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8078313" y="2510284"/>
            <a:ext cx="17487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457200" y="3261420"/>
            <a:ext cx="8229600" cy="1282303"/>
          </a:xfrm>
          <a:prstGeom prst="roundRect">
            <a:avLst>
              <a:gd name="adj" fmla="val 7923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669875" y="3448645"/>
            <a:ext cx="796033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과금 계산 예시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69875" y="3747046"/>
            <a:ext cx="3825925" cy="609451"/>
          </a:xfrm>
          <a:prstGeom prst="roundRect">
            <a:avLst>
              <a:gd name="adj" fmla="val 1250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Shape 41"/>
          <p:cNvSpPr/>
          <p:nvPr/>
        </p:nvSpPr>
        <p:spPr>
          <a:xfrm>
            <a:off x="688925" y="3747046"/>
            <a:ext cx="0" cy="609451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85676" y="3873996"/>
            <a:ext cx="350107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법인카드 8장 등록 시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885676" y="4058096"/>
            <a:ext cx="350107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(8 - 5) x 5,000 = </a:t>
            </a:r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15,000원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추가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4648200" y="3747046"/>
            <a:ext cx="3825925" cy="609451"/>
          </a:xfrm>
          <a:prstGeom prst="roundRect">
            <a:avLst>
              <a:gd name="adj" fmla="val 1250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Shape 45"/>
          <p:cNvSpPr/>
          <p:nvPr/>
        </p:nvSpPr>
        <p:spPr>
          <a:xfrm>
            <a:off x="4667250" y="3747046"/>
            <a:ext cx="0" cy="609451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864001" y="3873996"/>
            <a:ext cx="350107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세금계산서 151건 발행 시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4864001" y="4058096"/>
            <a:ext cx="350107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ceil((151-100)/50) x 5,000 = </a:t>
            </a:r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10,000원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추가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57200" y="4756249"/>
            <a:ext cx="20671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7792938" y="4756249"/>
            <a:ext cx="91173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507950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2101" y="580876"/>
            <a:ext cx="40289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09600" y="1600498"/>
            <a:ext cx="8083296" cy="634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SAM과 함께 시작하세요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09600" y="2413099"/>
            <a:ext cx="808329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Bef>
                <a:spcPts val="1400"/>
              </a:spcBef>
              <a:buNone/>
            </a:pPr>
            <a:r>
              <a:rPr lang="en-US" sz="15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 현장의 모든 흐름을 하나의 플랫폼에서 관리합니다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09600" y="2971800"/>
            <a:ext cx="1437829" cy="444401"/>
          </a:xfrm>
          <a:prstGeom prst="roundRect">
            <a:avLst>
              <a:gd name="adj" fmla="val 22862"/>
            </a:avLst>
          </a:prstGeom>
          <a:solidFill>
            <a:srgbClr val="2E86AB">
              <a:alpha val="20000"/>
            </a:srgbClr>
          </a:solidFill>
          <a:ln w="9525">
            <a:solidFill>
              <a:srgbClr val="2E86A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847725" y="3108275"/>
            <a:ext cx="98081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ERP + MES 통합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301329" y="2971800"/>
            <a:ext cx="1575792" cy="444401"/>
          </a:xfrm>
          <a:prstGeom prst="roundRect">
            <a:avLst>
              <a:gd name="adj" fmla="val 22862"/>
            </a:avLst>
          </a:prstGeom>
          <a:solidFill>
            <a:srgbClr val="E86F2C">
              <a:alpha val="15000"/>
            </a:srgbClr>
          </a:solidFill>
          <a:ln w="9525">
            <a:solidFill>
              <a:srgbClr val="E86F2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2539454" y="3108275"/>
            <a:ext cx="112153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기반 업무 자동화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131022" y="2971800"/>
            <a:ext cx="1661220" cy="444401"/>
          </a:xfrm>
          <a:prstGeom prst="roundRect">
            <a:avLst>
              <a:gd name="adj" fmla="val 22862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369147" y="3108275"/>
            <a:ext cx="120866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현황 대시보드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09600" y="4273600"/>
            <a:ext cx="123887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COMPANY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09600" y="4426000"/>
            <a:ext cx="12388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(주)코드브릿지엑스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433786" y="4330750"/>
            <a:ext cx="19676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SYSTEM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2433786" y="4483150"/>
            <a:ext cx="196769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Smart Automation Management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972496" y="4273600"/>
            <a:ext cx="169171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CONTACT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972496" y="4426000"/>
            <a:ext cx="1691711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담당 영업파트너 또는 본사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240637" y="4153049"/>
            <a:ext cx="1293763" cy="444401"/>
          </a:xfrm>
          <a:prstGeom prst="roundRect">
            <a:avLst>
              <a:gd name="adj" fmla="val 11431"/>
            </a:avLst>
          </a:prstGeom>
          <a:noFill/>
          <a:ln w="9525">
            <a:solidFill>
              <a:srgbClr val="E86F2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402562" y="4213324"/>
            <a:ext cx="989311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214762" y="4673650"/>
            <a:ext cx="131963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Bef>
                <a:spcPts val="600"/>
              </a:spcBef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07 / 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2026-02-21T11:49:43Z</dcterms:created>
  <dcterms:modified xsi:type="dcterms:W3CDTF">2026-02-21T11:49:43Z</dcterms:modified>
</cp:coreProperties>
</file>