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8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gre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701" y="457200"/>
            <a:ext cx="355550" cy="355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1202" y="530126"/>
            <a:ext cx="43006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38454" y="504825"/>
            <a:ext cx="2146846" cy="260152"/>
          </a:xfrm>
          <a:prstGeom prst="roundRect">
            <a:avLst>
              <a:gd name="adj" fmla="val 97635"/>
            </a:avLst>
          </a:prstGeom>
          <a:noFill/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651129" y="577751"/>
            <a:ext cx="17559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PARTNER COMMISSION GUIDE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58701" y="928092"/>
            <a:ext cx="818713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SALES PARTNER COMMISSION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58701" y="1207443"/>
            <a:ext cx="8187130" cy="1218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영업파트너</a:t>
            </a:r>
            <a:endParaRPr lang="en-US" sz="4000" dirty="0"/>
          </a:p>
          <a:p>
            <a:pPr algn="l" indent="0" marL="0">
              <a:lnSpc>
                <a:spcPts val="48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수당 체계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558701" y="2527846"/>
            <a:ext cx="81871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FFFFFF">
                    <a:alpha val="4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Smart Automation Management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58701" y="2883396"/>
            <a:ext cx="8187130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업계 최고 수준 수당률, 함께 성장하는 파트너십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58701" y="3246090"/>
            <a:ext cx="2573834" cy="966192"/>
          </a:xfrm>
          <a:prstGeom prst="roundRect">
            <a:avLst>
              <a:gd name="adj" fmla="val 13144"/>
            </a:avLst>
          </a:prstGeom>
          <a:solidFill>
            <a:srgbClr val="27AE60">
              <a:alpha val="15000"/>
            </a:srgbClr>
          </a:solidFill>
          <a:ln w="9525">
            <a:solidFill>
              <a:srgbClr val="27AE6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771376" y="3433316"/>
            <a:ext cx="2191452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33%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71376" y="3807916"/>
            <a:ext cx="2191452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최대 수당률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3284934" y="3246090"/>
            <a:ext cx="2573982" cy="966192"/>
          </a:xfrm>
          <a:prstGeom prst="roundRect">
            <a:avLst>
              <a:gd name="adj" fmla="val 13144"/>
            </a:avLst>
          </a:prstGeom>
          <a:solidFill>
            <a:srgbClr val="27AE60">
              <a:alpha val="15000"/>
            </a:srgbClr>
          </a:solidFill>
          <a:ln w="9525">
            <a:solidFill>
              <a:srgbClr val="27AE6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497610" y="3433316"/>
            <a:ext cx="2191604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660</a:t>
            </a:r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3497610" y="3807916"/>
            <a:ext cx="219160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 2,000만원 기준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6011317" y="3246090"/>
            <a:ext cx="2573982" cy="966192"/>
          </a:xfrm>
          <a:prstGeom prst="roundRect">
            <a:avLst>
              <a:gd name="adj" fmla="val 13144"/>
            </a:avLst>
          </a:prstGeom>
          <a:solidFill>
            <a:srgbClr val="27AE60">
              <a:alpha val="15000"/>
            </a:srgbClr>
          </a:solidFill>
          <a:ln w="9525">
            <a:solidFill>
              <a:srgbClr val="27AE6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6223992" y="3433316"/>
            <a:ext cx="219160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무제한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6223992" y="3865066"/>
            <a:ext cx="219160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누적 파트너 수익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558701" y="4332387"/>
            <a:ext cx="8026598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58701" y="4464100"/>
            <a:ext cx="109678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COMPANY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558701" y="4616500"/>
            <a:ext cx="10967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(주)코드브릿지엑스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2243584" y="4464100"/>
            <a:ext cx="50414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DATE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2243584" y="4616500"/>
            <a:ext cx="50414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2026. 02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3347442" y="4464100"/>
            <a:ext cx="52843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NOTE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3347442" y="4616500"/>
            <a:ext cx="52843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VAT 별도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01" y="463600"/>
            <a:ext cx="846237" cy="215801"/>
          </a:xfrm>
          <a:prstGeom prst="roundRect">
            <a:avLst>
              <a:gd name="adj" fmla="val 23540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85651" y="514350"/>
            <a:ext cx="60418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557338" y="381000"/>
            <a:ext cx="23683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수당 지급 3대 원칙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444061" y="50006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58701" y="1015901"/>
            <a:ext cx="2557016" cy="2905720"/>
          </a:xfrm>
          <a:prstGeom prst="roundRect">
            <a:avLst>
              <a:gd name="adj" fmla="val 5960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558701" y="1034951"/>
            <a:ext cx="2557016" cy="0"/>
          </a:xfrm>
          <a:prstGeom prst="line">
            <a:avLst/>
          </a:prstGeom>
          <a:noFill/>
          <a:ln w="38100">
            <a:solidFill>
              <a:srgbClr val="27AE6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7301" y="1307902"/>
            <a:ext cx="482501" cy="482501"/>
          </a:xfrm>
          <a:prstGeom prst="roundRect">
            <a:avLst>
              <a:gd name="adj" fmla="val 189513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64853" y="1415802"/>
            <a:ext cx="12979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87301" y="1942802"/>
            <a:ext cx="214181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 기반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87301" y="2320528"/>
            <a:ext cx="2141812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수당은 </a:t>
            </a:r>
            <a:pPr algn="l" indent="0" marL="0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개발비에 대해서만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지급합니다.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87301" y="2790081"/>
            <a:ext cx="2141812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spcBef>
                <a:spcPts val="400"/>
              </a:spcBef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구독료는 인프라 비용으로 활용되며 수당 대상이 아닙니다.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87301" y="3432870"/>
            <a:ext cx="1131243" cy="234851"/>
          </a:xfrm>
          <a:prstGeom prst="roundRect">
            <a:avLst>
              <a:gd name="adj" fmla="val 21631"/>
            </a:avLst>
          </a:prstGeom>
          <a:solidFill>
            <a:srgbClr val="E8F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14251" y="3483620"/>
            <a:ext cx="89488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 = 수당 대상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293418" y="1015901"/>
            <a:ext cx="2557165" cy="2905720"/>
          </a:xfrm>
          <a:prstGeom prst="roundRect">
            <a:avLst>
              <a:gd name="adj" fmla="val 5960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3293418" y="1034951"/>
            <a:ext cx="2557165" cy="0"/>
          </a:xfrm>
          <a:prstGeom prst="line">
            <a:avLst/>
          </a:prstGeom>
          <a:noFill/>
          <a:ln w="38100">
            <a:solidFill>
              <a:srgbClr val="27AE6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22018" y="1307902"/>
            <a:ext cx="482501" cy="482501"/>
          </a:xfrm>
          <a:prstGeom prst="roundRect">
            <a:avLst>
              <a:gd name="adj" fmla="val 189513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699570" y="1415802"/>
            <a:ext cx="12979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522018" y="1942802"/>
            <a:ext cx="2141964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기준금액 50% 적용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22018" y="2320528"/>
            <a:ext cx="2141964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개발비의 </a:t>
            </a:r>
            <a:pPr algn="l" indent="0" marL="0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50%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기준금액으로 산정합니다.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522018" y="2790081"/>
            <a:ext cx="2141964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spcBef>
                <a:spcPts val="400"/>
              </a:spcBef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기준금액에 수당률을 적용하여 2단계 분할 지급합니다.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522018" y="3432870"/>
            <a:ext cx="995511" cy="234851"/>
          </a:xfrm>
          <a:prstGeom prst="roundRect">
            <a:avLst>
              <a:gd name="adj" fmla="val 21631"/>
            </a:avLst>
          </a:prstGeom>
          <a:solidFill>
            <a:srgbClr val="E8F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648968" y="3483620"/>
            <a:ext cx="75644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2단계 분할 지급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028283" y="1015901"/>
            <a:ext cx="2557016" cy="2905720"/>
          </a:xfrm>
          <a:prstGeom prst="roundRect">
            <a:avLst>
              <a:gd name="adj" fmla="val 5960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6028283" y="1034951"/>
            <a:ext cx="2557016" cy="0"/>
          </a:xfrm>
          <a:prstGeom prst="line">
            <a:avLst/>
          </a:prstGeom>
          <a:noFill/>
          <a:ln w="38100">
            <a:solidFill>
              <a:srgbClr val="27AE6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56883" y="1307902"/>
            <a:ext cx="482501" cy="482501"/>
          </a:xfrm>
          <a:prstGeom prst="roundRect">
            <a:avLst>
              <a:gd name="adj" fmla="val 189513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434435" y="1415802"/>
            <a:ext cx="12979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256883" y="1942802"/>
            <a:ext cx="214181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투명한 정산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256883" y="2320528"/>
            <a:ext cx="2141812" cy="209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매월 정산일에 </a:t>
            </a:r>
            <a:pPr algn="l" indent="0" marL="0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건별 수당 확정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합니다.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256883" y="2580680"/>
            <a:ext cx="2141812" cy="209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spcBef>
                <a:spcPts val="400"/>
              </a:spcBef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익월 파트너 등록 계좌로 입금합니다.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256883" y="3432870"/>
            <a:ext cx="1264295" cy="234851"/>
          </a:xfrm>
          <a:prstGeom prst="roundRect">
            <a:avLst>
              <a:gd name="adj" fmla="val 21631"/>
            </a:avLst>
          </a:prstGeom>
          <a:solidFill>
            <a:srgbClr val="E8F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6383834" y="3483620"/>
            <a:ext cx="103060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매월 정산 + 익월 지급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58701" y="4099322"/>
            <a:ext cx="8026598" cy="453926"/>
          </a:xfrm>
          <a:prstGeom prst="roundRect">
            <a:avLst>
              <a:gd name="adj" fmla="val 22383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737414" y="4226272"/>
            <a:ext cx="7669173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명확한 기준, 신뢰할 수 있는 파트너십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58701" y="4756249"/>
            <a:ext cx="22808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영업파트너 수당 체계 | (주)코드브릿지엑스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424488" y="4765774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8166943" y="4756249"/>
            <a:ext cx="42672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VAT 별도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01" y="368350"/>
            <a:ext cx="846237" cy="215801"/>
          </a:xfrm>
          <a:prstGeom prst="roundRect">
            <a:avLst>
              <a:gd name="adj" fmla="val 23540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85651" y="419100"/>
            <a:ext cx="60418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557338" y="304800"/>
            <a:ext cx="22424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가입 유형별 수당률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444061" y="40481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58701" y="774650"/>
            <a:ext cx="3908524" cy="3464272"/>
          </a:xfrm>
          <a:prstGeom prst="roundRect">
            <a:avLst>
              <a:gd name="adj" fmla="val 4399"/>
            </a:avLst>
          </a:prstGeom>
          <a:solidFill>
            <a:srgbClr val="F5FAF5"/>
          </a:solidFill>
          <a:ln w="9525">
            <a:solidFill>
              <a:srgbClr val="C8E6C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1376" y="988814"/>
            <a:ext cx="955003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개인 가입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485852" y="987326"/>
            <a:ext cx="768697" cy="298252"/>
          </a:xfrm>
          <a:prstGeom prst="roundRect">
            <a:avLst>
              <a:gd name="adj" fmla="val 25549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63553" y="1050727"/>
            <a:ext cx="42156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총 28%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6544" y="1412528"/>
            <a:ext cx="3552837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28</a:t>
            </a:r>
            <a:pPr algn="ctr" indent="0" marL="0">
              <a:buNone/>
            </a:pPr>
            <a:r>
              <a:rPr lang="en-US" sz="2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%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71376" y="2037904"/>
            <a:ext cx="3483173" cy="422077"/>
          </a:xfrm>
          <a:prstGeom prst="roundRect">
            <a:avLst>
              <a:gd name="adj" fmla="val 18054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23776" y="2163217"/>
            <a:ext cx="66748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파트너 수당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720852" y="2139404"/>
            <a:ext cx="388924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20%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71376" y="2536180"/>
            <a:ext cx="3483173" cy="422077"/>
          </a:xfrm>
          <a:prstGeom prst="roundRect">
            <a:avLst>
              <a:gd name="adj" fmla="val 18054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23776" y="2661493"/>
            <a:ext cx="66748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매니저 수당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6818" y="2637681"/>
            <a:ext cx="280839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5%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71376" y="3034457"/>
            <a:ext cx="3483173" cy="422077"/>
          </a:xfrm>
          <a:prstGeom prst="roundRect">
            <a:avLst>
              <a:gd name="adj" fmla="val 18054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23776" y="3159770"/>
            <a:ext cx="10967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협업지원금(유치자)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26818" y="3135957"/>
            <a:ext cx="280839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3%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36544" y="3864322"/>
            <a:ext cx="355283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매니저와 유치자를 통한 추가 수익 구조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695825" y="774650"/>
            <a:ext cx="3889474" cy="3464272"/>
          </a:xfrm>
          <a:prstGeom prst="roundRect">
            <a:avLst>
              <a:gd name="adj" fmla="val 4399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898975" y="979289"/>
            <a:ext cx="955003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 가입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613452" y="977801"/>
            <a:ext cx="768697" cy="298252"/>
          </a:xfrm>
          <a:prstGeom prst="roundRect">
            <a:avLst>
              <a:gd name="adj" fmla="val 25549"/>
            </a:avLst>
          </a:prstGeom>
          <a:solidFill>
            <a:srgbClr val="27AE6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791152" y="1041202"/>
            <a:ext cx="42156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총 33%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64144" y="1403003"/>
            <a:ext cx="3552837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33</a:t>
            </a:r>
            <a:pPr algn="ctr" indent="0" marL="0">
              <a:buNone/>
            </a:pPr>
            <a:r>
              <a:rPr lang="en-US" sz="22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%</a:t>
            </a:r>
            <a:endParaRPr lang="en-US" sz="4000" dirty="0"/>
          </a:p>
        </p:txBody>
      </p:sp>
      <p:sp>
        <p:nvSpPr>
          <p:cNvPr id="26" name="Text 24"/>
          <p:cNvSpPr/>
          <p:nvPr/>
        </p:nvSpPr>
        <p:spPr>
          <a:xfrm>
            <a:off x="4898975" y="2085529"/>
            <a:ext cx="3483173" cy="422077"/>
          </a:xfrm>
          <a:prstGeom prst="roundRect">
            <a:avLst>
              <a:gd name="adj" fmla="val 18054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051375" y="2210842"/>
            <a:ext cx="5411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 수당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8451" y="2187029"/>
            <a:ext cx="388924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30%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898975" y="2583805"/>
            <a:ext cx="3483173" cy="422077"/>
          </a:xfrm>
          <a:prstGeom prst="roundRect">
            <a:avLst>
              <a:gd name="adj" fmla="val 18054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051375" y="2709118"/>
            <a:ext cx="37890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매니저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954417" y="2685306"/>
            <a:ext cx="280839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0%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898975" y="3082082"/>
            <a:ext cx="3483173" cy="422077"/>
          </a:xfrm>
          <a:prstGeom prst="roundRect">
            <a:avLst>
              <a:gd name="adj" fmla="val 18054"/>
            </a:avLst>
          </a:prstGeom>
          <a:solidFill>
            <a:srgbClr val="FFFFFF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5051375" y="3207395"/>
            <a:ext cx="10967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협업지원금(유치자)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7954417" y="3183582"/>
            <a:ext cx="280839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3%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4864144" y="3873847"/>
            <a:ext cx="355283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 가입 시 최고 수당률!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58701" y="4340423"/>
            <a:ext cx="8026598" cy="314325"/>
          </a:xfrm>
          <a:prstGeom prst="roundRect">
            <a:avLst>
              <a:gd name="adj" fmla="val 24242"/>
            </a:avLst>
          </a:prstGeom>
          <a:solidFill>
            <a:srgbClr val="E8F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1998018" y="4416623"/>
            <a:ext cx="2208758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E7D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유치자 수당은 하위 파트너 1단계까지 적용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417368" y="4416623"/>
            <a:ext cx="30361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E7D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|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701034" y="4416623"/>
            <a:ext cx="2493847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E7D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 가입 시 수수료율 개발비의 33% (VAT 별도)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558701" y="4832449"/>
            <a:ext cx="22808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영업파트너 수당 체계 | (주)코드브릿지엑스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424488" y="4841974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8166943" y="4832449"/>
            <a:ext cx="42672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VAT 별도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01" y="368350"/>
            <a:ext cx="846237" cy="215801"/>
          </a:xfrm>
          <a:prstGeom prst="roundRect">
            <a:avLst>
              <a:gd name="adj" fmla="val 23540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85651" y="419100"/>
            <a:ext cx="60418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557338" y="304800"/>
            <a:ext cx="25047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수당 산정 시뮬레이션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444061" y="40481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58701" y="800100"/>
            <a:ext cx="818713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700"/>
              </a:spcAft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기준금액 100만원 기준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58701" y="1060400"/>
            <a:ext cx="2316510" cy="260152"/>
          </a:xfrm>
          <a:prstGeom prst="roundRect">
            <a:avLst>
              <a:gd name="adj" fmla="val 14645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651" y="1123801"/>
            <a:ext cx="210386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가입 유형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2887861" y="1060400"/>
            <a:ext cx="1440656" cy="260152"/>
          </a:xfrm>
          <a:prstGeom prst="rect">
            <a:avLst/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964609" y="1123801"/>
            <a:ext cx="126240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파트너/단체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341168" y="1060400"/>
            <a:ext cx="1234380" cy="260152"/>
          </a:xfrm>
          <a:prstGeom prst="rect">
            <a:avLst/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22041" y="1123801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매니저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588198" y="1060400"/>
            <a:ext cx="1234380" cy="260152"/>
          </a:xfrm>
          <a:prstGeom prst="rect">
            <a:avLst/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69072" y="1123801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협업지원금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835229" y="1060400"/>
            <a:ext cx="1750070" cy="260152"/>
          </a:xfrm>
          <a:prstGeom prst="rect">
            <a:avLst/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05789" y="1123801"/>
            <a:ext cx="15780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총 지급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58701" y="1345853"/>
            <a:ext cx="231651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85651" y="1409254"/>
            <a:ext cx="210386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개인 (유치자O)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2887861" y="1345853"/>
            <a:ext cx="1440656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964609" y="1409254"/>
            <a:ext cx="126240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200,000원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341168" y="1345853"/>
            <a:ext cx="123438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422041" y="1409254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50,000원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588198" y="1345853"/>
            <a:ext cx="123438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669072" y="1409254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30,000원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835229" y="1345853"/>
            <a:ext cx="175007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905789" y="1409254"/>
            <a:ext cx="15780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280,000원 (28%)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58701" y="1618655"/>
            <a:ext cx="2316510" cy="260152"/>
          </a:xfrm>
          <a:prstGeom prst="rect">
            <a:avLst/>
          </a:prstGeom>
          <a:solidFill>
            <a:srgbClr val="EEF6E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85651" y="1682055"/>
            <a:ext cx="210386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개인 (유치자X)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2887861" y="1618655"/>
            <a:ext cx="1440656" cy="260152"/>
          </a:xfrm>
          <a:prstGeom prst="rect">
            <a:avLst/>
          </a:prstGeom>
          <a:solidFill>
            <a:srgbClr val="EEF6E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2964609" y="1682055"/>
            <a:ext cx="126240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200,000원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4341168" y="1618655"/>
            <a:ext cx="1234380" cy="260152"/>
          </a:xfrm>
          <a:prstGeom prst="rect">
            <a:avLst/>
          </a:prstGeom>
          <a:solidFill>
            <a:srgbClr val="EEF6E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4422041" y="1682055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50,000원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588198" y="1618655"/>
            <a:ext cx="1234380" cy="260152"/>
          </a:xfrm>
          <a:prstGeom prst="rect">
            <a:avLst/>
          </a:prstGeom>
          <a:solidFill>
            <a:srgbClr val="EEF6E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5669072" y="1682055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0원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6835229" y="1618655"/>
            <a:ext cx="1750070" cy="260152"/>
          </a:xfrm>
          <a:prstGeom prst="rect">
            <a:avLst/>
          </a:prstGeom>
          <a:solidFill>
            <a:srgbClr val="EEF6E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6905789" y="1682055"/>
            <a:ext cx="15780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250,000원 (25%)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58701" y="1891457"/>
            <a:ext cx="231651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685651" y="1954857"/>
            <a:ext cx="210386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2887861" y="1891457"/>
            <a:ext cx="1440656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964609" y="1954857"/>
            <a:ext cx="126240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300,000원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4341168" y="1891457"/>
            <a:ext cx="123438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4422041" y="1954857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0원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5588198" y="1891457"/>
            <a:ext cx="123438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5669072" y="1954857"/>
            <a:ext cx="1052006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30,000원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835229" y="1891457"/>
            <a:ext cx="1750070" cy="26015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4"/>
          <p:cNvSpPr/>
          <p:nvPr/>
        </p:nvSpPr>
        <p:spPr>
          <a:xfrm>
            <a:off x="6905789" y="1954857"/>
            <a:ext cx="157801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330,000원 (33%)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558701" y="2280047"/>
            <a:ext cx="277332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제조업 기본 패키지 (개발비 2,000만원) 실제 수당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3379143" y="2278559"/>
            <a:ext cx="827782" cy="174427"/>
          </a:xfrm>
          <a:prstGeom prst="roundRect">
            <a:avLst>
              <a:gd name="adj" fmla="val 21843"/>
            </a:avLst>
          </a:prstGeom>
          <a:solidFill>
            <a:srgbClr val="27AE6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3480643" y="2303859"/>
            <a:ext cx="637276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실전 시뮬레이션</a:t>
            </a:r>
            <a:endParaRPr lang="en-US" sz="700" dirty="0"/>
          </a:p>
        </p:txBody>
      </p:sp>
      <p:sp>
        <p:nvSpPr>
          <p:cNvPr id="50" name="Text 48"/>
          <p:cNvSpPr/>
          <p:nvPr/>
        </p:nvSpPr>
        <p:spPr>
          <a:xfrm>
            <a:off x="558701" y="2554486"/>
            <a:ext cx="3921175" cy="2100114"/>
          </a:xfrm>
          <a:prstGeom prst="roundRect">
            <a:avLst>
              <a:gd name="adj" fmla="val 6047"/>
            </a:avLst>
          </a:prstGeom>
          <a:solidFill>
            <a:srgbClr val="FFFFFF"/>
          </a:solidFill>
          <a:ln w="9525">
            <a:solidFill>
              <a:srgbClr val="C8E6C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771376" y="2741712"/>
            <a:ext cx="35657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개인 가입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771376" y="3343126"/>
            <a:ext cx="3495824" cy="0"/>
          </a:xfrm>
          <a:prstGeom prst="line">
            <a:avLst/>
          </a:prstGeom>
          <a:noFill/>
          <a:ln w="9525">
            <a:solidFill>
              <a:srgbClr val="E8F5E9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71376" y="3103513"/>
            <a:ext cx="7772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판매자(파트너)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3807619" y="3103513"/>
            <a:ext cx="46877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400만원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771376" y="3650903"/>
            <a:ext cx="3495824" cy="0"/>
          </a:xfrm>
          <a:prstGeom prst="line">
            <a:avLst/>
          </a:prstGeom>
          <a:noFill/>
          <a:ln w="9525">
            <a:solidFill>
              <a:srgbClr val="E8F5E9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71376" y="3411289"/>
            <a:ext cx="34975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매니저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3807619" y="3411289"/>
            <a:ext cx="46877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100만원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771376" y="3719066"/>
            <a:ext cx="58293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협업지원금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3878312" y="3719066"/>
            <a:ext cx="39666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60만원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1740247" y="4140547"/>
            <a:ext cx="1558082" cy="326827"/>
          </a:xfrm>
          <a:prstGeom prst="roundRect">
            <a:avLst>
              <a:gd name="adj" fmla="val 23315"/>
            </a:avLst>
          </a:prstGeom>
          <a:solidFill>
            <a:srgbClr val="E8F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9"/>
          <p:cNvSpPr/>
          <p:nvPr/>
        </p:nvSpPr>
        <p:spPr>
          <a:xfrm>
            <a:off x="1931880" y="4203948"/>
            <a:ext cx="1174816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총 560만원 수익!</a:t>
            </a:r>
            <a:endParaRPr lang="en-US" sz="1200" dirty="0"/>
          </a:p>
        </p:txBody>
      </p:sp>
      <p:sp>
        <p:nvSpPr>
          <p:cNvPr id="62" name="Text 60"/>
          <p:cNvSpPr/>
          <p:nvPr/>
        </p:nvSpPr>
        <p:spPr>
          <a:xfrm>
            <a:off x="4683026" y="2554486"/>
            <a:ext cx="3902273" cy="2100114"/>
          </a:xfrm>
          <a:prstGeom prst="roundRect">
            <a:avLst>
              <a:gd name="adj" fmla="val 6047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3" name="Text 61"/>
          <p:cNvSpPr/>
          <p:nvPr/>
        </p:nvSpPr>
        <p:spPr>
          <a:xfrm>
            <a:off x="4886176" y="2732187"/>
            <a:ext cx="5411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 가입</a:t>
            </a:r>
            <a:endParaRPr lang="en-US" sz="1000" dirty="0"/>
          </a:p>
        </p:txBody>
      </p:sp>
      <p:sp>
        <p:nvSpPr>
          <p:cNvPr id="64" name="Text 62"/>
          <p:cNvSpPr/>
          <p:nvPr/>
        </p:nvSpPr>
        <p:spPr>
          <a:xfrm>
            <a:off x="7942064" y="2744986"/>
            <a:ext cx="440085" cy="145852"/>
          </a:xfrm>
          <a:prstGeom prst="roundRect">
            <a:avLst>
              <a:gd name="adj" fmla="val 26122"/>
            </a:avLst>
          </a:prstGeom>
          <a:solidFill>
            <a:srgbClr val="27AE6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63"/>
          <p:cNvSpPr/>
          <p:nvPr/>
        </p:nvSpPr>
        <p:spPr>
          <a:xfrm>
            <a:off x="8043565" y="2770287"/>
            <a:ext cx="24182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BEST</a:t>
            </a:r>
            <a:endParaRPr lang="en-US" sz="700" dirty="0"/>
          </a:p>
        </p:txBody>
      </p:sp>
      <p:sp>
        <p:nvSpPr>
          <p:cNvPr id="66" name="Shape 64"/>
          <p:cNvSpPr/>
          <p:nvPr/>
        </p:nvSpPr>
        <p:spPr>
          <a:xfrm>
            <a:off x="4886176" y="3333601"/>
            <a:ext cx="3495973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4886176" y="3093988"/>
            <a:ext cx="23317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단체</a:t>
            </a:r>
            <a:endParaRPr lang="en-US" sz="900" dirty="0"/>
          </a:p>
        </p:txBody>
      </p:sp>
      <p:sp>
        <p:nvSpPr>
          <p:cNvPr id="68" name="Text 66"/>
          <p:cNvSpPr/>
          <p:nvPr/>
        </p:nvSpPr>
        <p:spPr>
          <a:xfrm>
            <a:off x="7922568" y="3093988"/>
            <a:ext cx="46877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600만원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4886176" y="3641378"/>
            <a:ext cx="3495973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4886176" y="3401764"/>
            <a:ext cx="34975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매니저</a:t>
            </a:r>
            <a:endParaRPr lang="en-US" sz="900" dirty="0"/>
          </a:p>
        </p:txBody>
      </p:sp>
      <p:sp>
        <p:nvSpPr>
          <p:cNvPr id="71" name="Text 69"/>
          <p:cNvSpPr/>
          <p:nvPr/>
        </p:nvSpPr>
        <p:spPr>
          <a:xfrm>
            <a:off x="8187630" y="3401764"/>
            <a:ext cx="19840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>
                    <a:alpha val="2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0원</a:t>
            </a:r>
            <a:endParaRPr lang="en-US" sz="1000" dirty="0"/>
          </a:p>
        </p:txBody>
      </p:sp>
      <p:sp>
        <p:nvSpPr>
          <p:cNvPr id="72" name="Text 70"/>
          <p:cNvSpPr/>
          <p:nvPr/>
        </p:nvSpPr>
        <p:spPr>
          <a:xfrm>
            <a:off x="4886176" y="3709541"/>
            <a:ext cx="58293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협업지원금</a:t>
            </a:r>
            <a:endParaRPr lang="en-US" sz="900" dirty="0"/>
          </a:p>
        </p:txBody>
      </p:sp>
      <p:sp>
        <p:nvSpPr>
          <p:cNvPr id="73" name="Text 71"/>
          <p:cNvSpPr/>
          <p:nvPr/>
        </p:nvSpPr>
        <p:spPr>
          <a:xfrm>
            <a:off x="7993261" y="3709541"/>
            <a:ext cx="39666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60만원</a:t>
            </a:r>
            <a:endParaRPr lang="en-US" sz="1000" dirty="0"/>
          </a:p>
        </p:txBody>
      </p:sp>
      <p:sp>
        <p:nvSpPr>
          <p:cNvPr id="74" name="Text 72"/>
          <p:cNvSpPr/>
          <p:nvPr/>
        </p:nvSpPr>
        <p:spPr>
          <a:xfrm>
            <a:off x="5751314" y="4102447"/>
            <a:ext cx="1765697" cy="374452"/>
          </a:xfrm>
          <a:prstGeom prst="roundRect">
            <a:avLst>
              <a:gd name="adj" fmla="val 20350"/>
            </a:avLst>
          </a:prstGeom>
          <a:solidFill>
            <a:srgbClr val="27AE6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73"/>
          <p:cNvSpPr/>
          <p:nvPr/>
        </p:nvSpPr>
        <p:spPr>
          <a:xfrm>
            <a:off x="5940870" y="4165848"/>
            <a:ext cx="1386584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총 660만원 수익!</a:t>
            </a:r>
            <a:endParaRPr lang="en-US" sz="1400" dirty="0"/>
          </a:p>
        </p:txBody>
      </p:sp>
      <p:sp>
        <p:nvSpPr>
          <p:cNvPr id="76" name="Text 74"/>
          <p:cNvSpPr/>
          <p:nvPr/>
        </p:nvSpPr>
        <p:spPr>
          <a:xfrm>
            <a:off x="558701" y="4807000"/>
            <a:ext cx="22808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영업파트너 수당 체계 | (주)코드브릿지엑스</a:t>
            </a:r>
            <a:endParaRPr lang="en-US" sz="800" dirty="0"/>
          </a:p>
        </p:txBody>
      </p:sp>
      <p:sp>
        <p:nvSpPr>
          <p:cNvPr id="77" name="Text 75"/>
          <p:cNvSpPr/>
          <p:nvPr/>
        </p:nvSpPr>
        <p:spPr>
          <a:xfrm>
            <a:off x="5424488" y="4816525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800" dirty="0"/>
          </a:p>
        </p:txBody>
      </p:sp>
      <p:sp>
        <p:nvSpPr>
          <p:cNvPr id="78" name="Text 76"/>
          <p:cNvSpPr/>
          <p:nvPr/>
        </p:nvSpPr>
        <p:spPr>
          <a:xfrm>
            <a:off x="8166943" y="4807000"/>
            <a:ext cx="42672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VAT 별도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01" y="412700"/>
            <a:ext cx="846237" cy="215801"/>
          </a:xfrm>
          <a:prstGeom prst="roundRect">
            <a:avLst>
              <a:gd name="adj" fmla="val 23540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85651" y="463451"/>
            <a:ext cx="60418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SECTION 04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557338" y="330101"/>
            <a:ext cx="241232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수당 지급 프로세스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444061" y="44916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58701" y="914251"/>
            <a:ext cx="2400449" cy="1606451"/>
          </a:xfrm>
          <a:prstGeom prst="roundRect">
            <a:avLst>
              <a:gd name="adj" fmla="val 7906"/>
            </a:avLst>
          </a:prstGeom>
          <a:solidFill>
            <a:srgbClr val="F5FAF5"/>
          </a:solidFill>
          <a:ln w="9525">
            <a:solidFill>
              <a:srgbClr val="C8E6C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504950" y="1152376"/>
            <a:ext cx="507950" cy="507950"/>
          </a:xfrm>
          <a:prstGeom prst="roundRect">
            <a:avLst>
              <a:gd name="adj" fmla="val 180018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694029" y="1272927"/>
            <a:ext cx="12979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25667" y="1787277"/>
            <a:ext cx="2066517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계약 및 입금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25667" y="2111127"/>
            <a:ext cx="206651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 전액 완납 확인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060650" y="1565077"/>
            <a:ext cx="22345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➜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381226" y="914251"/>
            <a:ext cx="2400598" cy="1606451"/>
          </a:xfrm>
          <a:prstGeom prst="roundRect">
            <a:avLst>
              <a:gd name="adj" fmla="val 7906"/>
            </a:avLst>
          </a:prstGeom>
          <a:solidFill>
            <a:srgbClr val="F5FAF5"/>
          </a:solidFill>
          <a:ln w="9525">
            <a:solidFill>
              <a:srgbClr val="C8E6C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27475" y="1152376"/>
            <a:ext cx="507950" cy="507950"/>
          </a:xfrm>
          <a:prstGeom prst="roundRect">
            <a:avLst>
              <a:gd name="adj" fmla="val 180018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16554" y="1272927"/>
            <a:ext cx="12979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548190" y="1787277"/>
            <a:ext cx="2066669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수당 확정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48190" y="2111127"/>
            <a:ext cx="206666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매월 정산일 건별 수당 확정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883325" y="1565077"/>
            <a:ext cx="22345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➜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203900" y="923776"/>
            <a:ext cx="2381399" cy="1587401"/>
          </a:xfrm>
          <a:prstGeom prst="roundRect">
            <a:avLst>
              <a:gd name="adj" fmla="val 8000"/>
            </a:avLst>
          </a:prstGeom>
          <a:solidFill>
            <a:srgbClr val="0D281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140625" y="1152376"/>
            <a:ext cx="507950" cy="507950"/>
          </a:xfrm>
          <a:prstGeom prst="roundRect">
            <a:avLst>
              <a:gd name="adj" fmla="val 180018"/>
            </a:avLst>
          </a:prstGeom>
          <a:solidFill>
            <a:srgbClr val="27AE6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29703" y="1272927"/>
            <a:ext cx="12979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361341" y="1787277"/>
            <a:ext cx="2066517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지급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61341" y="2111127"/>
            <a:ext cx="206651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파트너 등록 계좌로 입금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58701" y="2725341"/>
            <a:ext cx="111834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옵션 수당 참고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756618" y="2723852"/>
            <a:ext cx="1416248" cy="174427"/>
          </a:xfrm>
          <a:prstGeom prst="roundRect">
            <a:avLst>
              <a:gd name="adj" fmla="val 21843"/>
            </a:avLst>
          </a:prstGeom>
          <a:solidFill>
            <a:srgbClr val="E8F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858119" y="2749153"/>
            <a:ext cx="123751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개발비가 있는 옵션만 수당 대상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558701" y="2999780"/>
            <a:ext cx="2573834" cy="1578769"/>
          </a:xfrm>
          <a:prstGeom prst="roundRect">
            <a:avLst>
              <a:gd name="adj" fmla="val 6435"/>
            </a:avLst>
          </a:prstGeom>
          <a:solidFill>
            <a:srgbClr val="F5FAF5"/>
          </a:solidFill>
          <a:ln w="9525">
            <a:solidFill>
              <a:srgbClr val="C8E6C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71376" y="3473202"/>
            <a:ext cx="219145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9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생산공정 추가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71376" y="3725614"/>
            <a:ext cx="32061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2500461" y="3711327"/>
            <a:ext cx="427786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500만원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71376" y="3947815"/>
            <a:ext cx="56319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판매자 수당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2401044" y="3924002"/>
            <a:ext cx="52919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100만원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284934" y="2999780"/>
            <a:ext cx="2573982" cy="1578769"/>
          </a:xfrm>
          <a:prstGeom prst="roundRect">
            <a:avLst>
              <a:gd name="adj" fmla="val 6435"/>
            </a:avLst>
          </a:prstGeom>
          <a:solidFill>
            <a:srgbClr val="F5FAF5"/>
          </a:solidFill>
          <a:ln w="9525">
            <a:solidFill>
              <a:srgbClr val="C8E6C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3497610" y="3473202"/>
            <a:ext cx="2191604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9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품질관리 인정검사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497610" y="3725614"/>
            <a:ext cx="32061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5131594" y="3711327"/>
            <a:ext cx="524941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D281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2,000만원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3497610" y="3947815"/>
            <a:ext cx="56319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5A6B5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판매자 수당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127427" y="3924002"/>
            <a:ext cx="52919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400만원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6011317" y="2999780"/>
            <a:ext cx="2573982" cy="1578769"/>
          </a:xfrm>
          <a:prstGeom prst="roundRect">
            <a:avLst>
              <a:gd name="adj" fmla="val 6435"/>
            </a:avLst>
          </a:prstGeom>
          <a:solidFill>
            <a:srgbClr val="FAFAFA"/>
          </a:solidFill>
          <a:ln w="9525">
            <a:solidFill>
              <a:srgbClr val="E0E0E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6223992" y="3473202"/>
            <a:ext cx="2191604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900" b="1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구독료만 있는 옵션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223992" y="3725614"/>
            <a:ext cx="320612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개발비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8144024" y="3711327"/>
            <a:ext cx="233172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없음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223992" y="3947815"/>
            <a:ext cx="56319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판매자 수당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7943999" y="3924002"/>
            <a:ext cx="43719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BBB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비대상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558701" y="4781550"/>
            <a:ext cx="228086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 영업파트너 수당 체계 | (주)코드브릿지엑스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424488" y="4791075"/>
            <a:ext cx="11522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8166943" y="4781550"/>
            <a:ext cx="42672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VAT 별도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28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aweso/sam/docs/assets/bi/sam_bi_gre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701" y="457200"/>
            <a:ext cx="355550" cy="355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1202" y="530126"/>
            <a:ext cx="43006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8444061" y="563463"/>
            <a:ext cx="1440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06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58701" y="940594"/>
            <a:ext cx="818713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PARTNERSHIP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58701" y="1219944"/>
            <a:ext cx="818713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지금, SAM 파트너로</a:t>
            </a:r>
            <a:endParaRPr lang="en-US" sz="3600" dirty="0"/>
          </a:p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함께하세요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558701" y="2515344"/>
            <a:ext cx="8187130" cy="264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제조업 디지털 전환 시장, 폭발적 성장 중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58701" y="2779365"/>
            <a:ext cx="8187130" cy="264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FFFFFF">
                    <a:alpha val="55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대한민국 제조업 디지털 전환, 당신이 이끄는 비즈니스 기회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58701" y="3171230"/>
            <a:ext cx="2573834" cy="825401"/>
          </a:xfrm>
          <a:prstGeom prst="roundRect">
            <a:avLst>
              <a:gd name="adj" fmla="val 12309"/>
            </a:avLst>
          </a:prstGeom>
          <a:solidFill>
            <a:srgbClr val="27AE60">
              <a:alpha val="15000"/>
            </a:srgbClr>
          </a:solidFill>
          <a:ln w="9525">
            <a:solidFill>
              <a:srgbClr val="27AE6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23933" y="3333155"/>
            <a:ext cx="224337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33%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23933" y="3653730"/>
            <a:ext cx="224337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최대 수당률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3284934" y="3171230"/>
            <a:ext cx="2573982" cy="825401"/>
          </a:xfrm>
          <a:prstGeom prst="roundRect">
            <a:avLst>
              <a:gd name="adj" fmla="val 12309"/>
            </a:avLst>
          </a:prstGeom>
          <a:solidFill>
            <a:srgbClr val="27AE60">
              <a:alpha val="15000"/>
            </a:srgbClr>
          </a:solidFill>
          <a:ln w="9525">
            <a:solidFill>
              <a:srgbClr val="27AE6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450165" y="3333155"/>
            <a:ext cx="2243521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660</a:t>
            </a:r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450165" y="3653730"/>
            <a:ext cx="224352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건당 최대 수익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6011317" y="3171230"/>
            <a:ext cx="2573982" cy="825401"/>
          </a:xfrm>
          <a:prstGeom prst="roundRect">
            <a:avLst>
              <a:gd name="adj" fmla="val 12309"/>
            </a:avLst>
          </a:prstGeom>
          <a:solidFill>
            <a:srgbClr val="27AE60">
              <a:alpha val="15000"/>
            </a:srgbClr>
          </a:solidFill>
          <a:ln w="9525">
            <a:solidFill>
              <a:srgbClr val="27AE6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6176547" y="3333155"/>
            <a:ext cx="224352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무제한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176547" y="3701355"/>
            <a:ext cx="224352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Bef>
                <a:spcPts val="200"/>
              </a:spcBef>
              <a:buNone/>
            </a:pPr>
            <a:r>
              <a:rPr lang="en-US" sz="800" dirty="0">
                <a:solidFill>
                  <a:srgbClr val="FFFFFF">
                    <a:alpha val="5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누적 수익 상한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558701" y="4332387"/>
            <a:ext cx="8026598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58701" y="4464100"/>
            <a:ext cx="109678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COMPANY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558701" y="4616500"/>
            <a:ext cx="10967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(주)코드브릿지엑스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2141934" y="4464100"/>
            <a:ext cx="182104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SYSTEM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2141934" y="4616500"/>
            <a:ext cx="182104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Smart Automation Management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435227" y="4464100"/>
            <a:ext cx="66748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FFFFFF">
                    <a:alpha val="3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CONTACT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4435227" y="4616500"/>
            <a:ext cx="66748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본사 정산팀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592467" y="4626025"/>
            <a:ext cx="101268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7AE6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금액 VAT 별도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2026-02-21T11:49:45Z</dcterms:created>
  <dcterms:modified xsi:type="dcterms:W3CDTF">2026-02-21T11:49:45Z</dcterms:modified>
</cp:coreProperties>
</file>