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5143500" cy="9144000"/>
  <p:notesSz cx="9144000" cy="51435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image" Target="../media/image-1-8.png"/><Relationship Id="rId9" Type="http://schemas.openxmlformats.org/officeDocument/2006/relationships/image" Target="../media/image-1-9.png"/><Relationship Id="rId10" Type="http://schemas.openxmlformats.org/officeDocument/2006/relationships/image" Target="../media/image-1-10.png"/><Relationship Id="rId11" Type="http://schemas.openxmlformats.org/officeDocument/2006/relationships/image" Target="../media/image-1-11.png"/><Relationship Id="rId12" Type="http://schemas.openxmlformats.org/officeDocument/2006/relationships/image" Target="../media/image-1-12.png"/><Relationship Id="rId13" Type="http://schemas.openxmlformats.org/officeDocument/2006/relationships/image" Target="../media/image-1-13.png"/><Relationship Id="rId14" Type="http://schemas.openxmlformats.org/officeDocument/2006/relationships/image" Target="../media/image-1-14.png"/><Relationship Id="rId15" Type="http://schemas.openxmlformats.org/officeDocument/2006/relationships/image" Target="../media/image-1-15.png"/><Relationship Id="rId16" Type="http://schemas.openxmlformats.org/officeDocument/2006/relationships/image" Target="../media/image-1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image" Target="../media/image-2-9.png"/><Relationship Id="rId10" Type="http://schemas.openxmlformats.org/officeDocument/2006/relationships/image" Target="../media/image-2-10.png"/><Relationship Id="rId11" Type="http://schemas.openxmlformats.org/officeDocument/2006/relationships/image" Target="../media/image-2-11.png"/><Relationship Id="rId12" Type="http://schemas.openxmlformats.org/officeDocument/2006/relationships/image" Target="../media/image-2-12.png"/><Relationship Id="rId13" Type="http://schemas.openxmlformats.org/officeDocument/2006/relationships/image" Target="../media/image-2-13.png"/><Relationship Id="rId14" Type="http://schemas.openxmlformats.org/officeDocument/2006/relationships/image" Target="../media/image-2-14.png"/><Relationship Id="rId15" Type="http://schemas.openxmlformats.org/officeDocument/2006/relationships/image" Target="../media/image-2-15.png"/><Relationship Id="rId16" Type="http://schemas.openxmlformats.org/officeDocument/2006/relationships/image" Target="../media/image-2-16.png"/><Relationship Id="rId17" Type="http://schemas.openxmlformats.org/officeDocument/2006/relationships/image" Target="../media/image-2-17.png"/><Relationship Id="rId18" Type="http://schemas.openxmlformats.org/officeDocument/2006/relationships/image" Target="../media/image-2-18.png"/><Relationship Id="rId19" Type="http://schemas.openxmlformats.org/officeDocument/2006/relationships/image" Target="../media/image-2-19.png"/><Relationship Id="rId20" Type="http://schemas.openxmlformats.org/officeDocument/2006/relationships/image" Target="../media/image-2-20.png"/><Relationship Id="rId21" Type="http://schemas.openxmlformats.org/officeDocument/2006/relationships/image" Target="../media/image-2-21.png"/><Relationship Id="rId22" Type="http://schemas.openxmlformats.org/officeDocument/2006/relationships/image" Target="../media/image-2-22.png"/><Relationship Id="rId23" Type="http://schemas.openxmlformats.org/officeDocument/2006/relationships/image" Target="../media/image-2-23.png"/><Relationship Id="rId24" Type="http://schemas.openxmlformats.org/officeDocument/2006/relationships/image" Target="../media/image-2-24.png"/><Relationship Id="rId25" Type="http://schemas.openxmlformats.org/officeDocument/2006/relationships/image" Target="../media/image-2-25.png"/><Relationship Id="rId26" Type="http://schemas.openxmlformats.org/officeDocument/2006/relationships/image" Target="../media/image-2-26.png"/><Relationship Id="rId27" Type="http://schemas.openxmlformats.org/officeDocument/2006/relationships/image" Target="../media/image-2-27.png"/><Relationship Id="rId28" Type="http://schemas.openxmlformats.org/officeDocument/2006/relationships/slideLayout" Target="../slideLayouts/slideLayout1.xml"/><Relationship Id="rId29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9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aweso/sam/docs/assets/bi/sam_bi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350" y="330101"/>
            <a:ext cx="280690" cy="2793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030266" y="422077"/>
            <a:ext cx="875578" cy="95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50" dirty="0">
                <a:solidFill>
                  <a:srgbClr val="FFFFFF">
                    <a:alpha val="2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CEO DASHBOARD v3</a:t>
            </a:r>
            <a:endParaRPr lang="en-US" sz="650" dirty="0"/>
          </a:p>
        </p:txBody>
      </p:sp>
      <p:sp>
        <p:nvSpPr>
          <p:cNvPr id="4" name="Text 1"/>
          <p:cNvSpPr/>
          <p:nvPr/>
        </p:nvSpPr>
        <p:spPr>
          <a:xfrm>
            <a:off x="279350" y="812602"/>
            <a:ext cx="3560758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spcAft>
                <a:spcPts val="500"/>
              </a:spcAft>
              <a:buNone/>
            </a:pPr>
            <a:r>
              <a:rPr lang="en-US" sz="800" b="1" dirty="0">
                <a:solidFill>
                  <a:srgbClr val="0EA5E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EXECUTIVE DASHBOARD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279350" y="990302"/>
            <a:ext cx="3560758" cy="651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5"/>
              </a:lnSpc>
              <a:spcAft>
                <a:spcPts val="600"/>
              </a:spcAft>
              <a:buNone/>
            </a:pPr>
            <a:r>
              <a:rPr lang="en-US" sz="19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대표님, 우리 회사</a:t>
            </a:r>
            <a:endParaRPr lang="en-US" sz="1900" dirty="0"/>
          </a:p>
          <a:p>
            <a:pPr algn="l" indent="0" marL="0">
              <a:lnSpc>
                <a:spcPts val="2565"/>
              </a:lnSpc>
              <a:spcAft>
                <a:spcPts val="600"/>
              </a:spcAft>
              <a:buNone/>
            </a:pPr>
            <a:r>
              <a:rPr lang="en-US" sz="19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 어떤 상태인가요?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279350" y="1717774"/>
            <a:ext cx="3560758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40"/>
              </a:lnSpc>
              <a:buNone/>
            </a:pPr>
            <a:r>
              <a:rPr lang="en-US" sz="800" dirty="0">
                <a:solidFill>
                  <a:srgbClr val="FFFFFF">
                    <a:alpha val="4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매출, 수주, 조직 실적, 승인 대기</a:t>
            </a:r>
            <a:endParaRPr lang="en-US" sz="800" dirty="0"/>
          </a:p>
          <a:p>
            <a:pPr algn="l" indent="0" marL="0">
              <a:lnSpc>
                <a:spcPts val="1240"/>
              </a:lnSpc>
              <a:buNone/>
            </a:pPr>
            <a:r>
              <a:rPr lang="en-US" sz="800" dirty="0">
                <a:solidFill>
                  <a:srgbClr val="FFFFFF">
                    <a:alpha val="4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더 이상 보고를 기다리지 마세요.</a:t>
            </a:r>
            <a:endParaRPr lang="en-US" sz="800" dirty="0"/>
          </a:p>
        </p:txBody>
      </p:sp>
      <p:pic>
        <p:nvPicPr>
          <p:cNvPr id="7" name="Image 1" descr="/tmp/html2pptx-svg-129754-1772532604034-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8249" y="914698"/>
            <a:ext cx="1015901" cy="101590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79350" y="2261295"/>
            <a:ext cx="4584799" cy="12650"/>
          </a:xfrm>
          <a:prstGeom prst="rect">
            <a:avLst/>
          </a:prstGeom>
          <a:solidFill>
            <a:srgbClr val="0EA5E9">
              <a:alpha val="1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5"/>
          <p:cNvSpPr/>
          <p:nvPr/>
        </p:nvSpPr>
        <p:spPr>
          <a:xfrm>
            <a:off x="279350" y="2477095"/>
            <a:ext cx="4814039" cy="133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750" b="1" dirty="0">
                <a:solidFill>
                  <a:srgbClr val="EF444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대표님의 하루</a:t>
            </a:r>
            <a:endParaRPr lang="en-US" sz="750" dirty="0"/>
          </a:p>
        </p:txBody>
      </p:sp>
      <p:pic>
        <p:nvPicPr>
          <p:cNvPr id="10" name="Image 2" descr="/tmp/html2pptx-svg-129754-1772532604190-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350" y="2750046"/>
            <a:ext cx="228600" cy="2286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84150" y="2711946"/>
            <a:ext cx="4279999" cy="304800"/>
          </a:xfrm>
          <a:prstGeom prst="roundRect">
            <a:avLst>
              <a:gd name="adj" fmla="val 16667"/>
            </a:avLst>
          </a:prstGeom>
          <a:solidFill>
            <a:srgbClr val="EF4444">
              <a:alpha val="4000"/>
            </a:srgbClr>
          </a:solidFill>
          <a:ln w="9525">
            <a:solidFill>
              <a:srgbClr val="EF4444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7"/>
          <p:cNvSpPr/>
          <p:nvPr/>
        </p:nvSpPr>
        <p:spPr>
          <a:xfrm>
            <a:off x="695176" y="2797671"/>
            <a:ext cx="4260845" cy="133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FFFFFF">
                    <a:alpha val="5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"어제 매출 얼마야?" → </a:t>
            </a:r>
            <a:pPr algn="l" indent="0" marL="0">
              <a:buNone/>
            </a:pPr>
            <a:r>
              <a:rPr lang="en-US" sz="750" b="1" dirty="0">
                <a:solidFill>
                  <a:srgbClr val="EF4444">
                    <a:alpha val="5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팀장 보고 대기중...</a:t>
            </a:r>
            <a:endParaRPr lang="en-US" sz="750" dirty="0"/>
          </a:p>
        </p:txBody>
      </p:sp>
      <p:pic>
        <p:nvPicPr>
          <p:cNvPr id="13" name="Image 3" descr="/tmp/html2pptx-svg-129754-1772532604270-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350" y="3105596"/>
            <a:ext cx="228600" cy="22860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584150" y="3067496"/>
            <a:ext cx="4279999" cy="304800"/>
          </a:xfrm>
          <a:prstGeom prst="roundRect">
            <a:avLst>
              <a:gd name="adj" fmla="val 16667"/>
            </a:avLst>
          </a:prstGeom>
          <a:solidFill>
            <a:srgbClr val="EF4444">
              <a:alpha val="4000"/>
            </a:srgbClr>
          </a:solidFill>
          <a:ln w="9525">
            <a:solidFill>
              <a:srgbClr val="EF4444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9"/>
          <p:cNvSpPr/>
          <p:nvPr/>
        </p:nvSpPr>
        <p:spPr>
          <a:xfrm>
            <a:off x="695176" y="3153221"/>
            <a:ext cx="4260845" cy="133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FFFFFF">
                    <a:alpha val="5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"수주 밀린 거 없어?" → </a:t>
            </a:r>
            <a:pPr algn="l" indent="0" marL="0">
              <a:buNone/>
            </a:pPr>
            <a:r>
              <a:rPr lang="en-US" sz="750" b="1" dirty="0">
                <a:solidFill>
                  <a:srgbClr val="EF4444">
                    <a:alpha val="5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Excel 취합중...</a:t>
            </a:r>
            <a:endParaRPr lang="en-US" sz="750" dirty="0"/>
          </a:p>
        </p:txBody>
      </p:sp>
      <p:pic>
        <p:nvPicPr>
          <p:cNvPr id="16" name="Image 4" descr="/tmp/html2pptx-svg-129754-1772532604353-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350" y="3461147"/>
            <a:ext cx="228600" cy="228600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584150" y="3423047"/>
            <a:ext cx="4279999" cy="304800"/>
          </a:xfrm>
          <a:prstGeom prst="roundRect">
            <a:avLst>
              <a:gd name="adj" fmla="val 16667"/>
            </a:avLst>
          </a:prstGeom>
          <a:solidFill>
            <a:srgbClr val="EF4444">
              <a:alpha val="4000"/>
            </a:srgbClr>
          </a:solidFill>
          <a:ln w="9525">
            <a:solidFill>
              <a:srgbClr val="EF4444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1"/>
          <p:cNvSpPr/>
          <p:nvPr/>
        </p:nvSpPr>
        <p:spPr>
          <a:xfrm>
            <a:off x="695176" y="3508772"/>
            <a:ext cx="4260845" cy="133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FFFFFF">
                    <a:alpha val="5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"결재할 것 정리해줘" → </a:t>
            </a:r>
            <a:pPr algn="l" indent="0" marL="0">
              <a:buNone/>
            </a:pPr>
            <a:r>
              <a:rPr lang="en-US" sz="750" b="1" dirty="0">
                <a:solidFill>
                  <a:srgbClr val="EF4444">
                    <a:alpha val="5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서류 찾는중...</a:t>
            </a:r>
            <a:endParaRPr lang="en-US" sz="750" dirty="0"/>
          </a:p>
        </p:txBody>
      </p:sp>
      <p:pic>
        <p:nvPicPr>
          <p:cNvPr id="19" name="Image 5" descr="/tmp/html2pptx-svg-129754-1772532604438-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7700" y="3930997"/>
            <a:ext cx="507950" cy="203150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164730" y="4181773"/>
            <a:ext cx="4814039" cy="133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0EA5E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도입 후</a:t>
            </a:r>
            <a:endParaRPr lang="en-US" sz="750" dirty="0"/>
          </a:p>
        </p:txBody>
      </p:sp>
      <p:sp>
        <p:nvSpPr>
          <p:cNvPr id="21" name="Text 13"/>
          <p:cNvSpPr/>
          <p:nvPr/>
        </p:nvSpPr>
        <p:spPr>
          <a:xfrm>
            <a:off x="279350" y="4467523"/>
            <a:ext cx="4584799" cy="1752005"/>
          </a:xfrm>
          <a:prstGeom prst="roundRect">
            <a:avLst>
              <a:gd name="adj" fmla="val 5074"/>
            </a:avLst>
          </a:prstGeom>
          <a:solidFill>
            <a:srgbClr val="111D2E"/>
          </a:solidFill>
          <a:ln w="19050">
            <a:solidFill>
              <a:srgbClr val="0EA5E9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4"/>
          <p:cNvSpPr/>
          <p:nvPr/>
        </p:nvSpPr>
        <p:spPr>
          <a:xfrm>
            <a:off x="412700" y="4623048"/>
            <a:ext cx="50750" cy="50750"/>
          </a:xfrm>
          <a:prstGeom prst="roundRect">
            <a:avLst>
              <a:gd name="adj" fmla="val 1801773"/>
            </a:avLst>
          </a:prstGeom>
          <a:solidFill>
            <a:srgbClr val="EF4444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15"/>
          <p:cNvSpPr/>
          <p:nvPr/>
        </p:nvSpPr>
        <p:spPr>
          <a:xfrm>
            <a:off x="501551" y="4623048"/>
            <a:ext cx="50750" cy="50750"/>
          </a:xfrm>
          <a:prstGeom prst="roundRect">
            <a:avLst>
              <a:gd name="adj" fmla="val 1801773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16"/>
          <p:cNvSpPr/>
          <p:nvPr/>
        </p:nvSpPr>
        <p:spPr>
          <a:xfrm>
            <a:off x="590401" y="4623048"/>
            <a:ext cx="50750" cy="50750"/>
          </a:xfrm>
          <a:prstGeom prst="roundRect">
            <a:avLst>
              <a:gd name="adj" fmla="val 1801773"/>
            </a:avLst>
          </a:prstGeom>
          <a:solidFill>
            <a:srgbClr val="10B98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17"/>
          <p:cNvSpPr/>
          <p:nvPr/>
        </p:nvSpPr>
        <p:spPr>
          <a:xfrm>
            <a:off x="742652" y="4600873"/>
            <a:ext cx="1262502" cy="95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550" dirty="0">
                <a:solidFill>
                  <a:srgbClr val="FFFFFF">
                    <a:alpha val="2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CEO Dashboard  ―  로그인 후 3초</a:t>
            </a:r>
            <a:endParaRPr lang="en-US" sz="550" dirty="0"/>
          </a:p>
        </p:txBody>
      </p:sp>
      <p:sp>
        <p:nvSpPr>
          <p:cNvPr id="26" name="Text 18"/>
          <p:cNvSpPr/>
          <p:nvPr/>
        </p:nvSpPr>
        <p:spPr>
          <a:xfrm>
            <a:off x="412700" y="4772323"/>
            <a:ext cx="1050875" cy="660202"/>
          </a:xfrm>
          <a:prstGeom prst="roundRect">
            <a:avLst>
              <a:gd name="adj" fmla="val 7695"/>
            </a:avLst>
          </a:prstGeom>
          <a:solidFill>
            <a:srgbClr val="0EA5E9">
              <a:alpha val="10000"/>
            </a:srgbClr>
          </a:solidFill>
          <a:ln w="9525">
            <a:solidFill>
              <a:srgbClr val="0EA5E9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7" name="Image 6" descr="/tmp/html2pptx-svg-129754-1772532604523-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0914" y="4832598"/>
            <a:ext cx="114300" cy="114300"/>
          </a:xfrm>
          <a:prstGeom prst="rect">
            <a:avLst/>
          </a:prstGeom>
        </p:spPr>
      </p:pic>
      <p:sp>
        <p:nvSpPr>
          <p:cNvPr id="28" name="Text 19"/>
          <p:cNvSpPr/>
          <p:nvPr/>
        </p:nvSpPr>
        <p:spPr>
          <a:xfrm>
            <a:off x="436435" y="5007173"/>
            <a:ext cx="1003407" cy="1809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5.2억</a:t>
            </a:r>
            <a:endParaRPr lang="en-US" sz="1100" dirty="0"/>
          </a:p>
        </p:txBody>
      </p:sp>
      <p:sp>
        <p:nvSpPr>
          <p:cNvPr id="29" name="Text 20"/>
          <p:cNvSpPr/>
          <p:nvPr/>
        </p:nvSpPr>
        <p:spPr>
          <a:xfrm>
            <a:off x="436435" y="5188148"/>
            <a:ext cx="1003407" cy="66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500" b="1" dirty="0">
                <a:solidFill>
                  <a:srgbClr val="10B981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▲ 15.3%</a:t>
            </a:r>
            <a:endParaRPr lang="en-US" sz="500" dirty="0"/>
          </a:p>
        </p:txBody>
      </p:sp>
      <p:sp>
        <p:nvSpPr>
          <p:cNvPr id="30" name="Text 21"/>
          <p:cNvSpPr/>
          <p:nvPr/>
        </p:nvSpPr>
        <p:spPr>
          <a:xfrm>
            <a:off x="436435" y="5267474"/>
            <a:ext cx="1003407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spcBef>
                <a:spcPts val="100"/>
              </a:spcBef>
              <a:buNone/>
            </a:pPr>
            <a:r>
              <a:rPr lang="en-US" sz="450" b="1" dirty="0">
                <a:solidFill>
                  <a:srgbClr val="0EA5E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월 매출</a:t>
            </a:r>
            <a:endParaRPr lang="en-US" sz="450" dirty="0"/>
          </a:p>
        </p:txBody>
      </p:sp>
      <p:sp>
        <p:nvSpPr>
          <p:cNvPr id="31" name="Text 22"/>
          <p:cNvSpPr/>
          <p:nvPr/>
        </p:nvSpPr>
        <p:spPr>
          <a:xfrm>
            <a:off x="1501676" y="4772323"/>
            <a:ext cx="1051024" cy="660202"/>
          </a:xfrm>
          <a:prstGeom prst="roundRect">
            <a:avLst>
              <a:gd name="adj" fmla="val 7695"/>
            </a:avLst>
          </a:prstGeom>
          <a:solidFill>
            <a:srgbClr val="10B981">
              <a:alpha val="10000"/>
            </a:srgbClr>
          </a:solidFill>
          <a:ln w="9525">
            <a:solidFill>
              <a:srgbClr val="10B981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2" name="Image 7" descr="/tmp/html2pptx-svg-129754-1772532604602-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70038" y="4832598"/>
            <a:ext cx="114300" cy="114300"/>
          </a:xfrm>
          <a:prstGeom prst="rect">
            <a:avLst/>
          </a:prstGeom>
        </p:spPr>
      </p:pic>
      <p:sp>
        <p:nvSpPr>
          <p:cNvPr id="33" name="Text 23"/>
          <p:cNvSpPr/>
          <p:nvPr/>
        </p:nvSpPr>
        <p:spPr>
          <a:xfrm>
            <a:off x="1525406" y="5007173"/>
            <a:ext cx="1003563" cy="1809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127건</a:t>
            </a:r>
            <a:endParaRPr lang="en-US" sz="1100" dirty="0"/>
          </a:p>
        </p:txBody>
      </p:sp>
      <p:sp>
        <p:nvSpPr>
          <p:cNvPr id="34" name="Text 24"/>
          <p:cNvSpPr/>
          <p:nvPr/>
        </p:nvSpPr>
        <p:spPr>
          <a:xfrm>
            <a:off x="1525406" y="5188148"/>
            <a:ext cx="1003563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500" b="1" dirty="0">
                <a:solidFill>
                  <a:srgbClr val="10B981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▲ 8건</a:t>
            </a:r>
            <a:endParaRPr lang="en-US" sz="500" dirty="0"/>
          </a:p>
        </p:txBody>
      </p:sp>
      <p:sp>
        <p:nvSpPr>
          <p:cNvPr id="35" name="Text 25"/>
          <p:cNvSpPr/>
          <p:nvPr/>
        </p:nvSpPr>
        <p:spPr>
          <a:xfrm>
            <a:off x="1525406" y="5286524"/>
            <a:ext cx="1003563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spcBef>
                <a:spcPts val="100"/>
              </a:spcBef>
              <a:buNone/>
            </a:pPr>
            <a:r>
              <a:rPr lang="en-US" sz="450" b="1" dirty="0">
                <a:solidFill>
                  <a:srgbClr val="10B981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누적 수주</a:t>
            </a:r>
            <a:endParaRPr lang="en-US" sz="450" dirty="0"/>
          </a:p>
        </p:txBody>
      </p:sp>
      <p:sp>
        <p:nvSpPr>
          <p:cNvPr id="36" name="Text 26"/>
          <p:cNvSpPr/>
          <p:nvPr/>
        </p:nvSpPr>
        <p:spPr>
          <a:xfrm>
            <a:off x="2590800" y="4772323"/>
            <a:ext cx="1050875" cy="660202"/>
          </a:xfrm>
          <a:prstGeom prst="roundRect">
            <a:avLst>
              <a:gd name="adj" fmla="val 7695"/>
            </a:avLst>
          </a:prstGeom>
          <a:solidFill>
            <a:srgbClr val="8B5CF6">
              <a:alpha val="10000"/>
            </a:srgbClr>
          </a:solidFill>
          <a:ln w="9525">
            <a:solidFill>
              <a:srgbClr val="8B5CF6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7" name="Image 8" descr="/tmp/html2pptx-svg-129754-1772532604674-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59013" y="4832598"/>
            <a:ext cx="114300" cy="114300"/>
          </a:xfrm>
          <a:prstGeom prst="rect">
            <a:avLst/>
          </a:prstGeom>
        </p:spPr>
      </p:pic>
      <p:sp>
        <p:nvSpPr>
          <p:cNvPr id="38" name="Text 27"/>
          <p:cNvSpPr/>
          <p:nvPr/>
        </p:nvSpPr>
        <p:spPr>
          <a:xfrm>
            <a:off x="2614534" y="5007173"/>
            <a:ext cx="1003407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96%</a:t>
            </a:r>
            <a:endParaRPr lang="en-US" sz="1100" dirty="0"/>
          </a:p>
        </p:txBody>
      </p:sp>
      <p:sp>
        <p:nvSpPr>
          <p:cNvPr id="39" name="Text 28"/>
          <p:cNvSpPr/>
          <p:nvPr/>
        </p:nvSpPr>
        <p:spPr>
          <a:xfrm>
            <a:off x="2614534" y="5159573"/>
            <a:ext cx="1003407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500" b="1" dirty="0">
                <a:solidFill>
                  <a:srgbClr val="10B981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목표 달성</a:t>
            </a:r>
            <a:endParaRPr lang="en-US" sz="500" dirty="0"/>
          </a:p>
        </p:txBody>
      </p:sp>
      <p:sp>
        <p:nvSpPr>
          <p:cNvPr id="40" name="Text 29"/>
          <p:cNvSpPr/>
          <p:nvPr/>
        </p:nvSpPr>
        <p:spPr>
          <a:xfrm>
            <a:off x="2614534" y="5257949"/>
            <a:ext cx="1003407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spcBef>
                <a:spcPts val="100"/>
              </a:spcBef>
              <a:buNone/>
            </a:pPr>
            <a:r>
              <a:rPr lang="en-US" sz="450" b="1" dirty="0">
                <a:solidFill>
                  <a:srgbClr val="8B5CF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납기 준수율</a:t>
            </a:r>
            <a:endParaRPr lang="en-US" sz="450" dirty="0"/>
          </a:p>
        </p:txBody>
      </p:sp>
      <p:sp>
        <p:nvSpPr>
          <p:cNvPr id="41" name="Text 30"/>
          <p:cNvSpPr/>
          <p:nvPr/>
        </p:nvSpPr>
        <p:spPr>
          <a:xfrm>
            <a:off x="3679775" y="4772323"/>
            <a:ext cx="1051024" cy="660202"/>
          </a:xfrm>
          <a:prstGeom prst="roundRect">
            <a:avLst>
              <a:gd name="adj" fmla="val 7695"/>
            </a:avLst>
          </a:prstGeom>
          <a:solidFill>
            <a:srgbClr val="EF4444">
              <a:alpha val="12000"/>
            </a:srgbClr>
          </a:solidFill>
          <a:ln w="9525">
            <a:solidFill>
              <a:srgbClr val="EF4444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2" name="Image 9" descr="/tmp/html2pptx-svg-129754-1772532604751-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48137" y="4832598"/>
            <a:ext cx="114300" cy="114300"/>
          </a:xfrm>
          <a:prstGeom prst="rect">
            <a:avLst/>
          </a:prstGeom>
        </p:spPr>
      </p:pic>
      <p:sp>
        <p:nvSpPr>
          <p:cNvPr id="43" name="Text 31"/>
          <p:cNvSpPr/>
          <p:nvPr/>
        </p:nvSpPr>
        <p:spPr>
          <a:xfrm>
            <a:off x="3703506" y="5007173"/>
            <a:ext cx="1003563" cy="1809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F444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5건</a:t>
            </a:r>
            <a:endParaRPr lang="en-US" sz="1100" dirty="0"/>
          </a:p>
        </p:txBody>
      </p:sp>
      <p:sp>
        <p:nvSpPr>
          <p:cNvPr id="44" name="Text 32"/>
          <p:cNvSpPr/>
          <p:nvPr/>
        </p:nvSpPr>
        <p:spPr>
          <a:xfrm>
            <a:off x="3703506" y="5188148"/>
            <a:ext cx="1003563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500" b="1" dirty="0">
                <a:solidFill>
                  <a:srgbClr val="EF444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즉시 처리</a:t>
            </a:r>
            <a:endParaRPr lang="en-US" sz="500" dirty="0"/>
          </a:p>
        </p:txBody>
      </p:sp>
      <p:sp>
        <p:nvSpPr>
          <p:cNvPr id="45" name="Text 33"/>
          <p:cNvSpPr/>
          <p:nvPr/>
        </p:nvSpPr>
        <p:spPr>
          <a:xfrm>
            <a:off x="3703506" y="5286524"/>
            <a:ext cx="1003563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spcBef>
                <a:spcPts val="100"/>
              </a:spcBef>
              <a:buNone/>
            </a:pPr>
            <a:r>
              <a:rPr lang="en-US" sz="450" b="1" dirty="0">
                <a:solidFill>
                  <a:srgbClr val="EF444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승인 대기</a:t>
            </a:r>
            <a:endParaRPr lang="en-US" sz="450" dirty="0"/>
          </a:p>
        </p:txBody>
      </p:sp>
      <p:sp>
        <p:nvSpPr>
          <p:cNvPr id="46" name="Text 34"/>
          <p:cNvSpPr/>
          <p:nvPr/>
        </p:nvSpPr>
        <p:spPr>
          <a:xfrm>
            <a:off x="412700" y="5495925"/>
            <a:ext cx="2534989" cy="590252"/>
          </a:xfrm>
          <a:prstGeom prst="roundRect">
            <a:avLst>
              <a:gd name="adj" fmla="val 6455"/>
            </a:avLst>
          </a:prstGeom>
          <a:solidFill>
            <a:srgbClr val="FFFFFF">
              <a:alpha val="2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7" name="Text 35"/>
          <p:cNvSpPr/>
          <p:nvPr/>
        </p:nvSpPr>
        <p:spPr>
          <a:xfrm>
            <a:off x="476101" y="5546675"/>
            <a:ext cx="2528597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5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월별 매출 추이</a:t>
            </a:r>
            <a:endParaRPr lang="en-US" sz="500" dirty="0"/>
          </a:p>
        </p:txBody>
      </p:sp>
      <p:pic>
        <p:nvPicPr>
          <p:cNvPr id="48" name="Image 10" descr="/tmp/html2pptx-svg-129754-1772532604818-9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6101" y="5657701"/>
            <a:ext cx="2408188" cy="330101"/>
          </a:xfrm>
          <a:prstGeom prst="rect">
            <a:avLst/>
          </a:prstGeom>
        </p:spPr>
      </p:pic>
      <p:sp>
        <p:nvSpPr>
          <p:cNvPr id="49" name="Text 36"/>
          <p:cNvSpPr/>
          <p:nvPr/>
        </p:nvSpPr>
        <p:spPr>
          <a:xfrm>
            <a:off x="2998440" y="5495925"/>
            <a:ext cx="1732359" cy="590252"/>
          </a:xfrm>
          <a:prstGeom prst="roundRect">
            <a:avLst>
              <a:gd name="adj" fmla="val 6455"/>
            </a:avLst>
          </a:prstGeom>
          <a:solidFill>
            <a:srgbClr val="FFFFFF">
              <a:alpha val="2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50" name="Image 11" descr="/tmp/html2pptx-svg-129754-1772532604887-10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61841" y="5600551"/>
            <a:ext cx="381000" cy="381000"/>
          </a:xfrm>
          <a:prstGeom prst="rect">
            <a:avLst/>
          </a:prstGeom>
        </p:spPr>
      </p:pic>
      <p:sp>
        <p:nvSpPr>
          <p:cNvPr id="51" name="Text 37"/>
          <p:cNvSpPr/>
          <p:nvPr/>
        </p:nvSpPr>
        <p:spPr>
          <a:xfrm>
            <a:off x="3493591" y="5605463"/>
            <a:ext cx="38100" cy="38100"/>
          </a:xfrm>
          <a:prstGeom prst="roundRect">
            <a:avLst>
              <a:gd name="adj" fmla="val 33333"/>
            </a:avLst>
          </a:prstGeom>
          <a:solidFill>
            <a:srgbClr val="0EA5E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2" name="Text 38"/>
          <p:cNvSpPr/>
          <p:nvPr/>
        </p:nvSpPr>
        <p:spPr>
          <a:xfrm>
            <a:off x="3556992" y="5581650"/>
            <a:ext cx="213464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50" dirty="0">
                <a:solidFill>
                  <a:srgbClr val="FFFFFF">
                    <a:alpha val="4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영업1팀</a:t>
            </a:r>
            <a:endParaRPr lang="en-US" sz="450" dirty="0"/>
          </a:p>
        </p:txBody>
      </p:sp>
      <p:sp>
        <p:nvSpPr>
          <p:cNvPr id="53" name="Text 39"/>
          <p:cNvSpPr/>
          <p:nvPr/>
        </p:nvSpPr>
        <p:spPr>
          <a:xfrm>
            <a:off x="3493591" y="5716488"/>
            <a:ext cx="38100" cy="38100"/>
          </a:xfrm>
          <a:prstGeom prst="roundRect">
            <a:avLst>
              <a:gd name="adj" fmla="val 33333"/>
            </a:avLst>
          </a:prstGeom>
          <a:solidFill>
            <a:srgbClr val="10B98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4" name="Text 40"/>
          <p:cNvSpPr/>
          <p:nvPr/>
        </p:nvSpPr>
        <p:spPr>
          <a:xfrm>
            <a:off x="3556992" y="5692676"/>
            <a:ext cx="213464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50" dirty="0">
                <a:solidFill>
                  <a:srgbClr val="FFFFFF">
                    <a:alpha val="4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영업2팀</a:t>
            </a:r>
            <a:endParaRPr lang="en-US" sz="450" dirty="0"/>
          </a:p>
        </p:txBody>
      </p:sp>
      <p:sp>
        <p:nvSpPr>
          <p:cNvPr id="55" name="Text 41"/>
          <p:cNvSpPr/>
          <p:nvPr/>
        </p:nvSpPr>
        <p:spPr>
          <a:xfrm>
            <a:off x="3493591" y="5827514"/>
            <a:ext cx="38100" cy="38100"/>
          </a:xfrm>
          <a:prstGeom prst="roundRect">
            <a:avLst>
              <a:gd name="adj" fmla="val 33333"/>
            </a:avLst>
          </a:prstGeom>
          <a:solidFill>
            <a:srgbClr val="8B5CF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6" name="Text 42"/>
          <p:cNvSpPr/>
          <p:nvPr/>
        </p:nvSpPr>
        <p:spPr>
          <a:xfrm>
            <a:off x="3556992" y="5803702"/>
            <a:ext cx="180023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50" dirty="0">
                <a:solidFill>
                  <a:srgbClr val="FFFFFF">
                    <a:alpha val="4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생산팀</a:t>
            </a:r>
            <a:endParaRPr lang="en-US" sz="450" dirty="0"/>
          </a:p>
        </p:txBody>
      </p:sp>
      <p:sp>
        <p:nvSpPr>
          <p:cNvPr id="57" name="Text 43"/>
          <p:cNvSpPr/>
          <p:nvPr/>
        </p:nvSpPr>
        <p:spPr>
          <a:xfrm>
            <a:off x="3493591" y="5938540"/>
            <a:ext cx="38100" cy="38100"/>
          </a:xfrm>
          <a:prstGeom prst="roundRect">
            <a:avLst>
              <a:gd name="adj" fmla="val 33333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8" name="Text 44"/>
          <p:cNvSpPr/>
          <p:nvPr/>
        </p:nvSpPr>
        <p:spPr>
          <a:xfrm>
            <a:off x="3556992" y="5914727"/>
            <a:ext cx="180023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50" dirty="0">
                <a:solidFill>
                  <a:srgbClr val="FFFFFF">
                    <a:alpha val="4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품질팀</a:t>
            </a:r>
            <a:endParaRPr lang="en-US" sz="450" dirty="0"/>
          </a:p>
        </p:txBody>
      </p:sp>
      <p:sp>
        <p:nvSpPr>
          <p:cNvPr id="59" name="Text 45"/>
          <p:cNvSpPr/>
          <p:nvPr/>
        </p:nvSpPr>
        <p:spPr>
          <a:xfrm>
            <a:off x="279350" y="6422678"/>
            <a:ext cx="4584799" cy="698004"/>
          </a:xfrm>
          <a:prstGeom prst="roundRect">
            <a:avLst>
              <a:gd name="adj" fmla="val 12736"/>
            </a:avLst>
          </a:prstGeom>
          <a:solidFill>
            <a:srgbClr val="0EA5E9">
              <a:alpha val="5000"/>
            </a:srgbClr>
          </a:solidFill>
          <a:ln w="9525">
            <a:solidFill>
              <a:srgbClr val="0EA5E9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60" name="Image 12" descr="/tmp/html2pptx-svg-129754-1772532604953-11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1275" y="6670030"/>
            <a:ext cx="203150" cy="203150"/>
          </a:xfrm>
          <a:prstGeom prst="rect">
            <a:avLst/>
          </a:prstGeom>
        </p:spPr>
      </p:pic>
      <p:sp>
        <p:nvSpPr>
          <p:cNvPr id="61" name="Text 46"/>
          <p:cNvSpPr/>
          <p:nvPr/>
        </p:nvSpPr>
        <p:spPr>
          <a:xfrm>
            <a:off x="720626" y="6559153"/>
            <a:ext cx="2175428" cy="133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b="1" dirty="0">
                <a:solidFill>
                  <a:srgbClr val="0EA5E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대시보드가 드리는 약속</a:t>
            </a:r>
            <a:endParaRPr lang="en-US" sz="750" dirty="0"/>
          </a:p>
        </p:txBody>
      </p:sp>
      <p:sp>
        <p:nvSpPr>
          <p:cNvPr id="62" name="Text 47"/>
          <p:cNvSpPr/>
          <p:nvPr/>
        </p:nvSpPr>
        <p:spPr>
          <a:xfrm>
            <a:off x="720626" y="6717804"/>
            <a:ext cx="2175428" cy="2664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spcBef>
                <a:spcPts val="200"/>
              </a:spcBef>
              <a:buNone/>
            </a:pPr>
            <a:r>
              <a:rPr lang="en-US" sz="700" dirty="0">
                <a:solidFill>
                  <a:srgbClr val="FFFFFF">
                    <a:alpha val="4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로그인 한 번이면 전사 매출, 수주, 승인 대기를 한눈에.</a:t>
            </a:r>
            <a:endParaRPr lang="en-US" sz="700" dirty="0"/>
          </a:p>
          <a:p>
            <a:pPr algn="l" indent="0" marL="0">
              <a:lnSpc>
                <a:spcPts val="1050"/>
              </a:lnSpc>
              <a:spcBef>
                <a:spcPts val="200"/>
              </a:spcBef>
              <a:buNone/>
            </a:pPr>
            <a:r>
              <a:rPr lang="en-US" sz="700" dirty="0">
                <a:solidFill>
                  <a:srgbClr val="FFFFFF">
                    <a:alpha val="4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보고를 기다리는 시간을 제로로 만들어 드립니다.</a:t>
            </a:r>
            <a:endParaRPr lang="en-US" sz="700" dirty="0"/>
          </a:p>
        </p:txBody>
      </p:sp>
      <p:sp>
        <p:nvSpPr>
          <p:cNvPr id="63" name="Text 48"/>
          <p:cNvSpPr/>
          <p:nvPr/>
        </p:nvSpPr>
        <p:spPr>
          <a:xfrm>
            <a:off x="279350" y="7273082"/>
            <a:ext cx="719584" cy="180975"/>
          </a:xfrm>
          <a:prstGeom prst="roundRect">
            <a:avLst>
              <a:gd name="adj" fmla="val 21053"/>
            </a:avLst>
          </a:prstGeom>
          <a:solidFill>
            <a:srgbClr val="FFFFFF">
              <a:alpha val="3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64" name="Image 13" descr="/tmp/html2pptx-svg-129754-1772532605017-12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5550" y="7331869"/>
            <a:ext cx="63401" cy="63401"/>
          </a:xfrm>
          <a:prstGeom prst="rect">
            <a:avLst/>
          </a:prstGeom>
        </p:spPr>
      </p:pic>
      <p:sp>
        <p:nvSpPr>
          <p:cNvPr id="65" name="Text 49"/>
          <p:cNvSpPr/>
          <p:nvPr/>
        </p:nvSpPr>
        <p:spPr>
          <a:xfrm>
            <a:off x="444252" y="7311182"/>
            <a:ext cx="502407" cy="104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클라우드 기반</a:t>
            </a:r>
            <a:endParaRPr lang="en-US" sz="600" dirty="0"/>
          </a:p>
        </p:txBody>
      </p:sp>
      <p:sp>
        <p:nvSpPr>
          <p:cNvPr id="66" name="Text 50"/>
          <p:cNvSpPr/>
          <p:nvPr/>
        </p:nvSpPr>
        <p:spPr>
          <a:xfrm>
            <a:off x="1049685" y="7273082"/>
            <a:ext cx="662434" cy="180975"/>
          </a:xfrm>
          <a:prstGeom prst="roundRect">
            <a:avLst>
              <a:gd name="adj" fmla="val 21053"/>
            </a:avLst>
          </a:prstGeom>
          <a:solidFill>
            <a:srgbClr val="FFFFFF">
              <a:alpha val="3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67" name="Image 14" descr="/tmp/html2pptx-svg-129754-1772532605085-13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25885" y="7331869"/>
            <a:ext cx="63401" cy="63401"/>
          </a:xfrm>
          <a:prstGeom prst="rect">
            <a:avLst/>
          </a:prstGeom>
        </p:spPr>
      </p:pic>
      <p:sp>
        <p:nvSpPr>
          <p:cNvPr id="68" name="Text 51"/>
          <p:cNvSpPr/>
          <p:nvPr/>
        </p:nvSpPr>
        <p:spPr>
          <a:xfrm>
            <a:off x="1214586" y="7311182"/>
            <a:ext cx="442399" cy="104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PC + 모바일</a:t>
            </a:r>
            <a:endParaRPr lang="en-US" sz="600" dirty="0"/>
          </a:p>
        </p:txBody>
      </p:sp>
      <p:sp>
        <p:nvSpPr>
          <p:cNvPr id="69" name="Text 52"/>
          <p:cNvSpPr/>
          <p:nvPr/>
        </p:nvSpPr>
        <p:spPr>
          <a:xfrm>
            <a:off x="1762869" y="7273082"/>
            <a:ext cx="643384" cy="180975"/>
          </a:xfrm>
          <a:prstGeom prst="roundRect">
            <a:avLst>
              <a:gd name="adj" fmla="val 21053"/>
            </a:avLst>
          </a:prstGeom>
          <a:solidFill>
            <a:srgbClr val="FFFFFF">
              <a:alpha val="3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0" name="Image 15" descr="/tmp/html2pptx-svg-129754-1772532605153-14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39069" y="7331869"/>
            <a:ext cx="63401" cy="63401"/>
          </a:xfrm>
          <a:prstGeom prst="rect">
            <a:avLst/>
          </a:prstGeom>
        </p:spPr>
      </p:pic>
      <p:sp>
        <p:nvSpPr>
          <p:cNvPr id="71" name="Text 53"/>
          <p:cNvSpPr/>
          <p:nvPr/>
        </p:nvSpPr>
        <p:spPr>
          <a:xfrm>
            <a:off x="1927771" y="7311182"/>
            <a:ext cx="422397" cy="104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역할별 권한</a:t>
            </a:r>
            <a:endParaRPr lang="en-US" sz="600" dirty="0"/>
          </a:p>
        </p:txBody>
      </p:sp>
      <p:sp>
        <p:nvSpPr>
          <p:cNvPr id="72" name="Shape 54"/>
          <p:cNvSpPr/>
          <p:nvPr/>
        </p:nvSpPr>
        <p:spPr>
          <a:xfrm>
            <a:off x="279350" y="8609261"/>
            <a:ext cx="4584799" cy="0"/>
          </a:xfrm>
          <a:prstGeom prst="line">
            <a:avLst/>
          </a:prstGeom>
          <a:noFill/>
          <a:ln w="9525">
            <a:solidFill>
              <a:srgbClr val="FFFFFF"/>
            </a:solidFill>
            <a:prstDash val="solid"/>
          </a:ln>
        </p:spPr>
      </p:sp>
      <p:sp>
        <p:nvSpPr>
          <p:cNvPr id="73" name="Text 55"/>
          <p:cNvSpPr/>
          <p:nvPr/>
        </p:nvSpPr>
        <p:spPr>
          <a:xfrm>
            <a:off x="279350" y="8715524"/>
            <a:ext cx="533973" cy="104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b="1" dirty="0">
                <a:solidFill>
                  <a:srgbClr val="FFFFFF">
                    <a:alpha val="6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</a:t>
            </a:r>
            <a:endParaRPr lang="en-US" sz="750" dirty="0"/>
          </a:p>
        </p:txBody>
      </p:sp>
      <p:sp>
        <p:nvSpPr>
          <p:cNvPr id="74" name="Text 56"/>
          <p:cNvSpPr/>
          <p:nvPr/>
        </p:nvSpPr>
        <p:spPr>
          <a:xfrm>
            <a:off x="279350" y="8845600"/>
            <a:ext cx="533973" cy="95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spcBef>
                <a:spcPts val="200"/>
              </a:spcBef>
              <a:buNone/>
            </a:pPr>
            <a:r>
              <a:rPr lang="en-US" sz="650" dirty="0">
                <a:solidFill>
                  <a:srgbClr val="FFFFFF">
                    <a:alpha val="2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www.sam.it.kr</a:t>
            </a:r>
            <a:endParaRPr lang="en-US" sz="650" dirty="0"/>
          </a:p>
        </p:txBody>
      </p:sp>
      <p:sp>
        <p:nvSpPr>
          <p:cNvPr id="75" name="Text 57"/>
          <p:cNvSpPr/>
          <p:nvPr/>
        </p:nvSpPr>
        <p:spPr>
          <a:xfrm>
            <a:off x="3417719" y="8826550"/>
            <a:ext cx="1446431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650" dirty="0">
                <a:solidFill>
                  <a:srgbClr val="FFFFFF">
                    <a:alpha val="2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뒷면에서 상세 기능을 확인하세요 ▶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9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aweso/sam/docs/assets/bi/sam_bi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350" y="253901"/>
            <a:ext cx="229791" cy="228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86064" y="320576"/>
            <a:ext cx="921990" cy="95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50" dirty="0">
                <a:solidFill>
                  <a:srgbClr val="FFFFFF">
                    <a:alpha val="2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FEATURES &amp; PRICING</a:t>
            </a:r>
            <a:endParaRPr lang="en-US" sz="650" dirty="0"/>
          </a:p>
        </p:txBody>
      </p:sp>
      <p:sp>
        <p:nvSpPr>
          <p:cNvPr id="4" name="Text 1"/>
          <p:cNvSpPr/>
          <p:nvPr/>
        </p:nvSpPr>
        <p:spPr>
          <a:xfrm>
            <a:off x="279350" y="609451"/>
            <a:ext cx="4814039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700" b="1" dirty="0">
                <a:solidFill>
                  <a:srgbClr val="0EA5E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대시보드 핵심 기능</a:t>
            </a:r>
            <a:endParaRPr lang="en-US" sz="700" dirty="0"/>
          </a:p>
        </p:txBody>
      </p:sp>
      <p:sp>
        <p:nvSpPr>
          <p:cNvPr id="5" name="Text 2"/>
          <p:cNvSpPr/>
          <p:nvPr/>
        </p:nvSpPr>
        <p:spPr>
          <a:xfrm>
            <a:off x="279350" y="809476"/>
            <a:ext cx="4584799" cy="266551"/>
          </a:xfrm>
          <a:prstGeom prst="roundRect">
            <a:avLst>
              <a:gd name="adj" fmla="val 19058"/>
            </a:avLst>
          </a:prstGeom>
          <a:solidFill>
            <a:srgbClr val="0EA5E9">
              <a:alpha val="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6" name="Image 1" descr="/tmp/html2pptx-svg-129754-1772532606017-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201" y="860227"/>
            <a:ext cx="165050" cy="1650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96652" y="885527"/>
            <a:ext cx="3285254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실시간 KPI 카드</a:t>
            </a:r>
            <a:endParaRPr lang="en-US" sz="650" dirty="0"/>
          </a:p>
        </p:txBody>
      </p:sp>
      <p:sp>
        <p:nvSpPr>
          <p:cNvPr id="8" name="Text 4"/>
          <p:cNvSpPr/>
          <p:nvPr/>
        </p:nvSpPr>
        <p:spPr>
          <a:xfrm>
            <a:off x="3788866" y="890290"/>
            <a:ext cx="1035754" cy="104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FFFFFF">
                    <a:alpha val="3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매출, 수주, 납기율, 승인 대기</a:t>
            </a:r>
            <a:endParaRPr lang="en-US" sz="600" dirty="0"/>
          </a:p>
        </p:txBody>
      </p:sp>
      <p:sp>
        <p:nvSpPr>
          <p:cNvPr id="9" name="Text 5"/>
          <p:cNvSpPr/>
          <p:nvPr/>
        </p:nvSpPr>
        <p:spPr>
          <a:xfrm>
            <a:off x="279350" y="1101328"/>
            <a:ext cx="4584799" cy="266551"/>
          </a:xfrm>
          <a:prstGeom prst="roundRect">
            <a:avLst>
              <a:gd name="adj" fmla="val 19058"/>
            </a:avLst>
          </a:prstGeom>
          <a:solidFill>
            <a:srgbClr val="10B981">
              <a:alpha val="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0" name="Image 2" descr="/tmp/html2pptx-svg-129754-1772532606188-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201" y="1152079"/>
            <a:ext cx="165050" cy="1650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96652" y="1177379"/>
            <a:ext cx="3271971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조직 실적 트리</a:t>
            </a:r>
            <a:endParaRPr lang="en-US" sz="650" dirty="0"/>
          </a:p>
        </p:txBody>
      </p:sp>
      <p:sp>
        <p:nvSpPr>
          <p:cNvPr id="12" name="Text 7"/>
          <p:cNvSpPr/>
          <p:nvPr/>
        </p:nvSpPr>
        <p:spPr>
          <a:xfrm>
            <a:off x="3776216" y="1182142"/>
            <a:ext cx="1049037" cy="104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FFFFFF">
                    <a:alpha val="3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계층별 팀/개인 실적 펼쳐보기</a:t>
            </a:r>
            <a:endParaRPr lang="en-US" sz="600" dirty="0"/>
          </a:p>
        </p:txBody>
      </p:sp>
      <p:sp>
        <p:nvSpPr>
          <p:cNvPr id="13" name="Text 8"/>
          <p:cNvSpPr/>
          <p:nvPr/>
        </p:nvSpPr>
        <p:spPr>
          <a:xfrm>
            <a:off x="279350" y="1393180"/>
            <a:ext cx="4584799" cy="266551"/>
          </a:xfrm>
          <a:prstGeom prst="roundRect">
            <a:avLst>
              <a:gd name="adj" fmla="val 19058"/>
            </a:avLst>
          </a:prstGeom>
          <a:solidFill>
            <a:srgbClr val="8B5CF6">
              <a:alpha val="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4" name="Image 3" descr="/tmp/html2pptx-svg-129754-1772532606271-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201" y="1443930"/>
            <a:ext cx="165050" cy="16505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596652" y="1469231"/>
            <a:ext cx="3191961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역할별 수당 현황</a:t>
            </a:r>
            <a:endParaRPr lang="en-US" sz="650" dirty="0"/>
          </a:p>
        </p:txBody>
      </p:sp>
      <p:sp>
        <p:nvSpPr>
          <p:cNvPr id="16" name="Text 10"/>
          <p:cNvSpPr/>
          <p:nvPr/>
        </p:nvSpPr>
        <p:spPr>
          <a:xfrm>
            <a:off x="3700016" y="1473994"/>
            <a:ext cx="1129047" cy="104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FFFFFF">
                    <a:alpha val="3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판매자/관리자/협업자 배분 확인</a:t>
            </a:r>
            <a:endParaRPr lang="en-US" sz="600" dirty="0"/>
          </a:p>
        </p:txBody>
      </p:sp>
      <p:sp>
        <p:nvSpPr>
          <p:cNvPr id="17" name="Text 11"/>
          <p:cNvSpPr/>
          <p:nvPr/>
        </p:nvSpPr>
        <p:spPr>
          <a:xfrm>
            <a:off x="279350" y="1685032"/>
            <a:ext cx="4584799" cy="266551"/>
          </a:xfrm>
          <a:prstGeom prst="roundRect">
            <a:avLst>
              <a:gd name="adj" fmla="val 19058"/>
            </a:avLst>
          </a:prstGeom>
          <a:solidFill>
            <a:srgbClr val="EF4444">
              <a:alpha val="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8" name="Image 4" descr="/tmp/html2pptx-svg-129754-1772532606353-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201" y="1735782"/>
            <a:ext cx="165050" cy="16505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596652" y="1761083"/>
            <a:ext cx="3351981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승인 대기 알림</a:t>
            </a:r>
            <a:endParaRPr lang="en-US" sz="650" dirty="0"/>
          </a:p>
        </p:txBody>
      </p:sp>
      <p:sp>
        <p:nvSpPr>
          <p:cNvPr id="20" name="Text 13"/>
          <p:cNvSpPr/>
          <p:nvPr/>
        </p:nvSpPr>
        <p:spPr>
          <a:xfrm>
            <a:off x="3852416" y="1765846"/>
            <a:ext cx="969027" cy="104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FFFFFF">
                    <a:alpha val="3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가입/지급 미처리 빨간 뱃지</a:t>
            </a:r>
            <a:endParaRPr lang="en-US" sz="600" dirty="0"/>
          </a:p>
        </p:txBody>
      </p:sp>
      <p:sp>
        <p:nvSpPr>
          <p:cNvPr id="21" name="Text 14"/>
          <p:cNvSpPr/>
          <p:nvPr/>
        </p:nvSpPr>
        <p:spPr>
          <a:xfrm>
            <a:off x="279350" y="1976884"/>
            <a:ext cx="4584799" cy="266551"/>
          </a:xfrm>
          <a:prstGeom prst="roundRect">
            <a:avLst>
              <a:gd name="adj" fmla="val 19058"/>
            </a:avLst>
          </a:prstGeom>
          <a:solidFill>
            <a:srgbClr val="F59E0B">
              <a:alpha val="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2" name="Image 5" descr="/tmp/html2pptx-svg-129754-1772532606439-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201" y="2027634"/>
            <a:ext cx="165050" cy="165050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596652" y="2052935"/>
            <a:ext cx="3431991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기간별 트렌드</a:t>
            </a:r>
            <a:endParaRPr lang="en-US" sz="650" dirty="0"/>
          </a:p>
        </p:txBody>
      </p:sp>
      <p:sp>
        <p:nvSpPr>
          <p:cNvPr id="24" name="Text 16"/>
          <p:cNvSpPr/>
          <p:nvPr/>
        </p:nvSpPr>
        <p:spPr>
          <a:xfrm>
            <a:off x="3928616" y="2057698"/>
            <a:ext cx="889017" cy="104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FFFFFF">
                    <a:alpha val="3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당월/분기/연간 추이 차트</a:t>
            </a:r>
            <a:endParaRPr lang="en-US" sz="600" dirty="0"/>
          </a:p>
        </p:txBody>
      </p:sp>
      <p:sp>
        <p:nvSpPr>
          <p:cNvPr id="25" name="Text 17"/>
          <p:cNvSpPr/>
          <p:nvPr/>
        </p:nvSpPr>
        <p:spPr>
          <a:xfrm>
            <a:off x="279350" y="2268736"/>
            <a:ext cx="4584799" cy="266551"/>
          </a:xfrm>
          <a:prstGeom prst="roundRect">
            <a:avLst>
              <a:gd name="adj" fmla="val 19058"/>
            </a:avLst>
          </a:prstGeom>
          <a:solidFill>
            <a:srgbClr val="EC4899">
              <a:alpha val="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6" name="Image 6" descr="/tmp/html2pptx-svg-129754-1772532606518-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201" y="2319486"/>
            <a:ext cx="165050" cy="165050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596652" y="2344787"/>
            <a:ext cx="3271971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수익 시뮬레이터</a:t>
            </a:r>
            <a:endParaRPr lang="en-US" sz="650" dirty="0"/>
          </a:p>
        </p:txBody>
      </p:sp>
      <p:sp>
        <p:nvSpPr>
          <p:cNvPr id="28" name="Text 19"/>
          <p:cNvSpPr/>
          <p:nvPr/>
        </p:nvSpPr>
        <p:spPr>
          <a:xfrm>
            <a:off x="3776216" y="2349550"/>
            <a:ext cx="1049037" cy="104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FFFFFF">
                    <a:alpha val="3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가상 시나리오 수당/마진 계산</a:t>
            </a:r>
            <a:endParaRPr lang="en-US" sz="600" dirty="0"/>
          </a:p>
        </p:txBody>
      </p:sp>
      <p:sp>
        <p:nvSpPr>
          <p:cNvPr id="29" name="Text 20"/>
          <p:cNvSpPr/>
          <p:nvPr/>
        </p:nvSpPr>
        <p:spPr>
          <a:xfrm>
            <a:off x="279350" y="2560588"/>
            <a:ext cx="4584799" cy="266551"/>
          </a:xfrm>
          <a:prstGeom prst="roundRect">
            <a:avLst>
              <a:gd name="adj" fmla="val 19058"/>
            </a:avLst>
          </a:prstGeom>
          <a:solidFill>
            <a:srgbClr val="0EA5E9">
              <a:alpha val="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0" name="Image 7" descr="/tmp/html2pptx-svg-129754-1772532606606-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8201" y="2611338"/>
            <a:ext cx="165050" cy="165050"/>
          </a:xfrm>
          <a:prstGeom prst="rect">
            <a:avLst/>
          </a:prstGeom>
        </p:spPr>
      </p:pic>
      <p:sp>
        <p:nvSpPr>
          <p:cNvPr id="31" name="Text 21"/>
          <p:cNvSpPr/>
          <p:nvPr/>
        </p:nvSpPr>
        <p:spPr>
          <a:xfrm>
            <a:off x="596652" y="2636639"/>
            <a:ext cx="3325259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모바일 대응</a:t>
            </a:r>
            <a:endParaRPr lang="en-US" sz="650" dirty="0"/>
          </a:p>
        </p:txBody>
      </p:sp>
      <p:sp>
        <p:nvSpPr>
          <p:cNvPr id="32" name="Text 22"/>
          <p:cNvSpPr/>
          <p:nvPr/>
        </p:nvSpPr>
        <p:spPr>
          <a:xfrm>
            <a:off x="3826966" y="2641402"/>
            <a:ext cx="995749" cy="104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FFFFFF">
                    <a:alpha val="3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스마트폰으로 KPI 확인/승인</a:t>
            </a:r>
            <a:endParaRPr lang="en-US" sz="600" dirty="0"/>
          </a:p>
        </p:txBody>
      </p:sp>
      <p:sp>
        <p:nvSpPr>
          <p:cNvPr id="33" name="Text 23"/>
          <p:cNvSpPr/>
          <p:nvPr/>
        </p:nvSpPr>
        <p:spPr>
          <a:xfrm>
            <a:off x="279350" y="2941439"/>
            <a:ext cx="4584799" cy="12650"/>
          </a:xfrm>
          <a:prstGeom prst="rect">
            <a:avLst/>
          </a:prstGeom>
          <a:solidFill>
            <a:srgbClr val="0EA5E9">
              <a:alpha val="1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Text 24"/>
          <p:cNvSpPr/>
          <p:nvPr/>
        </p:nvSpPr>
        <p:spPr>
          <a:xfrm>
            <a:off x="279350" y="3055590"/>
            <a:ext cx="4814039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spcAft>
                <a:spcPts val="500"/>
              </a:spcAft>
              <a:buNone/>
            </a:pPr>
            <a:r>
              <a:rPr lang="en-US" sz="700" b="1" dirty="0">
                <a:solidFill>
                  <a:srgbClr val="10B981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역할별 맞춤 화면</a:t>
            </a:r>
            <a:endParaRPr lang="en-US" sz="700" dirty="0"/>
          </a:p>
        </p:txBody>
      </p:sp>
      <p:sp>
        <p:nvSpPr>
          <p:cNvPr id="35" name="Text 25"/>
          <p:cNvSpPr/>
          <p:nvPr/>
        </p:nvSpPr>
        <p:spPr>
          <a:xfrm>
            <a:off x="279350" y="3242816"/>
            <a:ext cx="1108025" cy="688777"/>
          </a:xfrm>
          <a:prstGeom prst="roundRect">
            <a:avLst>
              <a:gd name="adj" fmla="val 9219"/>
            </a:avLst>
          </a:prstGeom>
          <a:solidFill>
            <a:srgbClr val="0EA5E9">
              <a:alpha val="6000"/>
            </a:srgbClr>
          </a:solidFill>
          <a:ln w="9525">
            <a:solidFill>
              <a:srgbClr val="0EA5E9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6" name="Image 8" descr="/tmp/html2pptx-svg-129754-1772532606684-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88" y="3328541"/>
            <a:ext cx="203150" cy="203150"/>
          </a:xfrm>
          <a:prstGeom prst="rect">
            <a:avLst/>
          </a:prstGeom>
        </p:spPr>
      </p:pic>
      <p:sp>
        <p:nvSpPr>
          <p:cNvPr id="37" name="Text 26"/>
          <p:cNvSpPr/>
          <p:nvPr/>
        </p:nvSpPr>
        <p:spPr>
          <a:xfrm>
            <a:off x="314939" y="3604617"/>
            <a:ext cx="1036848" cy="104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0EA5E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CEO</a:t>
            </a:r>
            <a:endParaRPr lang="en-US" sz="750" dirty="0"/>
          </a:p>
        </p:txBody>
      </p:sp>
      <p:sp>
        <p:nvSpPr>
          <p:cNvPr id="38" name="Text 27"/>
          <p:cNvSpPr/>
          <p:nvPr/>
        </p:nvSpPr>
        <p:spPr>
          <a:xfrm>
            <a:off x="314939" y="3722043"/>
            <a:ext cx="1036848" cy="95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spcBef>
                <a:spcPts val="100"/>
              </a:spcBef>
              <a:buNone/>
            </a:pPr>
            <a:r>
              <a:rPr lang="en-US" sz="550" b="1" dirty="0">
                <a:solidFill>
                  <a:srgbClr val="FFFFFF">
                    <a:alpha val="5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전사 KPI 총괄</a:t>
            </a:r>
            <a:endParaRPr lang="en-US" sz="550" dirty="0"/>
          </a:p>
        </p:txBody>
      </p:sp>
      <p:sp>
        <p:nvSpPr>
          <p:cNvPr id="39" name="Text 28"/>
          <p:cNvSpPr/>
          <p:nvPr/>
        </p:nvSpPr>
        <p:spPr>
          <a:xfrm>
            <a:off x="1438126" y="3242816"/>
            <a:ext cx="1108174" cy="688777"/>
          </a:xfrm>
          <a:prstGeom prst="roundRect">
            <a:avLst>
              <a:gd name="adj" fmla="val 9219"/>
            </a:avLst>
          </a:prstGeom>
          <a:solidFill>
            <a:srgbClr val="10B981">
              <a:alpha val="6000"/>
            </a:srgbClr>
          </a:solidFill>
          <a:ln w="9525">
            <a:solidFill>
              <a:srgbClr val="10B981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0" name="Image 9" descr="/tmp/html2pptx-svg-129754-1772532606756-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90564" y="3328541"/>
            <a:ext cx="203150" cy="203150"/>
          </a:xfrm>
          <a:prstGeom prst="rect">
            <a:avLst/>
          </a:prstGeom>
        </p:spPr>
      </p:pic>
      <p:sp>
        <p:nvSpPr>
          <p:cNvPr id="41" name="Text 29"/>
          <p:cNvSpPr/>
          <p:nvPr/>
        </p:nvSpPr>
        <p:spPr>
          <a:xfrm>
            <a:off x="1473711" y="3604617"/>
            <a:ext cx="1037005" cy="133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10B981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관리자</a:t>
            </a:r>
            <a:endParaRPr lang="en-US" sz="750" dirty="0"/>
          </a:p>
        </p:txBody>
      </p:sp>
      <p:sp>
        <p:nvSpPr>
          <p:cNvPr id="42" name="Text 30"/>
          <p:cNvSpPr/>
          <p:nvPr/>
        </p:nvSpPr>
        <p:spPr>
          <a:xfrm>
            <a:off x="1473711" y="3750618"/>
            <a:ext cx="1037005" cy="95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spcBef>
                <a:spcPts val="100"/>
              </a:spcBef>
              <a:buNone/>
            </a:pPr>
            <a:r>
              <a:rPr lang="en-US" sz="550" b="1" dirty="0">
                <a:solidFill>
                  <a:srgbClr val="FFFFFF">
                    <a:alpha val="5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팀 실적 관리</a:t>
            </a:r>
            <a:endParaRPr lang="en-US" sz="550" dirty="0"/>
          </a:p>
        </p:txBody>
      </p:sp>
      <p:sp>
        <p:nvSpPr>
          <p:cNvPr id="43" name="Text 31"/>
          <p:cNvSpPr/>
          <p:nvPr/>
        </p:nvSpPr>
        <p:spPr>
          <a:xfrm>
            <a:off x="2597051" y="3242816"/>
            <a:ext cx="1108174" cy="688777"/>
          </a:xfrm>
          <a:prstGeom prst="roundRect">
            <a:avLst>
              <a:gd name="adj" fmla="val 9219"/>
            </a:avLst>
          </a:prstGeom>
          <a:solidFill>
            <a:srgbClr val="F59E0B">
              <a:alpha val="6000"/>
            </a:srgbClr>
          </a:solidFill>
          <a:ln w="9525">
            <a:solidFill>
              <a:srgbClr val="F59E0B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4" name="Image 10" descr="/tmp/html2pptx-svg-129754-1772532606834-9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49488" y="3328541"/>
            <a:ext cx="203150" cy="203150"/>
          </a:xfrm>
          <a:prstGeom prst="rect">
            <a:avLst/>
          </a:prstGeom>
        </p:spPr>
      </p:pic>
      <p:sp>
        <p:nvSpPr>
          <p:cNvPr id="45" name="Text 32"/>
          <p:cNvSpPr/>
          <p:nvPr/>
        </p:nvSpPr>
        <p:spPr>
          <a:xfrm>
            <a:off x="2632636" y="3604617"/>
            <a:ext cx="1037005" cy="133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59E0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운영자</a:t>
            </a:r>
            <a:endParaRPr lang="en-US" sz="750" dirty="0"/>
          </a:p>
        </p:txBody>
      </p:sp>
      <p:sp>
        <p:nvSpPr>
          <p:cNvPr id="46" name="Text 33"/>
          <p:cNvSpPr/>
          <p:nvPr/>
        </p:nvSpPr>
        <p:spPr>
          <a:xfrm>
            <a:off x="2632636" y="3750618"/>
            <a:ext cx="1037005" cy="95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spcBef>
                <a:spcPts val="100"/>
              </a:spcBef>
              <a:buNone/>
            </a:pPr>
            <a:r>
              <a:rPr lang="en-US" sz="550" b="1" dirty="0">
                <a:solidFill>
                  <a:srgbClr val="FFFFFF">
                    <a:alpha val="5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인력/승인 관리</a:t>
            </a:r>
            <a:endParaRPr lang="en-US" sz="550" dirty="0"/>
          </a:p>
        </p:txBody>
      </p:sp>
      <p:sp>
        <p:nvSpPr>
          <p:cNvPr id="47" name="Text 34"/>
          <p:cNvSpPr/>
          <p:nvPr/>
        </p:nvSpPr>
        <p:spPr>
          <a:xfrm>
            <a:off x="3755975" y="3242816"/>
            <a:ext cx="1108174" cy="688777"/>
          </a:xfrm>
          <a:prstGeom prst="roundRect">
            <a:avLst>
              <a:gd name="adj" fmla="val 9219"/>
            </a:avLst>
          </a:prstGeom>
          <a:solidFill>
            <a:srgbClr val="8B5CF6">
              <a:alpha val="6000"/>
            </a:srgbClr>
          </a:solidFill>
          <a:ln w="9525">
            <a:solidFill>
              <a:srgbClr val="8B5CF6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8" name="Image 11" descr="/tmp/html2pptx-svg-129754-1772532606901-10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08413" y="3328541"/>
            <a:ext cx="203150" cy="203150"/>
          </a:xfrm>
          <a:prstGeom prst="rect">
            <a:avLst/>
          </a:prstGeom>
        </p:spPr>
      </p:pic>
      <p:sp>
        <p:nvSpPr>
          <p:cNvPr id="49" name="Text 35"/>
          <p:cNvSpPr/>
          <p:nvPr/>
        </p:nvSpPr>
        <p:spPr>
          <a:xfrm>
            <a:off x="3791560" y="3604617"/>
            <a:ext cx="1037005" cy="133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8B5CF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영업자</a:t>
            </a:r>
            <a:endParaRPr lang="en-US" sz="750" dirty="0"/>
          </a:p>
        </p:txBody>
      </p:sp>
      <p:sp>
        <p:nvSpPr>
          <p:cNvPr id="50" name="Text 36"/>
          <p:cNvSpPr/>
          <p:nvPr/>
        </p:nvSpPr>
        <p:spPr>
          <a:xfrm>
            <a:off x="3791560" y="3750618"/>
            <a:ext cx="1037005" cy="95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spcBef>
                <a:spcPts val="100"/>
              </a:spcBef>
              <a:buNone/>
            </a:pPr>
            <a:r>
              <a:rPr lang="en-US" sz="550" b="1" dirty="0">
                <a:solidFill>
                  <a:srgbClr val="FFFFFF">
                    <a:alpha val="5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내 실적 조회</a:t>
            </a:r>
            <a:endParaRPr lang="en-US" sz="550" dirty="0"/>
          </a:p>
        </p:txBody>
      </p:sp>
      <p:sp>
        <p:nvSpPr>
          <p:cNvPr id="51" name="Text 37"/>
          <p:cNvSpPr/>
          <p:nvPr/>
        </p:nvSpPr>
        <p:spPr>
          <a:xfrm>
            <a:off x="279350" y="4045893"/>
            <a:ext cx="4584799" cy="12650"/>
          </a:xfrm>
          <a:prstGeom prst="rect">
            <a:avLst/>
          </a:prstGeom>
          <a:solidFill>
            <a:srgbClr val="8B5CF6">
              <a:alpha val="1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2" name="Text 38"/>
          <p:cNvSpPr/>
          <p:nvPr/>
        </p:nvSpPr>
        <p:spPr>
          <a:xfrm>
            <a:off x="279350" y="4160044"/>
            <a:ext cx="4814039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spcAft>
                <a:spcPts val="500"/>
              </a:spcAft>
              <a:buNone/>
            </a:pPr>
            <a:r>
              <a:rPr lang="en-US" sz="700" b="1" dirty="0">
                <a:solidFill>
                  <a:srgbClr val="8B5CF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대시보드 + SAM ERP/MES 통합</a:t>
            </a:r>
            <a:endParaRPr lang="en-US" sz="700" dirty="0"/>
          </a:p>
        </p:txBody>
      </p:sp>
      <p:sp>
        <p:nvSpPr>
          <p:cNvPr id="53" name="Text 39"/>
          <p:cNvSpPr/>
          <p:nvPr/>
        </p:nvSpPr>
        <p:spPr>
          <a:xfrm>
            <a:off x="279350" y="4347270"/>
            <a:ext cx="886420" cy="383977"/>
          </a:xfrm>
          <a:prstGeom prst="roundRect">
            <a:avLst>
              <a:gd name="adj" fmla="val 13230"/>
            </a:avLst>
          </a:prstGeom>
          <a:solidFill>
            <a:srgbClr val="FFFFFF">
              <a:alpha val="3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54" name="Image 12" descr="/tmp/html2pptx-svg-129754-1772532606967-11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9011" y="4398020"/>
            <a:ext cx="126950" cy="126950"/>
          </a:xfrm>
          <a:prstGeom prst="rect">
            <a:avLst/>
          </a:prstGeom>
        </p:spPr>
      </p:pic>
      <p:sp>
        <p:nvSpPr>
          <p:cNvPr id="55" name="Text 40"/>
          <p:cNvSpPr/>
          <p:nvPr/>
        </p:nvSpPr>
        <p:spPr>
          <a:xfrm>
            <a:off x="297195" y="4585246"/>
            <a:ext cx="850731" cy="95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>
                    <a:alpha val="4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견적/수주</a:t>
            </a:r>
            <a:endParaRPr lang="en-US" sz="550" dirty="0"/>
          </a:p>
        </p:txBody>
      </p:sp>
      <p:sp>
        <p:nvSpPr>
          <p:cNvPr id="56" name="Text 41"/>
          <p:cNvSpPr/>
          <p:nvPr/>
        </p:nvSpPr>
        <p:spPr>
          <a:xfrm>
            <a:off x="1203871" y="4347270"/>
            <a:ext cx="886569" cy="383977"/>
          </a:xfrm>
          <a:prstGeom prst="roundRect">
            <a:avLst>
              <a:gd name="adj" fmla="val 13230"/>
            </a:avLst>
          </a:prstGeom>
          <a:solidFill>
            <a:srgbClr val="FFFFFF">
              <a:alpha val="3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57" name="Image 13" descr="/tmp/html2pptx-svg-129754-1772532607036-12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83680" y="4398020"/>
            <a:ext cx="126950" cy="126950"/>
          </a:xfrm>
          <a:prstGeom prst="rect">
            <a:avLst/>
          </a:prstGeom>
        </p:spPr>
      </p:pic>
      <p:sp>
        <p:nvSpPr>
          <p:cNvPr id="58" name="Text 42"/>
          <p:cNvSpPr/>
          <p:nvPr/>
        </p:nvSpPr>
        <p:spPr>
          <a:xfrm>
            <a:off x="1221711" y="4585246"/>
            <a:ext cx="850888" cy="95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>
                    <a:alpha val="4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생산 MES</a:t>
            </a:r>
            <a:endParaRPr lang="en-US" sz="550" dirty="0"/>
          </a:p>
        </p:txBody>
      </p:sp>
      <p:sp>
        <p:nvSpPr>
          <p:cNvPr id="59" name="Text 43"/>
          <p:cNvSpPr/>
          <p:nvPr/>
        </p:nvSpPr>
        <p:spPr>
          <a:xfrm>
            <a:off x="2128540" y="4347270"/>
            <a:ext cx="886420" cy="383977"/>
          </a:xfrm>
          <a:prstGeom prst="roundRect">
            <a:avLst>
              <a:gd name="adj" fmla="val 13230"/>
            </a:avLst>
          </a:prstGeom>
          <a:solidFill>
            <a:srgbClr val="FFFFFF">
              <a:alpha val="3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60" name="Image 14" descr="/tmp/html2pptx-svg-129754-1772532607101-13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508200" y="4398020"/>
            <a:ext cx="126950" cy="126950"/>
          </a:xfrm>
          <a:prstGeom prst="rect">
            <a:avLst/>
          </a:prstGeom>
        </p:spPr>
      </p:pic>
      <p:sp>
        <p:nvSpPr>
          <p:cNvPr id="61" name="Text 44"/>
          <p:cNvSpPr/>
          <p:nvPr/>
        </p:nvSpPr>
        <p:spPr>
          <a:xfrm>
            <a:off x="2146384" y="4585246"/>
            <a:ext cx="850731" cy="95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>
                    <a:alpha val="4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품질/검사</a:t>
            </a:r>
            <a:endParaRPr lang="en-US" sz="550" dirty="0"/>
          </a:p>
        </p:txBody>
      </p:sp>
      <p:sp>
        <p:nvSpPr>
          <p:cNvPr id="62" name="Text 45"/>
          <p:cNvSpPr/>
          <p:nvPr/>
        </p:nvSpPr>
        <p:spPr>
          <a:xfrm>
            <a:off x="3053060" y="4347270"/>
            <a:ext cx="886569" cy="383977"/>
          </a:xfrm>
          <a:prstGeom prst="roundRect">
            <a:avLst>
              <a:gd name="adj" fmla="val 13230"/>
            </a:avLst>
          </a:prstGeom>
          <a:solidFill>
            <a:srgbClr val="FFFFFF">
              <a:alpha val="3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63" name="Image 15" descr="/tmp/html2pptx-svg-129754-1772532607170-14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32870" y="4398020"/>
            <a:ext cx="126950" cy="126950"/>
          </a:xfrm>
          <a:prstGeom prst="rect">
            <a:avLst/>
          </a:prstGeom>
        </p:spPr>
      </p:pic>
      <p:sp>
        <p:nvSpPr>
          <p:cNvPr id="64" name="Text 46"/>
          <p:cNvSpPr/>
          <p:nvPr/>
        </p:nvSpPr>
        <p:spPr>
          <a:xfrm>
            <a:off x="3070901" y="4585246"/>
            <a:ext cx="850888" cy="95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>
                    <a:alpha val="4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재고/자재</a:t>
            </a:r>
            <a:endParaRPr lang="en-US" sz="550" dirty="0"/>
          </a:p>
        </p:txBody>
      </p:sp>
      <p:sp>
        <p:nvSpPr>
          <p:cNvPr id="65" name="Text 47"/>
          <p:cNvSpPr/>
          <p:nvPr/>
        </p:nvSpPr>
        <p:spPr>
          <a:xfrm>
            <a:off x="3977729" y="4347270"/>
            <a:ext cx="886420" cy="383977"/>
          </a:xfrm>
          <a:prstGeom prst="roundRect">
            <a:avLst>
              <a:gd name="adj" fmla="val 13230"/>
            </a:avLst>
          </a:prstGeom>
          <a:solidFill>
            <a:srgbClr val="FFFFFF">
              <a:alpha val="3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66" name="Image 16" descr="/tmp/html2pptx-svg-129754-1772532607235-15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57390" y="4398020"/>
            <a:ext cx="126950" cy="126950"/>
          </a:xfrm>
          <a:prstGeom prst="rect">
            <a:avLst/>
          </a:prstGeom>
        </p:spPr>
      </p:pic>
      <p:sp>
        <p:nvSpPr>
          <p:cNvPr id="67" name="Text 48"/>
          <p:cNvSpPr/>
          <p:nvPr/>
        </p:nvSpPr>
        <p:spPr>
          <a:xfrm>
            <a:off x="3995574" y="4585246"/>
            <a:ext cx="850731" cy="95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>
                    <a:alpha val="4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인사/회계</a:t>
            </a:r>
            <a:endParaRPr lang="en-US" sz="550" dirty="0"/>
          </a:p>
        </p:txBody>
      </p:sp>
      <p:sp>
        <p:nvSpPr>
          <p:cNvPr id="68" name="Text 49"/>
          <p:cNvSpPr/>
          <p:nvPr/>
        </p:nvSpPr>
        <p:spPr>
          <a:xfrm>
            <a:off x="164730" y="4769346"/>
            <a:ext cx="4814039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Bef>
                <a:spcPts val="300"/>
              </a:spcBef>
              <a:buNone/>
            </a:pPr>
            <a:r>
              <a:rPr lang="en-US" sz="550" dirty="0">
                <a:solidFill>
                  <a:srgbClr val="FFFFFF">
                    <a:alpha val="2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대시보드의 모든 데이터는 SAM ERP/MES 실시간 데이터 기반</a:t>
            </a:r>
            <a:endParaRPr lang="en-US" sz="550" dirty="0"/>
          </a:p>
        </p:txBody>
      </p:sp>
      <p:sp>
        <p:nvSpPr>
          <p:cNvPr id="69" name="Text 50"/>
          <p:cNvSpPr/>
          <p:nvPr/>
        </p:nvSpPr>
        <p:spPr>
          <a:xfrm>
            <a:off x="279350" y="4978896"/>
            <a:ext cx="4584799" cy="12650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0" name="Text 51"/>
          <p:cNvSpPr/>
          <p:nvPr/>
        </p:nvSpPr>
        <p:spPr>
          <a:xfrm>
            <a:off x="279350" y="5093047"/>
            <a:ext cx="4814039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spcAft>
                <a:spcPts val="500"/>
              </a:spcAft>
              <a:buNone/>
            </a:pPr>
            <a:r>
              <a:rPr lang="en-US" sz="700" b="1" dirty="0">
                <a:solidFill>
                  <a:srgbClr val="F59E0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투자 비용</a:t>
            </a:r>
            <a:endParaRPr lang="en-US" sz="700" dirty="0"/>
          </a:p>
        </p:txBody>
      </p:sp>
      <p:sp>
        <p:nvSpPr>
          <p:cNvPr id="71" name="Text 52"/>
          <p:cNvSpPr/>
          <p:nvPr/>
        </p:nvSpPr>
        <p:spPr>
          <a:xfrm>
            <a:off x="279350" y="5280273"/>
            <a:ext cx="2260699" cy="682526"/>
          </a:xfrm>
          <a:prstGeom prst="roundRect">
            <a:avLst>
              <a:gd name="adj" fmla="val 11164"/>
            </a:avLst>
          </a:prstGeom>
          <a:solidFill>
            <a:srgbClr val="0EA5E9">
              <a:alpha val="7000"/>
            </a:srgbClr>
          </a:solidFill>
          <a:ln w="9525">
            <a:solidFill>
              <a:srgbClr val="0EA5E9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2" name="Image 17" descr="/tmp/html2pptx-svg-129754-1772532607318-16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90376" y="5378648"/>
            <a:ext cx="114300" cy="114300"/>
          </a:xfrm>
          <a:prstGeom prst="rect">
            <a:avLst/>
          </a:prstGeom>
        </p:spPr>
      </p:pic>
      <p:sp>
        <p:nvSpPr>
          <p:cNvPr id="73" name="Text 53"/>
          <p:cNvSpPr/>
          <p:nvPr/>
        </p:nvSpPr>
        <p:spPr>
          <a:xfrm>
            <a:off x="555427" y="5378648"/>
            <a:ext cx="106232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50" b="1" dirty="0">
                <a:solidFill>
                  <a:srgbClr val="0EA5E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대시보드 포함 기본 패키지</a:t>
            </a:r>
            <a:endParaRPr lang="en-US" sz="650" dirty="0"/>
          </a:p>
        </p:txBody>
      </p:sp>
      <p:sp>
        <p:nvSpPr>
          <p:cNvPr id="74" name="Text 54"/>
          <p:cNvSpPr/>
          <p:nvPr/>
        </p:nvSpPr>
        <p:spPr>
          <a:xfrm>
            <a:off x="390376" y="5531048"/>
            <a:ext cx="214058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2,000만원</a:t>
            </a:r>
            <a:endParaRPr lang="en-US" sz="1300" dirty="0"/>
          </a:p>
        </p:txBody>
      </p:sp>
      <p:sp>
        <p:nvSpPr>
          <p:cNvPr id="75" name="Text 55"/>
          <p:cNvSpPr/>
          <p:nvPr/>
        </p:nvSpPr>
        <p:spPr>
          <a:xfrm>
            <a:off x="390376" y="5759648"/>
            <a:ext cx="2140580" cy="104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FFFFFF">
                    <a:alpha val="3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+ 월 50만원 (유지보수)</a:t>
            </a:r>
            <a:endParaRPr lang="en-US" sz="600" dirty="0"/>
          </a:p>
        </p:txBody>
      </p:sp>
      <p:sp>
        <p:nvSpPr>
          <p:cNvPr id="76" name="Text 56"/>
          <p:cNvSpPr/>
          <p:nvPr/>
        </p:nvSpPr>
        <p:spPr>
          <a:xfrm>
            <a:off x="279350" y="6000899"/>
            <a:ext cx="2260699" cy="271463"/>
          </a:xfrm>
          <a:prstGeom prst="roundRect">
            <a:avLst>
              <a:gd name="adj" fmla="val 14035"/>
            </a:avLst>
          </a:prstGeom>
          <a:solidFill>
            <a:srgbClr val="FFFFFF">
              <a:alpha val="2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7" name="Text 57"/>
          <p:cNvSpPr/>
          <p:nvPr/>
        </p:nvSpPr>
        <p:spPr>
          <a:xfrm>
            <a:off x="342751" y="6038999"/>
            <a:ext cx="2240593" cy="195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70"/>
              </a:lnSpc>
              <a:buNone/>
            </a:pPr>
            <a:r>
              <a:rPr lang="en-US" sz="55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CEO 대시보드 + 견적/수주 + 생산</a:t>
            </a:r>
            <a:endParaRPr lang="en-US" sz="550" dirty="0"/>
          </a:p>
          <a:p>
            <a:pPr algn="l" indent="0" marL="0">
              <a:lnSpc>
                <a:spcPts val="770"/>
              </a:lnSpc>
              <a:buNone/>
            </a:pPr>
            <a:r>
              <a:rPr lang="en-US" sz="55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인사/회계 무료 포함</a:t>
            </a:r>
            <a:endParaRPr lang="en-US" sz="550" dirty="0"/>
          </a:p>
        </p:txBody>
      </p:sp>
      <p:sp>
        <p:nvSpPr>
          <p:cNvPr id="78" name="Text 58"/>
          <p:cNvSpPr/>
          <p:nvPr/>
        </p:nvSpPr>
        <p:spPr>
          <a:xfrm>
            <a:off x="2603450" y="5280273"/>
            <a:ext cx="2260699" cy="752326"/>
          </a:xfrm>
          <a:prstGeom prst="roundRect">
            <a:avLst>
              <a:gd name="adj" fmla="val 10129"/>
            </a:avLst>
          </a:prstGeom>
          <a:solidFill>
            <a:srgbClr val="F59E0B">
              <a:alpha val="7000"/>
            </a:srgbClr>
          </a:solidFill>
          <a:ln w="9525">
            <a:solidFill>
              <a:srgbClr val="F59E0B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9" name="Image 18" descr="/tmp/html2pptx-svg-129754-1772532607387-17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714476" y="5378648"/>
            <a:ext cx="114300" cy="114300"/>
          </a:xfrm>
          <a:prstGeom prst="rect">
            <a:avLst/>
          </a:prstGeom>
        </p:spPr>
      </p:pic>
      <p:sp>
        <p:nvSpPr>
          <p:cNvPr id="80" name="Text 59"/>
          <p:cNvSpPr/>
          <p:nvPr/>
        </p:nvSpPr>
        <p:spPr>
          <a:xfrm>
            <a:off x="2879527" y="5378648"/>
            <a:ext cx="645862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50" b="1" dirty="0">
                <a:solidFill>
                  <a:srgbClr val="F59E0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추가 옵션 (선택)</a:t>
            </a:r>
            <a:endParaRPr lang="en-US" sz="650" dirty="0"/>
          </a:p>
        </p:txBody>
      </p:sp>
      <p:sp>
        <p:nvSpPr>
          <p:cNvPr id="81" name="Text 60"/>
          <p:cNvSpPr/>
          <p:nvPr/>
        </p:nvSpPr>
        <p:spPr>
          <a:xfrm>
            <a:off x="2714476" y="5543699"/>
            <a:ext cx="502407" cy="104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FFFFFF">
                    <a:alpha val="4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생산공정 관리</a:t>
            </a:r>
            <a:endParaRPr lang="en-US" sz="600" dirty="0"/>
          </a:p>
        </p:txBody>
      </p:sp>
      <p:sp>
        <p:nvSpPr>
          <p:cNvPr id="82" name="Text 61"/>
          <p:cNvSpPr/>
          <p:nvPr/>
        </p:nvSpPr>
        <p:spPr>
          <a:xfrm>
            <a:off x="4428976" y="5543699"/>
            <a:ext cx="340355" cy="104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F59E0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+500만원</a:t>
            </a:r>
            <a:endParaRPr lang="en-US" sz="600" dirty="0"/>
          </a:p>
        </p:txBody>
      </p:sp>
      <p:sp>
        <p:nvSpPr>
          <p:cNvPr id="83" name="Text 62"/>
          <p:cNvSpPr/>
          <p:nvPr/>
        </p:nvSpPr>
        <p:spPr>
          <a:xfrm>
            <a:off x="2714476" y="5686574"/>
            <a:ext cx="693368" cy="104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FFFFFF">
                    <a:alpha val="4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품질관리(인정검사)</a:t>
            </a:r>
            <a:endParaRPr lang="en-US" sz="600" dirty="0"/>
          </a:p>
        </p:txBody>
      </p:sp>
      <p:sp>
        <p:nvSpPr>
          <p:cNvPr id="84" name="Text 63"/>
          <p:cNvSpPr/>
          <p:nvPr/>
        </p:nvSpPr>
        <p:spPr>
          <a:xfrm>
            <a:off x="4365427" y="5686574"/>
            <a:ext cx="407082" cy="104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F59E0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+2,000만원</a:t>
            </a:r>
            <a:endParaRPr lang="en-US" sz="600" dirty="0"/>
          </a:p>
        </p:txBody>
      </p:sp>
      <p:sp>
        <p:nvSpPr>
          <p:cNvPr id="85" name="Text 64"/>
          <p:cNvSpPr/>
          <p:nvPr/>
        </p:nvSpPr>
        <p:spPr>
          <a:xfrm>
            <a:off x="2714476" y="5829449"/>
            <a:ext cx="622422" cy="104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FFFFFF">
                    <a:alpha val="4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견적 자동 생성</a:t>
            </a:r>
            <a:endParaRPr lang="en-US" sz="600" dirty="0"/>
          </a:p>
        </p:txBody>
      </p:sp>
      <p:sp>
        <p:nvSpPr>
          <p:cNvPr id="86" name="Text 65"/>
          <p:cNvSpPr/>
          <p:nvPr/>
        </p:nvSpPr>
        <p:spPr>
          <a:xfrm>
            <a:off x="4289227" y="5829449"/>
            <a:ext cx="487092" cy="104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F59E0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월 10~20만원</a:t>
            </a:r>
            <a:endParaRPr lang="en-US" sz="600" dirty="0"/>
          </a:p>
        </p:txBody>
      </p:sp>
      <p:sp>
        <p:nvSpPr>
          <p:cNvPr id="87" name="Text 66"/>
          <p:cNvSpPr/>
          <p:nvPr/>
        </p:nvSpPr>
        <p:spPr>
          <a:xfrm>
            <a:off x="279350" y="6386661"/>
            <a:ext cx="4584799" cy="12650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8" name="Text 67"/>
          <p:cNvSpPr/>
          <p:nvPr/>
        </p:nvSpPr>
        <p:spPr>
          <a:xfrm>
            <a:off x="279350" y="6500813"/>
            <a:ext cx="4814039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spcAft>
                <a:spcPts val="500"/>
              </a:spcAft>
              <a:buNone/>
            </a:pPr>
            <a:r>
              <a:rPr lang="en-US" sz="700" b="1" dirty="0">
                <a:solidFill>
                  <a:srgbClr val="10B981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도입 프로세스</a:t>
            </a:r>
            <a:endParaRPr lang="en-US" sz="700" dirty="0"/>
          </a:p>
        </p:txBody>
      </p:sp>
      <p:sp>
        <p:nvSpPr>
          <p:cNvPr id="89" name="Text 68"/>
          <p:cNvSpPr/>
          <p:nvPr/>
        </p:nvSpPr>
        <p:spPr>
          <a:xfrm>
            <a:off x="279350" y="6688038"/>
            <a:ext cx="1051024" cy="507802"/>
          </a:xfrm>
          <a:prstGeom prst="roundRect">
            <a:avLst>
              <a:gd name="adj" fmla="val 12505"/>
            </a:avLst>
          </a:prstGeom>
          <a:solidFill>
            <a:srgbClr val="0EA5E9">
              <a:alpha val="8000"/>
            </a:srgbClr>
          </a:solidFill>
          <a:ln w="9525">
            <a:solidFill>
              <a:srgbClr val="0EA5E9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0" name="Image 19" descr="/tmp/html2pptx-svg-129754-1772532607470-18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41313" y="6748314"/>
            <a:ext cx="126950" cy="126950"/>
          </a:xfrm>
          <a:prstGeom prst="rect">
            <a:avLst/>
          </a:prstGeom>
        </p:spPr>
      </p:pic>
      <p:sp>
        <p:nvSpPr>
          <p:cNvPr id="91" name="Text 69"/>
          <p:cNvSpPr/>
          <p:nvPr/>
        </p:nvSpPr>
        <p:spPr>
          <a:xfrm>
            <a:off x="289642" y="6935539"/>
            <a:ext cx="1030441" cy="95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550" dirty="0">
                <a:solidFill>
                  <a:srgbClr val="FFFFFF">
                    <a:alpha val="4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1~2주</a:t>
            </a:r>
            <a:endParaRPr lang="en-US" sz="550" dirty="0"/>
          </a:p>
        </p:txBody>
      </p:sp>
      <p:sp>
        <p:nvSpPr>
          <p:cNvPr id="92" name="Text 70"/>
          <p:cNvSpPr/>
          <p:nvPr/>
        </p:nvSpPr>
        <p:spPr>
          <a:xfrm>
            <a:off x="289642" y="7030789"/>
            <a:ext cx="1030441" cy="104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>
                    <a:alpha val="6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현장 인터뷰</a:t>
            </a:r>
            <a:endParaRPr lang="en-US" sz="600" dirty="0"/>
          </a:p>
        </p:txBody>
      </p:sp>
      <p:pic>
        <p:nvPicPr>
          <p:cNvPr id="93" name="Image 20" descr="/tmp/html2pptx-svg-129754-1772532607556-19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355675" y="6903839"/>
            <a:ext cx="76200" cy="76200"/>
          </a:xfrm>
          <a:prstGeom prst="rect">
            <a:avLst/>
          </a:prstGeom>
        </p:spPr>
      </p:pic>
      <p:sp>
        <p:nvSpPr>
          <p:cNvPr id="94" name="Text 71"/>
          <p:cNvSpPr/>
          <p:nvPr/>
        </p:nvSpPr>
        <p:spPr>
          <a:xfrm>
            <a:off x="1457176" y="6688038"/>
            <a:ext cx="1051173" cy="507802"/>
          </a:xfrm>
          <a:prstGeom prst="roundRect">
            <a:avLst>
              <a:gd name="adj" fmla="val 12505"/>
            </a:avLst>
          </a:prstGeom>
          <a:solidFill>
            <a:srgbClr val="10B981">
              <a:alpha val="8000"/>
            </a:srgbClr>
          </a:solidFill>
          <a:ln w="9525">
            <a:solidFill>
              <a:srgbClr val="10B981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5" name="Image 21" descr="/tmp/html2pptx-svg-129754-1772532607639-20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919288" y="6748314"/>
            <a:ext cx="126950" cy="126950"/>
          </a:xfrm>
          <a:prstGeom prst="rect">
            <a:avLst/>
          </a:prstGeom>
        </p:spPr>
      </p:pic>
      <p:sp>
        <p:nvSpPr>
          <p:cNvPr id="96" name="Text 72"/>
          <p:cNvSpPr/>
          <p:nvPr/>
        </p:nvSpPr>
        <p:spPr>
          <a:xfrm>
            <a:off x="1467464" y="6935539"/>
            <a:ext cx="1030598" cy="95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550" dirty="0">
                <a:solidFill>
                  <a:srgbClr val="FFFFFF">
                    <a:alpha val="4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2~4주</a:t>
            </a:r>
            <a:endParaRPr lang="en-US" sz="550" dirty="0"/>
          </a:p>
        </p:txBody>
      </p:sp>
      <p:sp>
        <p:nvSpPr>
          <p:cNvPr id="97" name="Text 73"/>
          <p:cNvSpPr/>
          <p:nvPr/>
        </p:nvSpPr>
        <p:spPr>
          <a:xfrm>
            <a:off x="1467464" y="7030789"/>
            <a:ext cx="1030598" cy="104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>
                    <a:alpha val="6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맞춤 개발</a:t>
            </a:r>
            <a:endParaRPr lang="en-US" sz="600" dirty="0"/>
          </a:p>
        </p:txBody>
      </p:sp>
      <p:pic>
        <p:nvPicPr>
          <p:cNvPr id="98" name="Image 22" descr="/tmp/html2pptx-svg-129754-1772532607718-21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533650" y="6903839"/>
            <a:ext cx="76200" cy="76200"/>
          </a:xfrm>
          <a:prstGeom prst="rect">
            <a:avLst/>
          </a:prstGeom>
        </p:spPr>
      </p:pic>
      <p:sp>
        <p:nvSpPr>
          <p:cNvPr id="99" name="Text 74"/>
          <p:cNvSpPr/>
          <p:nvPr/>
        </p:nvSpPr>
        <p:spPr>
          <a:xfrm>
            <a:off x="2635151" y="6688038"/>
            <a:ext cx="1051024" cy="507802"/>
          </a:xfrm>
          <a:prstGeom prst="roundRect">
            <a:avLst>
              <a:gd name="adj" fmla="val 12505"/>
            </a:avLst>
          </a:prstGeom>
          <a:solidFill>
            <a:srgbClr val="8B5CF6">
              <a:alpha val="8000"/>
            </a:srgbClr>
          </a:solidFill>
          <a:ln w="9525">
            <a:solidFill>
              <a:srgbClr val="8B5CF6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00" name="Image 23" descr="/tmp/html2pptx-svg-129754-1772532607784-22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097113" y="6748314"/>
            <a:ext cx="126950" cy="126950"/>
          </a:xfrm>
          <a:prstGeom prst="rect">
            <a:avLst/>
          </a:prstGeom>
        </p:spPr>
      </p:pic>
      <p:sp>
        <p:nvSpPr>
          <p:cNvPr id="101" name="Text 75"/>
          <p:cNvSpPr/>
          <p:nvPr/>
        </p:nvSpPr>
        <p:spPr>
          <a:xfrm>
            <a:off x="2645442" y="6935539"/>
            <a:ext cx="1030441" cy="95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550" dirty="0">
                <a:solidFill>
                  <a:srgbClr val="FFFFFF">
                    <a:alpha val="4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1~2주</a:t>
            </a:r>
            <a:endParaRPr lang="en-US" sz="550" dirty="0"/>
          </a:p>
        </p:txBody>
      </p:sp>
      <p:sp>
        <p:nvSpPr>
          <p:cNvPr id="102" name="Text 76"/>
          <p:cNvSpPr/>
          <p:nvPr/>
        </p:nvSpPr>
        <p:spPr>
          <a:xfrm>
            <a:off x="2645442" y="7030789"/>
            <a:ext cx="1030441" cy="104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>
                    <a:alpha val="6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데이터 이관</a:t>
            </a:r>
            <a:endParaRPr lang="en-US" sz="600" dirty="0"/>
          </a:p>
        </p:txBody>
      </p:sp>
      <p:pic>
        <p:nvPicPr>
          <p:cNvPr id="103" name="Image 24" descr="/tmp/html2pptx-svg-129754-1772532607851-23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711476" y="6903839"/>
            <a:ext cx="76200" cy="76200"/>
          </a:xfrm>
          <a:prstGeom prst="rect">
            <a:avLst/>
          </a:prstGeom>
        </p:spPr>
      </p:pic>
      <p:sp>
        <p:nvSpPr>
          <p:cNvPr id="104" name="Text 77"/>
          <p:cNvSpPr/>
          <p:nvPr/>
        </p:nvSpPr>
        <p:spPr>
          <a:xfrm>
            <a:off x="3812977" y="6688038"/>
            <a:ext cx="1051173" cy="507802"/>
          </a:xfrm>
          <a:prstGeom prst="roundRect">
            <a:avLst>
              <a:gd name="adj" fmla="val 12505"/>
            </a:avLst>
          </a:prstGeom>
          <a:solidFill>
            <a:srgbClr val="F59E0B">
              <a:alpha val="8000"/>
            </a:srgbClr>
          </a:solidFill>
          <a:ln w="9525">
            <a:solidFill>
              <a:srgbClr val="F59E0B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05" name="Image 25" descr="/tmp/html2pptx-svg-129754-1772532607918-24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275088" y="6748314"/>
            <a:ext cx="126950" cy="126950"/>
          </a:xfrm>
          <a:prstGeom prst="rect">
            <a:avLst/>
          </a:prstGeom>
        </p:spPr>
      </p:pic>
      <p:sp>
        <p:nvSpPr>
          <p:cNvPr id="106" name="Text 78"/>
          <p:cNvSpPr/>
          <p:nvPr/>
        </p:nvSpPr>
        <p:spPr>
          <a:xfrm>
            <a:off x="3823264" y="6935539"/>
            <a:ext cx="1030598" cy="95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550" dirty="0">
                <a:solidFill>
                  <a:srgbClr val="FFFFFF">
                    <a:alpha val="4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1~2주</a:t>
            </a:r>
            <a:endParaRPr lang="en-US" sz="550" dirty="0"/>
          </a:p>
        </p:txBody>
      </p:sp>
      <p:sp>
        <p:nvSpPr>
          <p:cNvPr id="107" name="Text 79"/>
          <p:cNvSpPr/>
          <p:nvPr/>
        </p:nvSpPr>
        <p:spPr>
          <a:xfrm>
            <a:off x="3823264" y="7030789"/>
            <a:ext cx="1030598" cy="104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>
                    <a:alpha val="6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교육/안정화</a:t>
            </a:r>
            <a:endParaRPr lang="en-US" sz="600" dirty="0"/>
          </a:p>
        </p:txBody>
      </p:sp>
      <p:sp>
        <p:nvSpPr>
          <p:cNvPr id="108" name="Text 80"/>
          <p:cNvSpPr/>
          <p:nvPr/>
        </p:nvSpPr>
        <p:spPr>
          <a:xfrm>
            <a:off x="279350" y="8385274"/>
            <a:ext cx="4584799" cy="469850"/>
          </a:xfrm>
          <a:prstGeom prst="roundRect">
            <a:avLst>
              <a:gd name="adj" fmla="val 18921"/>
            </a:avLst>
          </a:prstGeom>
          <a:solidFill>
            <a:srgbClr val="0EA5E9">
              <a:alpha val="6000"/>
            </a:srgbClr>
          </a:solidFill>
          <a:ln w="19050">
            <a:solidFill>
              <a:srgbClr val="0EA5E9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09" name="Image 26" descr="/tmp/html2pptx-svg-129754-1772532607985-25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50800" y="8518624"/>
            <a:ext cx="203150" cy="203150"/>
          </a:xfrm>
          <a:prstGeom prst="rect">
            <a:avLst/>
          </a:prstGeom>
        </p:spPr>
      </p:pic>
      <p:sp>
        <p:nvSpPr>
          <p:cNvPr id="110" name="Text 81"/>
          <p:cNvSpPr/>
          <p:nvPr/>
        </p:nvSpPr>
        <p:spPr>
          <a:xfrm>
            <a:off x="730151" y="8569375"/>
            <a:ext cx="135642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spcBef>
                <a:spcPts val="100"/>
              </a:spcBef>
              <a:buNone/>
            </a:pPr>
            <a:r>
              <a:rPr lang="en-US" sz="650" dirty="0">
                <a:solidFill>
                  <a:srgbClr val="FFFFFF">
                    <a:alpha val="3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대표님 전용 대시보드를 직접 체험</a:t>
            </a:r>
            <a:endParaRPr lang="en-US" sz="650" dirty="0"/>
          </a:p>
        </p:txBody>
      </p:sp>
      <p:sp>
        <p:nvSpPr>
          <p:cNvPr id="111" name="Text 82"/>
          <p:cNvSpPr/>
          <p:nvPr/>
        </p:nvSpPr>
        <p:spPr>
          <a:xfrm>
            <a:off x="4199200" y="8583662"/>
            <a:ext cx="493499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spcBef>
                <a:spcPts val="100"/>
              </a:spcBef>
              <a:buNone/>
            </a:pPr>
            <a:r>
              <a:rPr lang="en-US" sz="6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www.sam.it.kr</a:t>
            </a:r>
            <a:endParaRPr lang="en-US" sz="600" dirty="0"/>
          </a:p>
        </p:txBody>
      </p:sp>
      <p:sp>
        <p:nvSpPr>
          <p:cNvPr id="112" name="Text 83"/>
          <p:cNvSpPr/>
          <p:nvPr/>
        </p:nvSpPr>
        <p:spPr>
          <a:xfrm>
            <a:off x="164730" y="8905875"/>
            <a:ext cx="4814039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550" dirty="0">
                <a:solidFill>
                  <a:srgbClr val="FFFFFF">
                    <a:alpha val="1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— Smart Automation Management</a:t>
            </a:r>
            <a:endParaRPr lang="en-US" sz="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2026-03-03T10:10:08Z</dcterms:created>
  <dcterms:modified xsi:type="dcterms:W3CDTF">2026-03-03T10:10:08Z</dcterms:modified>
</cp:coreProperties>
</file>