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3B82F6"/>
          </a:solidFill>
          <a:ln/>
        </p:spPr>
      </p:sp>
      <p:pic>
        <p:nvPicPr>
          <p:cNvPr id="4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365760"/>
            <a:ext cx="1463040" cy="6400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2011680"/>
            <a:ext cx="7772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멀티테넌시 이메일 정책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40080" y="269748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Email System Architecture &amp; Policy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40080" y="3291840"/>
            <a:ext cx="2286000" cy="27432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35204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2026-03-11</a:t>
            </a:r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|  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개발팀 내부 공유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40080" y="45720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3200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현재 문제점 (AS-IS)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58368" y="731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 이메일 시스템의 한계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2651760" cy="1600200"/>
          </a:xfrm>
          <a:prstGeom prst="roundRect">
            <a:avLst>
              <a:gd name="adj" fmla="val 5714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325880"/>
            <a:ext cx="320040" cy="32004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132588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05840" y="132588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단일 SMTP 설정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1737360"/>
            <a:ext cx="2286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.env에 고정된 Gmail SMTP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Gmail 일일 500건 제한에 전체 영향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3291840" y="1188720"/>
            <a:ext cx="2651760" cy="1600200"/>
          </a:xfrm>
          <a:prstGeom prst="roundRect">
            <a:avLst>
              <a:gd name="adj" fmla="val 5714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29000" y="1325880"/>
            <a:ext cx="320040" cy="32004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0" y="132588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840480" y="132588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단일 발신 주소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474720" y="1737360"/>
            <a:ext cx="2286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develop@codebridge-x.com 하나로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모든 테넌트 메일 발송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126480" y="1188720"/>
            <a:ext cx="2651760" cy="1600200"/>
          </a:xfrm>
          <a:prstGeom prst="roundRect">
            <a:avLst>
              <a:gd name="adj" fmla="val 5714"/>
            </a:avLst>
          </a:prstGeom>
          <a:solidFill>
            <a:srgbClr val="FFFBEB"/>
          </a:solidFill>
          <a:ln w="6350">
            <a:solidFill>
              <a:srgbClr val="F59E0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63640" y="1325880"/>
            <a:ext cx="320040" cy="32004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6263640" y="132588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675120" y="132588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발송 기록 없음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309360" y="1737360"/>
            <a:ext cx="2286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메일 발송 이력 추적 불가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장애 시 원인 파악 어려움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57200" y="2971800"/>
            <a:ext cx="2651760" cy="1600200"/>
          </a:xfrm>
          <a:prstGeom prst="roundRect">
            <a:avLst>
              <a:gd name="adj" fmla="val 5714"/>
            </a:avLst>
          </a:prstGeom>
          <a:solidFill>
            <a:srgbClr val="FFFBEB"/>
          </a:solidFill>
          <a:ln w="6350">
            <a:solidFill>
              <a:srgbClr val="F59E0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3108960"/>
            <a:ext cx="320040" cy="32004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31089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005840" y="310896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Mailable 중복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40080" y="3520440"/>
            <a:ext cx="2286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EsignRequestMail이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+ MNG 양쪽에 존재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3291840" y="2971800"/>
            <a:ext cx="2651760" cy="1600200"/>
          </a:xfrm>
          <a:prstGeom prst="roundRect">
            <a:avLst>
              <a:gd name="adj" fmla="val 5714"/>
            </a:avLst>
          </a:prstGeom>
          <a:solidFill>
            <a:srgbClr val="FFFBEB"/>
          </a:solidFill>
          <a:ln w="6350">
            <a:solidFill>
              <a:srgbClr val="F59E0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429000" y="3108960"/>
            <a:ext cx="320040" cy="32004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8" name="Text 26"/>
          <p:cNvSpPr/>
          <p:nvPr/>
        </p:nvSpPr>
        <p:spPr>
          <a:xfrm>
            <a:off x="3429000" y="31089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840480" y="310896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템플릿 하드코딩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3474720" y="3520440"/>
            <a:ext cx="2286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테넌트별 로고/서명/컬러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커스터마이징 불가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6126480" y="2971800"/>
            <a:ext cx="2651760" cy="1600200"/>
          </a:xfrm>
          <a:prstGeom prst="roundRect">
            <a:avLst>
              <a:gd name="adj" fmla="val 5714"/>
            </a:avLst>
          </a:prstGeom>
          <a:solidFill>
            <a:srgbClr val="FAF5FF"/>
          </a:solidFill>
          <a:ln w="6350">
            <a:solidFill>
              <a:srgbClr val="A855F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263640" y="3108960"/>
            <a:ext cx="320040" cy="320040"/>
          </a:xfrm>
          <a:prstGeom prst="ellipse">
            <a:avLst/>
          </a:prstGeom>
          <a:solidFill>
            <a:srgbClr val="A855F7"/>
          </a:solidFill>
          <a:ln/>
        </p:spPr>
      </p:sp>
      <p:sp>
        <p:nvSpPr>
          <p:cNvPr id="33" name="Text 31"/>
          <p:cNvSpPr/>
          <p:nvPr/>
        </p:nvSpPr>
        <p:spPr>
          <a:xfrm>
            <a:off x="6263640" y="31089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675120" y="310896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85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Mail::to() 직접 호출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6309360" y="3520440"/>
            <a:ext cx="2286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TenantMailService 없이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각 컨트롤러에서 직접 발송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457200" y="4709160"/>
            <a:ext cx="8229600" cy="9144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37" name="Text 35"/>
          <p:cNvSpPr/>
          <p:nvPr/>
        </p:nvSpPr>
        <p:spPr>
          <a:xfrm>
            <a:off x="457200" y="475488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이메일 정책 | (주)코드브릿지엑스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6858000" y="47548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3200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목표 아키텍처 (TO-BE)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58368" y="731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3-Layer 구조로 테넌트 격리, 브랜딩, 추적을 구현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8229600" cy="914400"/>
          </a:xfrm>
          <a:prstGeom prst="roundRect">
            <a:avLst>
              <a:gd name="adj" fmla="val 12000"/>
            </a:avLst>
          </a:prstGeom>
          <a:solidFill>
            <a:srgbClr val="EFF6FF"/>
          </a:solidFill>
          <a:ln w="19050">
            <a:solidFill>
              <a:srgbClr val="3B82F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1325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 1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640080" y="1325880"/>
            <a:ext cx="640080" cy="228600"/>
          </a:xfrm>
          <a:prstGeom prst="roundRect">
            <a:avLst>
              <a:gd name="adj" fmla="val 16000"/>
            </a:avLst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32588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 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417320" y="13258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 메일 설정 (tenant_mail_configs)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2960" y="169164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SMTP 설정  |  발신자 주소/이름  |  브랜딩 정보 (로고, 컬러, 서명)  |  Provider 선택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114800" y="219456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2468880"/>
            <a:ext cx="8229600" cy="914400"/>
          </a:xfrm>
          <a:prstGeom prst="roundRect">
            <a:avLst>
              <a:gd name="adj" fmla="val 12000"/>
            </a:avLst>
          </a:prstGeom>
          <a:solidFill>
            <a:srgbClr val="F0FDF4"/>
          </a:solidFill>
          <a:ln w="19050">
            <a:solidFill>
              <a:srgbClr val="22C55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0080" y="2514600"/>
            <a:ext cx="640080" cy="228600"/>
          </a:xfrm>
          <a:prstGeom prst="roundRect">
            <a:avLst>
              <a:gd name="adj" fmla="val 16000"/>
            </a:avLst>
          </a:prstGeom>
          <a:solidFill>
            <a:srgbClr val="22C55E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251460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 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417320" y="25146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6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메일 발송 서비스 (TenantMailService)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22960" y="288036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 설정 자동 적용  |  큐/즉시 발송  |  Fallback 전략  |  쿼터 확인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114800" y="33832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57200" y="3657600"/>
            <a:ext cx="8229600" cy="914400"/>
          </a:xfrm>
          <a:prstGeom prst="roundRect">
            <a:avLst>
              <a:gd name="adj" fmla="val 12000"/>
            </a:avLst>
          </a:prstGeom>
          <a:solidFill>
            <a:srgbClr val="FAF5FF"/>
          </a:solidFill>
          <a:ln w="19050">
            <a:solidFill>
              <a:srgbClr val="A855F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0080" y="3703320"/>
            <a:ext cx="640080" cy="228600"/>
          </a:xfrm>
          <a:prstGeom prst="roundRect">
            <a:avLst>
              <a:gd name="adj" fmla="val 16000"/>
            </a:avLst>
          </a:prstGeom>
          <a:solidFill>
            <a:srgbClr val="A855F7"/>
          </a:solidFill>
          <a:ln/>
        </p:spPr>
      </p:sp>
      <p:sp>
        <p:nvSpPr>
          <p:cNvPr id="21" name="Text 19"/>
          <p:cNvSpPr/>
          <p:nvPr/>
        </p:nvSpPr>
        <p:spPr>
          <a:xfrm>
            <a:off x="640080" y="370332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 3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417320" y="370332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C3A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발송 기록/추적 (mail_logs)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22960" y="406908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발송 이력  |  상태 추적 (queued/sent/failed/bounced)  |  일일 쿼터 관리  |  감사 로그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457200" y="4709160"/>
            <a:ext cx="8229600" cy="9144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25" name="Text 23"/>
          <p:cNvSpPr/>
          <p:nvPr/>
        </p:nvSpPr>
        <p:spPr>
          <a:xfrm>
            <a:off x="457200" y="475488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이메일 정책 | (주)코드브릿지엑스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6858000" y="47548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12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3200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테넌트별 메일 설정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58368" y="731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tenant_mail_configs 테이블 구조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4114800" cy="3383280"/>
          </a:xfrm>
          <a:prstGeom prst="roundRect">
            <a:avLst>
              <a:gd name="adj" fmla="val 2703"/>
            </a:avLst>
          </a:prstGeom>
          <a:solidFill>
            <a:srgbClr val="0F172A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tenant_mail_configs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1645920"/>
            <a:ext cx="3749040" cy="9144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7373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tenant_id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148840" y="1737360"/>
            <a:ext cx="685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FK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2880360" y="1737360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 ID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640080" y="2084832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provider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2148840" y="2084832"/>
            <a:ext cx="685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ENUM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2880360" y="2084832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 / smtp / ses / mailgun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640080" y="2432304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from_address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2148840" y="2432304"/>
            <a:ext cx="685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VARCHAR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2880360" y="2432304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발신 이메일 주소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640080" y="2779776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from_name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2148840" y="2779776"/>
            <a:ext cx="685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VARCHAR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2880360" y="2779776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발신자 표시명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640080" y="3127248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reply_to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2148840" y="3127248"/>
            <a:ext cx="685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VARCHAR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2880360" y="3127248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회신 주소 (선택)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640080" y="347472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is_verified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2148840" y="3474720"/>
            <a:ext cx="685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BOOL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2880360" y="3474720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도메인 검증 여부</a:t>
            </a:r>
            <a:endParaRPr lang="en-US" sz="700" dirty="0"/>
          </a:p>
        </p:txBody>
      </p:sp>
      <p:sp>
        <p:nvSpPr>
          <p:cNvPr id="27" name="Text 25"/>
          <p:cNvSpPr/>
          <p:nvPr/>
        </p:nvSpPr>
        <p:spPr>
          <a:xfrm>
            <a:off x="640080" y="3822192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daily_limit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2148840" y="3822192"/>
            <a:ext cx="685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2880360" y="3822192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일일 발송 한도 (기본 500)</a:t>
            </a:r>
            <a:endParaRPr lang="en-US" sz="700" dirty="0"/>
          </a:p>
        </p:txBody>
      </p:sp>
      <p:sp>
        <p:nvSpPr>
          <p:cNvPr id="30" name="Text 28"/>
          <p:cNvSpPr/>
          <p:nvPr/>
        </p:nvSpPr>
        <p:spPr>
          <a:xfrm>
            <a:off x="640080" y="4169664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options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2148840" y="4169664"/>
            <a:ext cx="685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2880360" y="4169664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SMTP 설정, 브랜딩 정보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4846320" y="118872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Provider 선택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846320" y="1645920"/>
            <a:ext cx="3840480" cy="640080"/>
          </a:xfrm>
          <a:prstGeom prst="roundRect">
            <a:avLst>
              <a:gd name="adj" fmla="val 11429"/>
            </a:avLst>
          </a:prstGeom>
          <a:solidFill>
            <a:srgbClr val="EFF6FF"/>
          </a:solidFill>
          <a:ln w="6350">
            <a:solidFill>
              <a:srgbClr val="3B82F6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029200" y="1783080"/>
            <a:ext cx="365760" cy="36576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36" name="Text 34"/>
          <p:cNvSpPr/>
          <p:nvPr/>
        </p:nvSpPr>
        <p:spPr>
          <a:xfrm>
            <a:off x="5029200" y="17830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5577840" y="16916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5577840" y="192024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기본 SMTP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(설정 불필요)</a:t>
            </a:r>
            <a:endParaRPr lang="en-US" sz="800" dirty="0"/>
          </a:p>
        </p:txBody>
      </p:sp>
      <p:sp>
        <p:nvSpPr>
          <p:cNvPr id="39" name="Shape 37"/>
          <p:cNvSpPr/>
          <p:nvPr/>
        </p:nvSpPr>
        <p:spPr>
          <a:xfrm>
            <a:off x="4846320" y="2423160"/>
            <a:ext cx="3840480" cy="640080"/>
          </a:xfrm>
          <a:prstGeom prst="roundRect">
            <a:avLst>
              <a:gd name="adj" fmla="val 11429"/>
            </a:avLst>
          </a:prstGeom>
          <a:solidFill>
            <a:srgbClr val="F0FDF4"/>
          </a:solidFill>
          <a:ln w="6350">
            <a:solidFill>
              <a:srgbClr val="22C55E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029200" y="2560320"/>
            <a:ext cx="365760" cy="36576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41" name="Text 39"/>
          <p:cNvSpPr/>
          <p:nvPr/>
        </p:nvSpPr>
        <p:spPr>
          <a:xfrm>
            <a:off x="5029200" y="25603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5577840" y="24688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 SMTP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5577840" y="269748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 자체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SMTP 서버</a:t>
            </a:r>
            <a:endParaRPr lang="en-US" sz="800" dirty="0"/>
          </a:p>
        </p:txBody>
      </p:sp>
      <p:sp>
        <p:nvSpPr>
          <p:cNvPr id="44" name="Shape 42"/>
          <p:cNvSpPr/>
          <p:nvPr/>
        </p:nvSpPr>
        <p:spPr>
          <a:xfrm>
            <a:off x="4846320" y="3200400"/>
            <a:ext cx="3840480" cy="640080"/>
          </a:xfrm>
          <a:prstGeom prst="roundRect">
            <a:avLst>
              <a:gd name="adj" fmla="val 11429"/>
            </a:avLst>
          </a:prstGeom>
          <a:solidFill>
            <a:srgbClr val="FFFBEB"/>
          </a:solidFill>
          <a:ln w="6350">
            <a:solidFill>
              <a:srgbClr val="F59E0B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5029200" y="3337560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46" name="Text 44"/>
          <p:cNvSpPr/>
          <p:nvPr/>
        </p:nvSpPr>
        <p:spPr>
          <a:xfrm>
            <a:off x="5029200" y="33375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5577840" y="324612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Amazon SES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5577840" y="347472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AWS 대량 발송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서비스</a:t>
            </a:r>
            <a:endParaRPr lang="en-US" sz="800" dirty="0"/>
          </a:p>
        </p:txBody>
      </p:sp>
      <p:sp>
        <p:nvSpPr>
          <p:cNvPr id="49" name="Shape 47"/>
          <p:cNvSpPr/>
          <p:nvPr/>
        </p:nvSpPr>
        <p:spPr>
          <a:xfrm>
            <a:off x="4846320" y="3977640"/>
            <a:ext cx="3840480" cy="640080"/>
          </a:xfrm>
          <a:prstGeom prst="roundRect">
            <a:avLst>
              <a:gd name="adj" fmla="val 11429"/>
            </a:avLst>
          </a:prstGeom>
          <a:solidFill>
            <a:srgbClr val="FAF5FF"/>
          </a:solidFill>
          <a:ln w="6350">
            <a:solidFill>
              <a:srgbClr val="A855F7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5029200" y="4114800"/>
            <a:ext cx="365760" cy="365760"/>
          </a:xfrm>
          <a:prstGeom prst="ellipse">
            <a:avLst/>
          </a:prstGeom>
          <a:solidFill>
            <a:srgbClr val="A855F7"/>
          </a:solidFill>
          <a:ln/>
        </p:spPr>
      </p:sp>
      <p:sp>
        <p:nvSpPr>
          <p:cNvPr id="51" name="Text 49"/>
          <p:cNvSpPr/>
          <p:nvPr/>
        </p:nvSpPr>
        <p:spPr>
          <a:xfrm>
            <a:off x="5029200" y="41148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200" dirty="0"/>
          </a:p>
        </p:txBody>
      </p:sp>
      <p:sp>
        <p:nvSpPr>
          <p:cNvPr id="52" name="Text 50"/>
          <p:cNvSpPr/>
          <p:nvPr/>
        </p:nvSpPr>
        <p:spPr>
          <a:xfrm>
            <a:off x="5577840" y="40233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A85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Mailgun</a:t>
            </a:r>
            <a:endParaRPr lang="en-US" sz="1000" dirty="0"/>
          </a:p>
        </p:txBody>
      </p:sp>
      <p:sp>
        <p:nvSpPr>
          <p:cNvPr id="53" name="Text 51"/>
          <p:cNvSpPr/>
          <p:nvPr/>
        </p:nvSpPr>
        <p:spPr>
          <a:xfrm>
            <a:off x="5577840" y="425196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이메일 API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서비스</a:t>
            </a:r>
            <a:endParaRPr lang="en-US" sz="800" dirty="0"/>
          </a:p>
        </p:txBody>
      </p:sp>
      <p:sp>
        <p:nvSpPr>
          <p:cNvPr id="54" name="Shape 52"/>
          <p:cNvSpPr/>
          <p:nvPr/>
        </p:nvSpPr>
        <p:spPr>
          <a:xfrm>
            <a:off x="457200" y="4709160"/>
            <a:ext cx="8229600" cy="9144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55" name="Text 53"/>
          <p:cNvSpPr/>
          <p:nvPr/>
        </p:nvSpPr>
        <p:spPr>
          <a:xfrm>
            <a:off x="457200" y="475488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이메일 정책 | (주)코드브릿지엑스</a:t>
            </a:r>
            <a:endParaRPr lang="en-US" sz="700" dirty="0"/>
          </a:p>
        </p:txBody>
      </p:sp>
      <p:sp>
        <p:nvSpPr>
          <p:cNvPr id="56" name="Text 54"/>
          <p:cNvSpPr/>
          <p:nvPr/>
        </p:nvSpPr>
        <p:spPr>
          <a:xfrm>
            <a:off x="6858000" y="47548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12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3200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발송 흐름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58368" y="731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TenantMailService를 경유한 중앙 집중 발송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179576"/>
            <a:ext cx="320040" cy="320040"/>
          </a:xfrm>
          <a:prstGeom prst="ellipse">
            <a:avLst/>
          </a:prstGeom>
          <a:solidFill>
            <a:srgbClr val="475569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17957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914400" y="1143000"/>
            <a:ext cx="3383280" cy="384048"/>
          </a:xfrm>
          <a:prstGeom prst="roundRect">
            <a:avLst>
              <a:gd name="adj" fmla="val 14286"/>
            </a:avLst>
          </a:prstGeom>
          <a:solidFill>
            <a:srgbClr val="F1F5F9"/>
          </a:solidFill>
          <a:ln w="6350">
            <a:solidFill>
              <a:srgbClr val="47556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51560" y="114300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Controller / Service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2834640" y="114300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메일 발송 요청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1920240" y="1463040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457200" y="1682496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168249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14400" y="1645920"/>
            <a:ext cx="3383280" cy="384048"/>
          </a:xfrm>
          <a:prstGeom prst="roundRect">
            <a:avLst>
              <a:gd name="adj" fmla="val 14286"/>
            </a:avLst>
          </a:prstGeom>
          <a:solidFill>
            <a:srgbClr val="EFF6FF"/>
          </a:solidFill>
          <a:ln w="6350">
            <a:solidFill>
              <a:srgbClr val="3B82F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51560" y="164592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TenantMailService::send()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2834640" y="164592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중앙 발송 서비스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1920240" y="1965960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457200" y="2185416"/>
            <a:ext cx="320040" cy="32004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9" name="Text 17"/>
          <p:cNvSpPr/>
          <p:nvPr/>
        </p:nvSpPr>
        <p:spPr>
          <a:xfrm>
            <a:off x="457200" y="218541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2148840"/>
            <a:ext cx="3383280" cy="384048"/>
          </a:xfrm>
          <a:prstGeom prst="roundRect">
            <a:avLst>
              <a:gd name="adj" fmla="val 14286"/>
            </a:avLst>
          </a:prstGeom>
          <a:solidFill>
            <a:srgbClr val="DBEAFE"/>
          </a:solidFill>
          <a:ln w="6350">
            <a:solidFill>
              <a:srgbClr val="1D4ED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51560" y="214884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 설정 조회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834640" y="214884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tenant_mail_configs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1920240" y="2468880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457200" y="2688336"/>
            <a:ext cx="320040" cy="32004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5" name="Text 23"/>
          <p:cNvSpPr/>
          <p:nvPr/>
        </p:nvSpPr>
        <p:spPr>
          <a:xfrm>
            <a:off x="457200" y="268833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914400" y="2651760"/>
            <a:ext cx="3383280" cy="384048"/>
          </a:xfrm>
          <a:prstGeom prst="roundRect">
            <a:avLst>
              <a:gd name="adj" fmla="val 14286"/>
            </a:avLst>
          </a:prstGeom>
          <a:solidFill>
            <a:srgbClr val="FFFBEB"/>
          </a:solidFill>
          <a:ln w="6350">
            <a:solidFill>
              <a:srgbClr val="F59E0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51560" y="265176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쿼터 확인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834640" y="265176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일일 500건 한도 체크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1920240" y="2971800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457200" y="3191256"/>
            <a:ext cx="320040" cy="32004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1" name="Text 29"/>
          <p:cNvSpPr/>
          <p:nvPr/>
        </p:nvSpPr>
        <p:spPr>
          <a:xfrm>
            <a:off x="457200" y="319125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914400" y="3154680"/>
            <a:ext cx="3383280" cy="384048"/>
          </a:xfrm>
          <a:prstGeom prst="roundRect">
            <a:avLst>
              <a:gd name="adj" fmla="val 14286"/>
            </a:avLst>
          </a:prstGeom>
          <a:solidFill>
            <a:srgbClr val="F0FDF4"/>
          </a:solidFill>
          <a:ln w="6350">
            <a:solidFill>
              <a:srgbClr val="22C55E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051560" y="315468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Mailer 동적 구성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2834640" y="315468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SMTP/SES/Mailgun 설정 적용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1920240" y="3474720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457200" y="3694176"/>
            <a:ext cx="320040" cy="320040"/>
          </a:xfrm>
          <a:prstGeom prst="ellipse">
            <a:avLst/>
          </a:prstGeom>
          <a:solidFill>
            <a:srgbClr val="A855F7"/>
          </a:solidFill>
          <a:ln/>
        </p:spPr>
      </p:sp>
      <p:sp>
        <p:nvSpPr>
          <p:cNvPr id="37" name="Text 35"/>
          <p:cNvSpPr/>
          <p:nvPr/>
        </p:nvSpPr>
        <p:spPr>
          <a:xfrm>
            <a:off x="457200" y="369417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914400" y="3657600"/>
            <a:ext cx="3383280" cy="384048"/>
          </a:xfrm>
          <a:prstGeom prst="roundRect">
            <a:avLst>
              <a:gd name="adj" fmla="val 14286"/>
            </a:avLst>
          </a:prstGeom>
          <a:solidFill>
            <a:srgbClr val="FAF5FF"/>
          </a:solidFill>
          <a:ln w="6350">
            <a:solidFill>
              <a:srgbClr val="A855F7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051560" y="365760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85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발송 (sync / queue)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2834640" y="365760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OTP=즉시, 나머지=큐</a:t>
            </a:r>
            <a:endParaRPr lang="en-US" sz="700" dirty="0"/>
          </a:p>
        </p:txBody>
      </p:sp>
      <p:sp>
        <p:nvSpPr>
          <p:cNvPr id="41" name="Text 39"/>
          <p:cNvSpPr/>
          <p:nvPr/>
        </p:nvSpPr>
        <p:spPr>
          <a:xfrm>
            <a:off x="1920240" y="3977640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57200" y="4197096"/>
            <a:ext cx="320040" cy="320040"/>
          </a:xfrm>
          <a:prstGeom prst="ellipse">
            <a:avLst/>
          </a:prstGeom>
          <a:solidFill>
            <a:srgbClr val="06B6D4"/>
          </a:solidFill>
          <a:ln/>
        </p:spPr>
      </p:sp>
      <p:sp>
        <p:nvSpPr>
          <p:cNvPr id="43" name="Text 41"/>
          <p:cNvSpPr/>
          <p:nvPr/>
        </p:nvSpPr>
        <p:spPr>
          <a:xfrm>
            <a:off x="457200" y="419709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914400" y="4160520"/>
            <a:ext cx="3383280" cy="384048"/>
          </a:xfrm>
          <a:prstGeom prst="roundRect">
            <a:avLst>
              <a:gd name="adj" fmla="val 14286"/>
            </a:avLst>
          </a:prstGeom>
          <a:solidFill>
            <a:srgbClr val="ECFEFF"/>
          </a:solidFill>
          <a:ln w="6350">
            <a:solidFill>
              <a:srgbClr val="06B6D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051560" y="416052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mail_logs 기록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2834640" y="416052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status: queued → sent</a:t>
            </a:r>
            <a:endParaRPr lang="en-US" sz="700" dirty="0"/>
          </a:p>
        </p:txBody>
      </p:sp>
      <p:sp>
        <p:nvSpPr>
          <p:cNvPr id="47" name="Shape 45"/>
          <p:cNvSpPr/>
          <p:nvPr/>
        </p:nvSpPr>
        <p:spPr>
          <a:xfrm>
            <a:off x="4846320" y="1143000"/>
            <a:ext cx="3840480" cy="3291840"/>
          </a:xfrm>
          <a:prstGeom prst="roundRect">
            <a:avLst>
              <a:gd name="adj" fmla="val 3333"/>
            </a:avLst>
          </a:prstGeom>
          <a:solidFill>
            <a:srgbClr val="0F172A"/>
          </a:solidFill>
          <a:ln/>
        </p:spPr>
      </p:sp>
      <p:sp>
        <p:nvSpPr>
          <p:cNvPr id="48" name="Text 46"/>
          <p:cNvSpPr/>
          <p:nvPr/>
        </p:nvSpPr>
        <p:spPr>
          <a:xfrm>
            <a:off x="5029200" y="12344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Fallback 전략</a:t>
            </a:r>
            <a:endParaRPr lang="en-US" sz="1300" dirty="0"/>
          </a:p>
        </p:txBody>
      </p:sp>
      <p:sp>
        <p:nvSpPr>
          <p:cNvPr id="49" name="Shape 47"/>
          <p:cNvSpPr/>
          <p:nvPr/>
        </p:nvSpPr>
        <p:spPr>
          <a:xfrm>
            <a:off x="5120640" y="1691640"/>
            <a:ext cx="548640" cy="320040"/>
          </a:xfrm>
          <a:prstGeom prst="roundRect">
            <a:avLst>
              <a:gd name="adj" fmla="val 11429"/>
            </a:avLst>
          </a:prstGeom>
          <a:solidFill>
            <a:srgbClr val="3B82F6"/>
          </a:solidFill>
          <a:ln/>
        </p:spPr>
      </p:sp>
      <p:sp>
        <p:nvSpPr>
          <p:cNvPr id="50" name="Text 48"/>
          <p:cNvSpPr/>
          <p:nvPr/>
        </p:nvSpPr>
        <p:spPr>
          <a:xfrm>
            <a:off x="5120640" y="169164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1차</a:t>
            </a:r>
            <a:endParaRPr lang="en-US" sz="700" dirty="0"/>
          </a:p>
        </p:txBody>
      </p:sp>
      <p:sp>
        <p:nvSpPr>
          <p:cNvPr id="51" name="Text 49"/>
          <p:cNvSpPr/>
          <p:nvPr/>
        </p:nvSpPr>
        <p:spPr>
          <a:xfrm>
            <a:off x="5806440" y="169164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 자체 SMTP로 발송</a:t>
            </a:r>
            <a:endParaRPr lang="en-US" sz="800" dirty="0"/>
          </a:p>
        </p:txBody>
      </p:sp>
      <p:sp>
        <p:nvSpPr>
          <p:cNvPr id="52" name="Text 50"/>
          <p:cNvSpPr/>
          <p:nvPr/>
        </p:nvSpPr>
        <p:spPr>
          <a:xfrm>
            <a:off x="7955280" y="1691640"/>
            <a:ext cx="640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시도</a:t>
            </a:r>
            <a:endParaRPr lang="en-US" sz="600" dirty="0"/>
          </a:p>
        </p:txBody>
      </p:sp>
      <p:sp>
        <p:nvSpPr>
          <p:cNvPr id="53" name="Shape 51"/>
          <p:cNvSpPr/>
          <p:nvPr/>
        </p:nvSpPr>
        <p:spPr>
          <a:xfrm>
            <a:off x="5486400" y="2103120"/>
            <a:ext cx="9144" cy="137160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54" name="Shape 52"/>
          <p:cNvSpPr/>
          <p:nvPr/>
        </p:nvSpPr>
        <p:spPr>
          <a:xfrm>
            <a:off x="5120640" y="2240280"/>
            <a:ext cx="548640" cy="320040"/>
          </a:xfrm>
          <a:prstGeom prst="roundRect">
            <a:avLst>
              <a:gd name="adj" fmla="val 11429"/>
            </a:avLst>
          </a:prstGeom>
          <a:solidFill>
            <a:srgbClr val="22C55E"/>
          </a:solidFill>
          <a:ln/>
        </p:spPr>
      </p:sp>
      <p:sp>
        <p:nvSpPr>
          <p:cNvPr id="55" name="Text 53"/>
          <p:cNvSpPr/>
          <p:nvPr/>
        </p:nvSpPr>
        <p:spPr>
          <a:xfrm>
            <a:off x="5120640" y="22402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성공</a:t>
            </a:r>
            <a:endParaRPr lang="en-US" sz="700" dirty="0"/>
          </a:p>
        </p:txBody>
      </p:sp>
      <p:sp>
        <p:nvSpPr>
          <p:cNvPr id="56" name="Text 54"/>
          <p:cNvSpPr/>
          <p:nvPr/>
        </p:nvSpPr>
        <p:spPr>
          <a:xfrm>
            <a:off x="5806440" y="22402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mail_logs (status: sent)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5486400" y="2651760"/>
            <a:ext cx="9144" cy="137160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58" name="Shape 56"/>
          <p:cNvSpPr/>
          <p:nvPr/>
        </p:nvSpPr>
        <p:spPr>
          <a:xfrm>
            <a:off x="5120640" y="2788920"/>
            <a:ext cx="548640" cy="320040"/>
          </a:xfrm>
          <a:prstGeom prst="roundRect">
            <a:avLst>
              <a:gd name="adj" fmla="val 11429"/>
            </a:avLst>
          </a:prstGeom>
          <a:solidFill>
            <a:srgbClr val="F59E0B"/>
          </a:solidFill>
          <a:ln/>
        </p:spPr>
      </p:sp>
      <p:sp>
        <p:nvSpPr>
          <p:cNvPr id="59" name="Text 57"/>
          <p:cNvSpPr/>
          <p:nvPr/>
        </p:nvSpPr>
        <p:spPr>
          <a:xfrm>
            <a:off x="5120640" y="278892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실패</a:t>
            </a:r>
            <a:endParaRPr lang="en-US" sz="700" dirty="0"/>
          </a:p>
        </p:txBody>
      </p:sp>
      <p:sp>
        <p:nvSpPr>
          <p:cNvPr id="60" name="Text 58"/>
          <p:cNvSpPr/>
          <p:nvPr/>
        </p:nvSpPr>
        <p:spPr>
          <a:xfrm>
            <a:off x="5806440" y="27889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플랫폼 기본 SMTP로 재시도</a:t>
            </a:r>
            <a:endParaRPr lang="en-US" sz="800" dirty="0"/>
          </a:p>
        </p:txBody>
      </p:sp>
      <p:sp>
        <p:nvSpPr>
          <p:cNvPr id="61" name="Text 59"/>
          <p:cNvSpPr/>
          <p:nvPr/>
        </p:nvSpPr>
        <p:spPr>
          <a:xfrm>
            <a:off x="7955280" y="2788920"/>
            <a:ext cx="640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Fallback</a:t>
            </a:r>
            <a:endParaRPr lang="en-US" sz="600" dirty="0"/>
          </a:p>
        </p:txBody>
      </p:sp>
      <p:sp>
        <p:nvSpPr>
          <p:cNvPr id="62" name="Shape 60"/>
          <p:cNvSpPr/>
          <p:nvPr/>
        </p:nvSpPr>
        <p:spPr>
          <a:xfrm>
            <a:off x="5486400" y="3200400"/>
            <a:ext cx="9144" cy="137160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63" name="Shape 61"/>
          <p:cNvSpPr/>
          <p:nvPr/>
        </p:nvSpPr>
        <p:spPr>
          <a:xfrm>
            <a:off x="5120640" y="3337560"/>
            <a:ext cx="548640" cy="320040"/>
          </a:xfrm>
          <a:prstGeom prst="roundRect">
            <a:avLst>
              <a:gd name="adj" fmla="val 11429"/>
            </a:avLst>
          </a:prstGeom>
          <a:solidFill>
            <a:srgbClr val="22C55E"/>
          </a:solidFill>
          <a:ln/>
        </p:spPr>
      </p:sp>
      <p:sp>
        <p:nvSpPr>
          <p:cNvPr id="64" name="Text 62"/>
          <p:cNvSpPr/>
          <p:nvPr/>
        </p:nvSpPr>
        <p:spPr>
          <a:xfrm>
            <a:off x="5120640" y="33375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성공</a:t>
            </a:r>
            <a:endParaRPr lang="en-US" sz="700" dirty="0"/>
          </a:p>
        </p:txBody>
      </p:sp>
      <p:sp>
        <p:nvSpPr>
          <p:cNvPr id="65" name="Text 63"/>
          <p:cNvSpPr/>
          <p:nvPr/>
        </p:nvSpPr>
        <p:spPr>
          <a:xfrm>
            <a:off x="5806440" y="333756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mail_logs (fallback_used: true)</a:t>
            </a:r>
            <a:endParaRPr lang="en-US" sz="800" dirty="0"/>
          </a:p>
        </p:txBody>
      </p:sp>
      <p:sp>
        <p:nvSpPr>
          <p:cNvPr id="66" name="Shape 64"/>
          <p:cNvSpPr/>
          <p:nvPr/>
        </p:nvSpPr>
        <p:spPr>
          <a:xfrm>
            <a:off x="5486400" y="3749040"/>
            <a:ext cx="9144" cy="137160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67" name="Shape 65"/>
          <p:cNvSpPr/>
          <p:nvPr/>
        </p:nvSpPr>
        <p:spPr>
          <a:xfrm>
            <a:off x="5120640" y="3886200"/>
            <a:ext cx="548640" cy="320040"/>
          </a:xfrm>
          <a:prstGeom prst="roundRect">
            <a:avLst>
              <a:gd name="adj" fmla="val 11429"/>
            </a:avLst>
          </a:prstGeom>
          <a:solidFill>
            <a:srgbClr val="EF4444"/>
          </a:solidFill>
          <a:ln/>
        </p:spPr>
      </p:sp>
      <p:sp>
        <p:nvSpPr>
          <p:cNvPr id="68" name="Text 66"/>
          <p:cNvSpPr/>
          <p:nvPr/>
        </p:nvSpPr>
        <p:spPr>
          <a:xfrm>
            <a:off x="5120640" y="388620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실패</a:t>
            </a:r>
            <a:endParaRPr lang="en-US" sz="700" dirty="0"/>
          </a:p>
        </p:txBody>
      </p:sp>
      <p:sp>
        <p:nvSpPr>
          <p:cNvPr id="69" name="Text 67"/>
          <p:cNvSpPr/>
          <p:nvPr/>
        </p:nvSpPr>
        <p:spPr>
          <a:xfrm>
            <a:off x="5806440" y="38862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mail_logs (status: failed)</a:t>
            </a:r>
            <a:endParaRPr lang="en-US" sz="800" dirty="0"/>
          </a:p>
        </p:txBody>
      </p:sp>
      <p:sp>
        <p:nvSpPr>
          <p:cNvPr id="70" name="Text 68"/>
          <p:cNvSpPr/>
          <p:nvPr/>
        </p:nvSpPr>
        <p:spPr>
          <a:xfrm>
            <a:off x="7955280" y="3886200"/>
            <a:ext cx="640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3회 재시도</a:t>
            </a:r>
            <a:endParaRPr lang="en-US" sz="600" dirty="0"/>
          </a:p>
        </p:txBody>
      </p:sp>
      <p:sp>
        <p:nvSpPr>
          <p:cNvPr id="71" name="Shape 69"/>
          <p:cNvSpPr/>
          <p:nvPr/>
        </p:nvSpPr>
        <p:spPr>
          <a:xfrm>
            <a:off x="457200" y="4709160"/>
            <a:ext cx="8229600" cy="9144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2" name="Text 70"/>
          <p:cNvSpPr/>
          <p:nvPr/>
        </p:nvSpPr>
        <p:spPr>
          <a:xfrm>
            <a:off x="457200" y="475488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이메일 정책 | (주)코드브릿지엑스</a:t>
            </a:r>
            <a:endParaRPr lang="en-US" sz="700" dirty="0"/>
          </a:p>
        </p:txBody>
      </p:sp>
      <p:sp>
        <p:nvSpPr>
          <p:cNvPr id="73" name="Text 71"/>
          <p:cNvSpPr/>
          <p:nvPr/>
        </p:nvSpPr>
        <p:spPr>
          <a:xfrm>
            <a:off x="6858000" y="47548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12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3200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발송 기록 (mail_logs)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58368" y="731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모든 발송을 기록하여 추적/감사/통계 지원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4114800" cy="3383280"/>
          </a:xfrm>
          <a:prstGeom prst="roundRect">
            <a:avLst>
              <a:gd name="adj" fmla="val 2703"/>
            </a:avLst>
          </a:prstGeom>
          <a:solidFill>
            <a:srgbClr val="0F172A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mail_logs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1645920"/>
            <a:ext cx="3749040" cy="9144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7373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tenant_id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194560" y="1737360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 ID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40080" y="2084832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mailable_type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2194560" y="2084832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Mailable 클래스명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640080" y="2432304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to_address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2194560" y="2432304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수신자 이메일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640080" y="2779776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from_address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2194560" y="2779776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실제 발신 주소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40080" y="3127248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subject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2194560" y="3127248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메일 제목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640080" y="347472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status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2194560" y="3474720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queued / sent / failed / bounced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640080" y="3822192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sent_at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2194560" y="3822192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발송 시각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640080" y="4169664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options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2194560" y="4169664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에러메시지, 재시도횟수, 관련모델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4846320" y="11887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상태 흐름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846320" y="1645920"/>
            <a:ext cx="3840480" cy="384048"/>
          </a:xfrm>
          <a:prstGeom prst="roundRect">
            <a:avLst>
              <a:gd name="adj" fmla="val 14286"/>
            </a:avLst>
          </a:prstGeom>
          <a:solidFill>
            <a:srgbClr val="EFF6FF"/>
          </a:solidFill>
          <a:ln w="6350">
            <a:solidFill>
              <a:srgbClr val="3B82F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983480" y="1719072"/>
            <a:ext cx="237744" cy="237744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28" name="Text 26"/>
          <p:cNvSpPr/>
          <p:nvPr/>
        </p:nvSpPr>
        <p:spPr>
          <a:xfrm>
            <a:off x="5349240" y="1645920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queued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583680" y="1645920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큐에 등록됨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4846320" y="2148840"/>
            <a:ext cx="3840480" cy="384048"/>
          </a:xfrm>
          <a:prstGeom prst="roundRect">
            <a:avLst>
              <a:gd name="adj" fmla="val 14286"/>
            </a:avLst>
          </a:prstGeom>
          <a:solidFill>
            <a:srgbClr val="F0FDF4"/>
          </a:solidFill>
          <a:ln w="6350">
            <a:solidFill>
              <a:srgbClr val="22C55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983480" y="2221992"/>
            <a:ext cx="237744" cy="237744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2" name="Text 30"/>
          <p:cNvSpPr/>
          <p:nvPr/>
        </p:nvSpPr>
        <p:spPr>
          <a:xfrm>
            <a:off x="5349240" y="2148840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sent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6583680" y="2148840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발송 완료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4846320" y="2651760"/>
            <a:ext cx="3840480" cy="384048"/>
          </a:xfrm>
          <a:prstGeom prst="roundRect">
            <a:avLst>
              <a:gd name="adj" fmla="val 14286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983480" y="2724912"/>
            <a:ext cx="237744" cy="237744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36" name="Text 34"/>
          <p:cNvSpPr/>
          <p:nvPr/>
        </p:nvSpPr>
        <p:spPr>
          <a:xfrm>
            <a:off x="5349240" y="2651760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failed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583680" y="2651760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발송 실패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4846320" y="3154680"/>
            <a:ext cx="3840480" cy="384048"/>
          </a:xfrm>
          <a:prstGeom prst="roundRect">
            <a:avLst>
              <a:gd name="adj" fmla="val 14286"/>
            </a:avLst>
          </a:prstGeom>
          <a:solidFill>
            <a:srgbClr val="FFFBEB"/>
          </a:solidFill>
          <a:ln w="6350">
            <a:solidFill>
              <a:srgbClr val="F59E0B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983480" y="3227832"/>
            <a:ext cx="237744" cy="237744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40" name="Text 38"/>
          <p:cNvSpPr/>
          <p:nvPr/>
        </p:nvSpPr>
        <p:spPr>
          <a:xfrm>
            <a:off x="5349240" y="3154680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bounced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6583680" y="3154680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수신 거부/반송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4846320" y="3794760"/>
            <a:ext cx="3840480" cy="731520"/>
          </a:xfrm>
          <a:prstGeom prst="roundRect">
            <a:avLst>
              <a:gd name="adj" fmla="val 10000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029200" y="384048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개인정보 보호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5029200" y="4069080"/>
            <a:ext cx="3474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mail_logs에 메일 본문(body) 저장 금지</a:t>
            </a:r>
            <a:endParaRPr lang="en-US" sz="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메타데이터(제목, 수신자, 상태)만 기록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457200" y="4709160"/>
            <a:ext cx="8229600" cy="9144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46" name="Text 44"/>
          <p:cNvSpPr/>
          <p:nvPr/>
        </p:nvSpPr>
        <p:spPr>
          <a:xfrm>
            <a:off x="457200" y="475488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이메일 정책 | (주)코드브릿지엑스</a:t>
            </a:r>
            <a:endParaRPr lang="en-US" sz="700" dirty="0"/>
          </a:p>
        </p:txBody>
      </p:sp>
      <p:sp>
        <p:nvSpPr>
          <p:cNvPr id="47" name="Text 45"/>
          <p:cNvSpPr/>
          <p:nvPr/>
        </p:nvSpPr>
        <p:spPr>
          <a:xfrm>
            <a:off x="6858000" y="47548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12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3200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메일 타입 정리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58368" y="731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5개 Mailable + sync/queue 구분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8229600" cy="411480"/>
          </a:xfrm>
          <a:prstGeom prst="roundRect">
            <a:avLst>
              <a:gd name="adj" fmla="val 13333"/>
            </a:avLst>
          </a:prstGeom>
          <a:solidFill>
            <a:srgbClr val="0F172A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8872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Mailable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017520" y="118872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카테고리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06240" y="118872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트리거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600" y="118872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발송 모드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949440" y="118872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사유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57200" y="1691640"/>
            <a:ext cx="8229600" cy="411480"/>
          </a:xfrm>
          <a:prstGeom prst="roundRect">
            <a:avLst>
              <a:gd name="adj" fmla="val 13333"/>
            </a:avLst>
          </a:prstGeom>
          <a:solidFill>
            <a:srgbClr val="F1F5F9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69164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EsignRequestMail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3017520" y="1764792"/>
            <a:ext cx="822960" cy="256032"/>
          </a:xfrm>
          <a:prstGeom prst="roundRect">
            <a:avLst>
              <a:gd name="adj" fmla="val 14286"/>
            </a:avLst>
          </a:prstGeom>
          <a:solidFill>
            <a:srgbClr val="3B82F6"/>
          </a:solidFill>
          <a:ln/>
        </p:spPr>
      </p:sp>
      <p:sp>
        <p:nvSpPr>
          <p:cNvPr id="15" name="Text 13"/>
          <p:cNvSpPr/>
          <p:nvPr/>
        </p:nvSpPr>
        <p:spPr>
          <a:xfrm>
            <a:off x="3017520" y="1764792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전자계약</a:t>
            </a:r>
            <a:endParaRPr lang="en-US" sz="700" dirty="0"/>
          </a:p>
        </p:txBody>
      </p:sp>
      <p:sp>
        <p:nvSpPr>
          <p:cNvPr id="16" name="Text 14"/>
          <p:cNvSpPr/>
          <p:nvPr/>
        </p:nvSpPr>
        <p:spPr>
          <a:xfrm>
            <a:off x="4206240" y="169164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서명 요청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989320" y="1764792"/>
            <a:ext cx="640080" cy="256032"/>
          </a:xfrm>
          <a:prstGeom prst="roundRect">
            <a:avLst>
              <a:gd name="adj" fmla="val 14286"/>
            </a:avLst>
          </a:prstGeom>
          <a:solidFill>
            <a:srgbClr val="22C55E"/>
          </a:solidFill>
          <a:ln/>
        </p:spPr>
      </p:sp>
      <p:sp>
        <p:nvSpPr>
          <p:cNvPr id="18" name="Text 16"/>
          <p:cNvSpPr/>
          <p:nvPr/>
        </p:nvSpPr>
        <p:spPr>
          <a:xfrm>
            <a:off x="5989320" y="176479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6949440" y="169164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비동기 발송 가능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457200" y="2194560"/>
            <a:ext cx="8229600" cy="4114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0080" y="219456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EsignOtpMail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3017520" y="2267712"/>
            <a:ext cx="822960" cy="256032"/>
          </a:xfrm>
          <a:prstGeom prst="roundRect">
            <a:avLst>
              <a:gd name="adj" fmla="val 14286"/>
            </a:avLst>
          </a:prstGeom>
          <a:solidFill>
            <a:srgbClr val="3B82F6"/>
          </a:solidFill>
          <a:ln/>
        </p:spPr>
      </p:sp>
      <p:sp>
        <p:nvSpPr>
          <p:cNvPr id="23" name="Text 21"/>
          <p:cNvSpPr/>
          <p:nvPr/>
        </p:nvSpPr>
        <p:spPr>
          <a:xfrm>
            <a:off x="3017520" y="2267712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전자계약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4206240" y="219456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OTP 인증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5989320" y="2267712"/>
            <a:ext cx="640080" cy="256032"/>
          </a:xfrm>
          <a:prstGeom prst="roundRect">
            <a:avLst>
              <a:gd name="adj" fmla="val 14286"/>
            </a:avLst>
          </a:prstGeom>
          <a:solidFill>
            <a:srgbClr val="EF4444"/>
          </a:solidFill>
          <a:ln/>
        </p:spPr>
      </p:sp>
      <p:sp>
        <p:nvSpPr>
          <p:cNvPr id="26" name="Text 24"/>
          <p:cNvSpPr/>
          <p:nvPr/>
        </p:nvSpPr>
        <p:spPr>
          <a:xfrm>
            <a:off x="5989320" y="226771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</a:t>
            </a:r>
            <a:endParaRPr lang="en-US" sz="700" dirty="0"/>
          </a:p>
        </p:txBody>
      </p:sp>
      <p:sp>
        <p:nvSpPr>
          <p:cNvPr id="27" name="Text 25"/>
          <p:cNvSpPr/>
          <p:nvPr/>
        </p:nvSpPr>
        <p:spPr>
          <a:xfrm>
            <a:off x="6949440" y="219456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시간 민감 (즉시)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457200" y="2697480"/>
            <a:ext cx="8229600" cy="411480"/>
          </a:xfrm>
          <a:prstGeom prst="roundRect">
            <a:avLst>
              <a:gd name="adj" fmla="val 13333"/>
            </a:avLst>
          </a:prstGeom>
          <a:solidFill>
            <a:srgbClr val="F1F5F9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40080" y="269748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EsignCompletedMail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3017520" y="2770632"/>
            <a:ext cx="822960" cy="256032"/>
          </a:xfrm>
          <a:prstGeom prst="roundRect">
            <a:avLst>
              <a:gd name="adj" fmla="val 14286"/>
            </a:avLst>
          </a:prstGeom>
          <a:solidFill>
            <a:srgbClr val="3B82F6"/>
          </a:solidFill>
          <a:ln/>
        </p:spPr>
      </p:sp>
      <p:sp>
        <p:nvSpPr>
          <p:cNvPr id="31" name="Text 29"/>
          <p:cNvSpPr/>
          <p:nvPr/>
        </p:nvSpPr>
        <p:spPr>
          <a:xfrm>
            <a:off x="3017520" y="2770632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전자계약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4206240" y="269748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서명 완료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989320" y="2770632"/>
            <a:ext cx="640080" cy="256032"/>
          </a:xfrm>
          <a:prstGeom prst="roundRect">
            <a:avLst>
              <a:gd name="adj" fmla="val 14286"/>
            </a:avLst>
          </a:prstGeom>
          <a:solidFill>
            <a:srgbClr val="22C55E"/>
          </a:solidFill>
          <a:ln/>
        </p:spPr>
      </p:sp>
      <p:sp>
        <p:nvSpPr>
          <p:cNvPr id="34" name="Text 32"/>
          <p:cNvSpPr/>
          <p:nvPr/>
        </p:nvSpPr>
        <p:spPr>
          <a:xfrm>
            <a:off x="5989320" y="277063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6949440" y="269748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비동기 발송 가능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457200" y="3200400"/>
            <a:ext cx="8229600" cy="4114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40080" y="320040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UserPasswordMail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3017520" y="3273552"/>
            <a:ext cx="822960" cy="256032"/>
          </a:xfrm>
          <a:prstGeom prst="roundRect">
            <a:avLst>
              <a:gd name="adj" fmla="val 14286"/>
            </a:avLst>
          </a:prstGeom>
          <a:solidFill>
            <a:srgbClr val="A855F7"/>
          </a:solidFill>
          <a:ln/>
        </p:spPr>
      </p:sp>
      <p:sp>
        <p:nvSpPr>
          <p:cNvPr id="39" name="Text 37"/>
          <p:cNvSpPr/>
          <p:nvPr/>
        </p:nvSpPr>
        <p:spPr>
          <a:xfrm>
            <a:off x="3017520" y="3273552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인증</a:t>
            </a:r>
            <a:endParaRPr lang="en-US" sz="700" dirty="0"/>
          </a:p>
        </p:txBody>
      </p:sp>
      <p:sp>
        <p:nvSpPr>
          <p:cNvPr id="40" name="Text 38"/>
          <p:cNvSpPr/>
          <p:nvPr/>
        </p:nvSpPr>
        <p:spPr>
          <a:xfrm>
            <a:off x="4206240" y="320040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계정/비번 초기화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989320" y="3273552"/>
            <a:ext cx="640080" cy="256032"/>
          </a:xfrm>
          <a:prstGeom prst="roundRect">
            <a:avLst>
              <a:gd name="adj" fmla="val 14286"/>
            </a:avLst>
          </a:prstGeom>
          <a:solidFill>
            <a:srgbClr val="EF4444"/>
          </a:solidFill>
          <a:ln/>
        </p:spPr>
      </p:sp>
      <p:sp>
        <p:nvSpPr>
          <p:cNvPr id="42" name="Text 40"/>
          <p:cNvSpPr/>
          <p:nvPr/>
        </p:nvSpPr>
        <p:spPr>
          <a:xfrm>
            <a:off x="5989320" y="327355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</a:t>
            </a:r>
            <a:endParaRPr lang="en-US" sz="700" dirty="0"/>
          </a:p>
        </p:txBody>
      </p:sp>
      <p:sp>
        <p:nvSpPr>
          <p:cNvPr id="43" name="Text 41"/>
          <p:cNvSpPr/>
          <p:nvPr/>
        </p:nvSpPr>
        <p:spPr>
          <a:xfrm>
            <a:off x="6949440" y="320040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시간 민감 (즉시)</a:t>
            </a:r>
            <a:endParaRPr lang="en-US" sz="800" dirty="0"/>
          </a:p>
        </p:txBody>
      </p:sp>
      <p:sp>
        <p:nvSpPr>
          <p:cNvPr id="44" name="Shape 42"/>
          <p:cNvSpPr/>
          <p:nvPr/>
        </p:nvSpPr>
        <p:spPr>
          <a:xfrm>
            <a:off x="457200" y="3703320"/>
            <a:ext cx="8229600" cy="411480"/>
          </a:xfrm>
          <a:prstGeom prst="roundRect">
            <a:avLst>
              <a:gd name="adj" fmla="val 13333"/>
            </a:avLst>
          </a:prstGeom>
          <a:solidFill>
            <a:srgbClr val="F1F5F9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40080" y="370332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PayslipMail</a:t>
            </a:r>
            <a:endParaRPr lang="en-US" sz="900" dirty="0"/>
          </a:p>
        </p:txBody>
      </p:sp>
      <p:sp>
        <p:nvSpPr>
          <p:cNvPr id="46" name="Shape 44"/>
          <p:cNvSpPr/>
          <p:nvPr/>
        </p:nvSpPr>
        <p:spPr>
          <a:xfrm>
            <a:off x="3017520" y="3776472"/>
            <a:ext cx="822960" cy="256032"/>
          </a:xfrm>
          <a:prstGeom prst="roundRect">
            <a:avLst>
              <a:gd name="adj" fmla="val 14286"/>
            </a:avLst>
          </a:prstGeom>
          <a:solidFill>
            <a:srgbClr val="F59E0B"/>
          </a:solidFill>
          <a:ln/>
        </p:spPr>
      </p:sp>
      <p:sp>
        <p:nvSpPr>
          <p:cNvPr id="47" name="Text 45"/>
          <p:cNvSpPr/>
          <p:nvPr/>
        </p:nvSpPr>
        <p:spPr>
          <a:xfrm>
            <a:off x="3017520" y="3776472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급여</a:t>
            </a:r>
            <a:endParaRPr lang="en-US" sz="700" dirty="0"/>
          </a:p>
        </p:txBody>
      </p:sp>
      <p:sp>
        <p:nvSpPr>
          <p:cNvPr id="48" name="Text 46"/>
          <p:cNvSpPr/>
          <p:nvPr/>
        </p:nvSpPr>
        <p:spPr>
          <a:xfrm>
            <a:off x="4206240" y="370332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급여명세서 발송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5989320" y="3776472"/>
            <a:ext cx="640080" cy="256032"/>
          </a:xfrm>
          <a:prstGeom prst="roundRect">
            <a:avLst>
              <a:gd name="adj" fmla="val 14286"/>
            </a:avLst>
          </a:prstGeom>
          <a:solidFill>
            <a:srgbClr val="22C55E"/>
          </a:solidFill>
          <a:ln/>
        </p:spPr>
      </p:sp>
      <p:sp>
        <p:nvSpPr>
          <p:cNvPr id="50" name="Text 48"/>
          <p:cNvSpPr/>
          <p:nvPr/>
        </p:nvSpPr>
        <p:spPr>
          <a:xfrm>
            <a:off x="5989320" y="377647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</a:t>
            </a:r>
            <a:endParaRPr lang="en-US" sz="700" dirty="0"/>
          </a:p>
        </p:txBody>
      </p:sp>
      <p:sp>
        <p:nvSpPr>
          <p:cNvPr id="51" name="Text 49"/>
          <p:cNvSpPr/>
          <p:nvPr/>
        </p:nvSpPr>
        <p:spPr>
          <a:xfrm>
            <a:off x="6949440" y="370332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비동기 발송 가능</a:t>
            </a:r>
            <a:endParaRPr lang="en-US" sz="800" dirty="0"/>
          </a:p>
        </p:txBody>
      </p:sp>
      <p:sp>
        <p:nvSpPr>
          <p:cNvPr id="52" name="Shape 50"/>
          <p:cNvSpPr/>
          <p:nvPr/>
        </p:nvSpPr>
        <p:spPr>
          <a:xfrm>
            <a:off x="457200" y="4114800"/>
            <a:ext cx="3931920" cy="502920"/>
          </a:xfrm>
          <a:prstGeom prst="round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40080" y="4114800"/>
            <a:ext cx="3657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</a:t>
            </a:r>
            <a:pPr indent="0" marL="0">
              <a:buNone/>
            </a:pPr>
            <a:r>
              <a:rPr lang="en-US" sz="8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Mail::send() 즉시 발송 (OTP, 비밀번호)</a:t>
            </a:r>
            <a:endParaRPr lang="en-US" sz="900" dirty="0"/>
          </a:p>
        </p:txBody>
      </p:sp>
      <p:sp>
        <p:nvSpPr>
          <p:cNvPr id="54" name="Shape 52"/>
          <p:cNvSpPr/>
          <p:nvPr/>
        </p:nvSpPr>
        <p:spPr>
          <a:xfrm>
            <a:off x="4663440" y="4114800"/>
            <a:ext cx="4023360" cy="502920"/>
          </a:xfrm>
          <a:prstGeom prst="roundRect">
            <a:avLst>
              <a:gd name="adj" fmla="val 10909"/>
            </a:avLst>
          </a:prstGeom>
          <a:solidFill>
            <a:srgbClr val="F0FDF4"/>
          </a:solidFill>
          <a:ln w="6350">
            <a:solidFill>
              <a:srgbClr val="22C55E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846320" y="4114800"/>
            <a:ext cx="3657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</a:t>
            </a:r>
            <a:pPr indent="0" marL="0">
              <a:buNone/>
            </a:pPr>
            <a:r>
              <a:rPr lang="en-US" sz="8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Mail::queue() Supervisor 큐 워커 처리</a:t>
            </a:r>
            <a:endParaRPr lang="en-US" sz="900" dirty="0"/>
          </a:p>
        </p:txBody>
      </p:sp>
      <p:sp>
        <p:nvSpPr>
          <p:cNvPr id="56" name="Shape 54"/>
          <p:cNvSpPr/>
          <p:nvPr/>
        </p:nvSpPr>
        <p:spPr>
          <a:xfrm>
            <a:off x="457200" y="4709160"/>
            <a:ext cx="8229600" cy="9144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57" name="Text 55"/>
          <p:cNvSpPr/>
          <p:nvPr/>
        </p:nvSpPr>
        <p:spPr>
          <a:xfrm>
            <a:off x="457200" y="475488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이메일 정책 | (주)코드브릿지엑스</a:t>
            </a:r>
            <a:endParaRPr lang="en-US" sz="700" dirty="0"/>
          </a:p>
        </p:txBody>
      </p:sp>
      <p:sp>
        <p:nvSpPr>
          <p:cNvPr id="58" name="Text 56"/>
          <p:cNvSpPr/>
          <p:nvPr/>
        </p:nvSpPr>
        <p:spPr>
          <a:xfrm>
            <a:off x="6858000" y="47548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12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3200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템플릿 브랜딩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58368" y="731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테넌트별 로고, 컬러, 서명 커스터마이징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4114800" cy="347472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188720"/>
            <a:ext cx="4114800" cy="731520"/>
          </a:xfrm>
          <a:prstGeom prst="rect">
            <a:avLst/>
          </a:prstGeom>
          <a:solidFill>
            <a:srgbClr val="EFF6FF"/>
          </a:solidFill>
          <a:ln/>
        </p:spPr>
      </p:sp>
      <p:sp>
        <p:nvSpPr>
          <p:cNvPr id="8" name="Shape 6"/>
          <p:cNvSpPr/>
          <p:nvPr/>
        </p:nvSpPr>
        <p:spPr>
          <a:xfrm>
            <a:off x="731520" y="1325880"/>
            <a:ext cx="731520" cy="457200"/>
          </a:xfrm>
          <a:prstGeom prst="roundRect">
            <a:avLst>
              <a:gd name="adj" fmla="val 10000"/>
            </a:avLst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132588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645920" y="132588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{{ 테넌트명 }}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31520" y="210312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B82F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@yield('content')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731520" y="2468880"/>
            <a:ext cx="3566160" cy="13716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3" name="Shape 11"/>
          <p:cNvSpPr/>
          <p:nvPr/>
        </p:nvSpPr>
        <p:spPr>
          <a:xfrm>
            <a:off x="731520" y="2697480"/>
            <a:ext cx="2743200" cy="10972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4" name="Shape 12"/>
          <p:cNvSpPr/>
          <p:nvPr/>
        </p:nvSpPr>
        <p:spPr>
          <a:xfrm>
            <a:off x="731520" y="2880360"/>
            <a:ext cx="3200400" cy="10972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310896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(각 Mailable에서 제공하는 본문)</a:t>
            </a:r>
            <a:endParaRPr lang="en-US" sz="700" dirty="0"/>
          </a:p>
        </p:txBody>
      </p:sp>
      <p:sp>
        <p:nvSpPr>
          <p:cNvPr id="16" name="Shape 14"/>
          <p:cNvSpPr/>
          <p:nvPr/>
        </p:nvSpPr>
        <p:spPr>
          <a:xfrm>
            <a:off x="457200" y="3840480"/>
            <a:ext cx="4114800" cy="9144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3931920"/>
            <a:ext cx="3566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{{ 회사명 }} | {{ 주소 }} | {{ 연락처 }}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731520" y="4160520"/>
            <a:ext cx="3566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i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"SAM 시스템에서 발송된 메일입니다"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3749040" y="1417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헤더 ─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749040" y="265176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본문 ─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3749040" y="39776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푸터 ─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4846320" y="118872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커스터마이징 요소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846320" y="1645920"/>
            <a:ext cx="3840480" cy="384048"/>
          </a:xfrm>
          <a:prstGeom prst="roundRect">
            <a:avLst>
              <a:gd name="adj" fmla="val 14286"/>
            </a:avLst>
          </a:prstGeom>
          <a:solidFill>
            <a:srgbClr val="F1F5F9"/>
          </a:solidFill>
          <a:ln/>
        </p:spPr>
      </p:sp>
      <p:sp>
        <p:nvSpPr>
          <p:cNvPr id="24" name="Shape 22"/>
          <p:cNvSpPr/>
          <p:nvPr/>
        </p:nvSpPr>
        <p:spPr>
          <a:xfrm>
            <a:off x="4937760" y="1700784"/>
            <a:ext cx="411480" cy="274320"/>
          </a:xfrm>
          <a:prstGeom prst="roundRect">
            <a:avLst>
              <a:gd name="adj" fmla="val 13333"/>
            </a:avLst>
          </a:prstGeom>
          <a:solidFill>
            <a:srgbClr val="3B82F6"/>
          </a:solidFill>
          <a:ln/>
        </p:spPr>
      </p:sp>
      <p:sp>
        <p:nvSpPr>
          <p:cNvPr id="25" name="Text 23"/>
          <p:cNvSpPr/>
          <p:nvPr/>
        </p:nvSpPr>
        <p:spPr>
          <a:xfrm>
            <a:off x="4937760" y="1700784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IMG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5440680" y="1645920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로고 이미지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675120" y="1645920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BI 로고</a:t>
            </a:r>
            <a:endParaRPr lang="en-US" sz="700" dirty="0"/>
          </a:p>
        </p:txBody>
      </p:sp>
      <p:sp>
        <p:nvSpPr>
          <p:cNvPr id="28" name="Shape 26"/>
          <p:cNvSpPr/>
          <p:nvPr/>
        </p:nvSpPr>
        <p:spPr>
          <a:xfrm>
            <a:off x="4846320" y="2121408"/>
            <a:ext cx="3840480" cy="384048"/>
          </a:xfrm>
          <a:prstGeom prst="roundRect">
            <a:avLst>
              <a:gd name="adj" fmla="val 14286"/>
            </a:avLst>
          </a:prstGeom>
          <a:solidFill>
            <a:srgbClr val="F1F5F9"/>
          </a:solidFill>
          <a:ln/>
        </p:spPr>
      </p:sp>
      <p:sp>
        <p:nvSpPr>
          <p:cNvPr id="29" name="Shape 27"/>
          <p:cNvSpPr/>
          <p:nvPr/>
        </p:nvSpPr>
        <p:spPr>
          <a:xfrm>
            <a:off x="4937760" y="2176272"/>
            <a:ext cx="411480" cy="274320"/>
          </a:xfrm>
          <a:prstGeom prst="roundRect">
            <a:avLst>
              <a:gd name="adj" fmla="val 13333"/>
            </a:avLst>
          </a:prstGeom>
          <a:solidFill>
            <a:srgbClr val="3B82F6"/>
          </a:solidFill>
          <a:ln/>
        </p:spPr>
      </p:sp>
      <p:sp>
        <p:nvSpPr>
          <p:cNvPr id="30" name="Text 28"/>
          <p:cNvSpPr/>
          <p:nvPr/>
        </p:nvSpPr>
        <p:spPr>
          <a:xfrm>
            <a:off x="4937760" y="2176272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Co.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5440680" y="212140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회사명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6675120" y="2121408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</a:t>
            </a:r>
            <a:endParaRPr lang="en-US" sz="700" dirty="0"/>
          </a:p>
        </p:txBody>
      </p:sp>
      <p:sp>
        <p:nvSpPr>
          <p:cNvPr id="33" name="Shape 31"/>
          <p:cNvSpPr/>
          <p:nvPr/>
        </p:nvSpPr>
        <p:spPr>
          <a:xfrm>
            <a:off x="4846320" y="2596896"/>
            <a:ext cx="3840480" cy="384048"/>
          </a:xfrm>
          <a:prstGeom prst="roundRect">
            <a:avLst>
              <a:gd name="adj" fmla="val 14286"/>
            </a:avLst>
          </a:prstGeom>
          <a:solidFill>
            <a:srgbClr val="F1F5F9"/>
          </a:solidFill>
          <a:ln/>
        </p:spPr>
      </p:sp>
      <p:sp>
        <p:nvSpPr>
          <p:cNvPr id="34" name="Shape 32"/>
          <p:cNvSpPr/>
          <p:nvPr/>
        </p:nvSpPr>
        <p:spPr>
          <a:xfrm>
            <a:off x="4937760" y="2651760"/>
            <a:ext cx="411480" cy="274320"/>
          </a:xfrm>
          <a:prstGeom prst="roundRect">
            <a:avLst>
              <a:gd name="adj" fmla="val 13333"/>
            </a:avLst>
          </a:prstGeom>
          <a:solidFill>
            <a:srgbClr val="3B82F6"/>
          </a:solidFill>
          <a:ln/>
        </p:spPr>
      </p:sp>
      <p:sp>
        <p:nvSpPr>
          <p:cNvPr id="35" name="Text 33"/>
          <p:cNvSpPr/>
          <p:nvPr/>
        </p:nvSpPr>
        <p:spPr>
          <a:xfrm>
            <a:off x="4937760" y="2651760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Adr</a:t>
            </a:r>
            <a:endParaRPr lang="en-US" sz="700" dirty="0"/>
          </a:p>
        </p:txBody>
      </p:sp>
      <p:sp>
        <p:nvSpPr>
          <p:cNvPr id="36" name="Text 34"/>
          <p:cNvSpPr/>
          <p:nvPr/>
        </p:nvSpPr>
        <p:spPr>
          <a:xfrm>
            <a:off x="5440680" y="2596896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주소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675120" y="2596896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(없음)</a:t>
            </a:r>
            <a:endParaRPr lang="en-US" sz="700" dirty="0"/>
          </a:p>
        </p:txBody>
      </p:sp>
      <p:sp>
        <p:nvSpPr>
          <p:cNvPr id="38" name="Shape 36"/>
          <p:cNvSpPr/>
          <p:nvPr/>
        </p:nvSpPr>
        <p:spPr>
          <a:xfrm>
            <a:off x="4846320" y="3072384"/>
            <a:ext cx="3840480" cy="384048"/>
          </a:xfrm>
          <a:prstGeom prst="roundRect">
            <a:avLst>
              <a:gd name="adj" fmla="val 14286"/>
            </a:avLst>
          </a:prstGeom>
          <a:solidFill>
            <a:srgbClr val="F1F5F9"/>
          </a:solidFill>
          <a:ln/>
        </p:spPr>
      </p:sp>
      <p:sp>
        <p:nvSpPr>
          <p:cNvPr id="39" name="Shape 37"/>
          <p:cNvSpPr/>
          <p:nvPr/>
        </p:nvSpPr>
        <p:spPr>
          <a:xfrm>
            <a:off x="4937760" y="3127248"/>
            <a:ext cx="411480" cy="274320"/>
          </a:xfrm>
          <a:prstGeom prst="roundRect">
            <a:avLst>
              <a:gd name="adj" fmla="val 13333"/>
            </a:avLst>
          </a:prstGeom>
          <a:solidFill>
            <a:srgbClr val="3B82F6"/>
          </a:solidFill>
          <a:ln/>
        </p:spPr>
      </p:sp>
      <p:sp>
        <p:nvSpPr>
          <p:cNvPr id="40" name="Text 38"/>
          <p:cNvSpPr/>
          <p:nvPr/>
        </p:nvSpPr>
        <p:spPr>
          <a:xfrm>
            <a:off x="4937760" y="312724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</a:t>
            </a:r>
            <a:endParaRPr lang="en-US" sz="700" dirty="0"/>
          </a:p>
        </p:txBody>
      </p:sp>
      <p:sp>
        <p:nvSpPr>
          <p:cNvPr id="41" name="Text 39"/>
          <p:cNvSpPr/>
          <p:nvPr/>
        </p:nvSpPr>
        <p:spPr>
          <a:xfrm>
            <a:off x="5440680" y="3072384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연락처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6675120" y="3072384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(없음)</a:t>
            </a:r>
            <a:endParaRPr lang="en-US" sz="700" dirty="0"/>
          </a:p>
        </p:txBody>
      </p:sp>
      <p:sp>
        <p:nvSpPr>
          <p:cNvPr id="43" name="Shape 41"/>
          <p:cNvSpPr/>
          <p:nvPr/>
        </p:nvSpPr>
        <p:spPr>
          <a:xfrm>
            <a:off x="4846320" y="3547872"/>
            <a:ext cx="3840480" cy="384048"/>
          </a:xfrm>
          <a:prstGeom prst="roundRect">
            <a:avLst>
              <a:gd name="adj" fmla="val 14286"/>
            </a:avLst>
          </a:prstGeom>
          <a:solidFill>
            <a:srgbClr val="F1F5F9"/>
          </a:solidFill>
          <a:ln/>
        </p:spPr>
      </p:sp>
      <p:sp>
        <p:nvSpPr>
          <p:cNvPr id="44" name="Shape 42"/>
          <p:cNvSpPr/>
          <p:nvPr/>
        </p:nvSpPr>
        <p:spPr>
          <a:xfrm>
            <a:off x="4937760" y="3602736"/>
            <a:ext cx="411480" cy="274320"/>
          </a:xfrm>
          <a:prstGeom prst="roundRect">
            <a:avLst>
              <a:gd name="adj" fmla="val 13333"/>
            </a:avLst>
          </a:prstGeom>
          <a:solidFill>
            <a:srgbClr val="3B82F6"/>
          </a:solidFill>
          <a:ln/>
        </p:spPr>
      </p:sp>
      <p:sp>
        <p:nvSpPr>
          <p:cNvPr id="45" name="Text 43"/>
          <p:cNvSpPr/>
          <p:nvPr/>
        </p:nvSpPr>
        <p:spPr>
          <a:xfrm>
            <a:off x="4937760" y="3602736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CLR</a:t>
            </a:r>
            <a:endParaRPr lang="en-US" sz="700" dirty="0"/>
          </a:p>
        </p:txBody>
      </p:sp>
      <p:sp>
        <p:nvSpPr>
          <p:cNvPr id="46" name="Text 44"/>
          <p:cNvSpPr/>
          <p:nvPr/>
        </p:nvSpPr>
        <p:spPr>
          <a:xfrm>
            <a:off x="5440680" y="3547872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테마 컬러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6675120" y="3547872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#1a56db</a:t>
            </a:r>
            <a:endParaRPr lang="en-US" sz="700" dirty="0"/>
          </a:p>
        </p:txBody>
      </p:sp>
      <p:sp>
        <p:nvSpPr>
          <p:cNvPr id="48" name="Shape 46"/>
          <p:cNvSpPr/>
          <p:nvPr/>
        </p:nvSpPr>
        <p:spPr>
          <a:xfrm>
            <a:off x="4846320" y="4023360"/>
            <a:ext cx="3840480" cy="384048"/>
          </a:xfrm>
          <a:prstGeom prst="roundRect">
            <a:avLst>
              <a:gd name="adj" fmla="val 14286"/>
            </a:avLst>
          </a:prstGeom>
          <a:solidFill>
            <a:srgbClr val="F1F5F9"/>
          </a:solidFill>
          <a:ln/>
        </p:spPr>
      </p:sp>
      <p:sp>
        <p:nvSpPr>
          <p:cNvPr id="49" name="Shape 47"/>
          <p:cNvSpPr/>
          <p:nvPr/>
        </p:nvSpPr>
        <p:spPr>
          <a:xfrm>
            <a:off x="4937760" y="4078224"/>
            <a:ext cx="411480" cy="274320"/>
          </a:xfrm>
          <a:prstGeom prst="roundRect">
            <a:avLst>
              <a:gd name="adj" fmla="val 13333"/>
            </a:avLst>
          </a:prstGeom>
          <a:solidFill>
            <a:srgbClr val="3B82F6"/>
          </a:solidFill>
          <a:ln/>
        </p:spPr>
      </p:sp>
      <p:sp>
        <p:nvSpPr>
          <p:cNvPr id="50" name="Text 48"/>
          <p:cNvSpPr/>
          <p:nvPr/>
        </p:nvSpPr>
        <p:spPr>
          <a:xfrm>
            <a:off x="4937760" y="4078224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Txt</a:t>
            </a:r>
            <a:endParaRPr lang="en-US" sz="700" dirty="0"/>
          </a:p>
        </p:txBody>
      </p:sp>
      <p:sp>
        <p:nvSpPr>
          <p:cNvPr id="51" name="Text 49"/>
          <p:cNvSpPr/>
          <p:nvPr/>
        </p:nvSpPr>
        <p:spPr>
          <a:xfrm>
            <a:off x="5440680" y="4023360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푸터 문구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6675120" y="4023360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시스템에서...</a:t>
            </a:r>
            <a:endParaRPr lang="en-US" sz="700" dirty="0"/>
          </a:p>
        </p:txBody>
      </p:sp>
      <p:sp>
        <p:nvSpPr>
          <p:cNvPr id="53" name="Shape 51"/>
          <p:cNvSpPr/>
          <p:nvPr/>
        </p:nvSpPr>
        <p:spPr>
          <a:xfrm>
            <a:off x="457200" y="4709160"/>
            <a:ext cx="8229600" cy="9144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54" name="Text 52"/>
          <p:cNvSpPr/>
          <p:nvPr/>
        </p:nvSpPr>
        <p:spPr>
          <a:xfrm>
            <a:off x="457200" y="475488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이메일 정책 | (주)코드브릿지엑스</a:t>
            </a:r>
            <a:endParaRPr lang="en-US" sz="700" dirty="0"/>
          </a:p>
        </p:txBody>
      </p:sp>
      <p:sp>
        <p:nvSpPr>
          <p:cNvPr id="55" name="Text 53"/>
          <p:cNvSpPr/>
          <p:nvPr/>
        </p:nvSpPr>
        <p:spPr>
          <a:xfrm>
            <a:off x="6858000" y="47548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12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3200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코드 전환 예시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58368" y="731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(직접 발송) → After (서비스 경유)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11887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(현재)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3931920" cy="1463040"/>
          </a:xfrm>
          <a:prstGeom prst="roundRect">
            <a:avLst>
              <a:gd name="adj" fmla="val 6250"/>
            </a:avLst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645920"/>
            <a:ext cx="3566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6474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컨트롤러에서 직접 발송
</a:t>
            </a:r>
            <a:pPr indent="0" marL="0">
              <a:lnSpc>
                <a:spcPct val="140000"/>
              </a:lnSpc>
              <a:buNone/>
            </a:pPr>
            <a:r>
              <a:rPr lang="en-US" sz="900" b="1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Mail</a:t>
            </a:r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::</a:t>
            </a:r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22C55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to</a:t>
            </a:r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CBD5E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($signer-&gt;email)
</a:t>
            </a:r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-&gt;</a:t>
            </a:r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22C55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send</a:t>
            </a:r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</a:t>
            </a:r>
            <a:endParaRPr lang="en-US" sz="8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</a:t>
            </a:r>
            <a:endParaRPr lang="en-US" sz="8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A855F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new </a:t>
            </a:r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59E0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EsignRequestMail</a:t>
            </a:r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CBD5E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(...)</a:t>
            </a:r>
            <a:endParaRPr lang="en-US" sz="8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CBD5E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);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457200" y="3154680"/>
            <a:ext cx="3931920" cy="640080"/>
          </a:xfrm>
          <a:prstGeom prst="roundRect">
            <a:avLst>
              <a:gd name="adj" fmla="val 8571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3200400"/>
            <a:ext cx="3566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</a:t>
            </a:r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항상 .env SMTP 사용
</a:t>
            </a:r>
            <a:pPr indent="0" marL="0">
              <a:lnSpc>
                <a:spcPct val="130000"/>
              </a:lnSpc>
              <a:buNone/>
            </a:pPr>
            <a:r>
              <a:rPr lang="en-US" sz="8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</a:t>
            </a:r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발송 기록 없음 / 쿼터 확인 없음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114800" y="201168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&gt;&gt;&gt;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754880" y="11887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(전환 후)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754880" y="1554480"/>
            <a:ext cx="3931920" cy="1463040"/>
          </a:xfrm>
          <a:prstGeom prst="roundRect">
            <a:avLst>
              <a:gd name="adj" fmla="val 6250"/>
            </a:avLst>
          </a:prstGeom>
          <a:solidFill>
            <a:srgbClr val="0F172A"/>
          </a:solidFill>
          <a:ln/>
        </p:spPr>
      </p:sp>
      <p:sp>
        <p:nvSpPr>
          <p:cNvPr id="14" name="Text 12"/>
          <p:cNvSpPr/>
          <p:nvPr/>
        </p:nvSpPr>
        <p:spPr>
          <a:xfrm>
            <a:off x="4937760" y="1645920"/>
            <a:ext cx="3566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6474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TenantMailService 경유
</a:t>
            </a:r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60A5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app</a:t>
            </a:r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59E0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(TenantMailService</a:t>
            </a:r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CBD5E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::class)
</a:t>
            </a:r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-&gt;</a:t>
            </a:r>
            <a:pPr indent="0" marL="0">
              <a:lnSpc>
                <a:spcPct val="140000"/>
              </a:lnSpc>
              <a:buNone/>
            </a:pPr>
            <a:r>
              <a:rPr lang="en-US" sz="900" b="1" dirty="0">
                <a:solidFill>
                  <a:srgbClr val="22C55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send</a:t>
            </a:r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
</a:t>
            </a:r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A855F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mailable: </a:t>
            </a:r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CBD5E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new EsignRequestMail(...),
</a:t>
            </a:r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A855F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to: </a:t>
            </a:r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CBD5E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$signer-&gt;email</a:t>
            </a:r>
            <a:endParaRPr lang="en-US" sz="8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CBD5E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);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4754880" y="3154680"/>
            <a:ext cx="3931920" cy="640080"/>
          </a:xfrm>
          <a:prstGeom prst="roundRect">
            <a:avLst>
              <a:gd name="adj" fmla="val 8571"/>
            </a:avLst>
          </a:prstGeom>
          <a:solidFill>
            <a:srgbClr val="F0FDF4"/>
          </a:solidFill>
          <a:ln w="6350">
            <a:solidFill>
              <a:srgbClr val="22C55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937760" y="3200400"/>
            <a:ext cx="3566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</a:t>
            </a:r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 SMTP 자동 적용 + 브랜딩 주입
</a:t>
            </a:r>
            <a:pPr indent="0" marL="0">
              <a:lnSpc>
                <a:spcPct val="130000"/>
              </a:lnSpc>
              <a:buNone/>
            </a:pPr>
            <a:r>
              <a:rPr lang="en-US" sz="8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</a:t>
            </a:r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mail_logs 자동 기록 + 쿼터 확인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457200" y="3977640"/>
            <a:ext cx="8229600" cy="594360"/>
          </a:xfrm>
          <a:prstGeom prst="roundRect">
            <a:avLst>
              <a:gd name="adj" fmla="val 12308"/>
            </a:avLst>
          </a:prstGeom>
          <a:solidFill>
            <a:srgbClr val="FFFBEB"/>
          </a:solidFill>
          <a:ln w="635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02336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tenantId 자동 감지: </a:t>
            </a:r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TenantScope와 동일하게 세션/헤더에서 tenant_id를 자동 추출합니다. 명시적 전달도 가능합니다.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57200" y="4709160"/>
            <a:ext cx="8229600" cy="9144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20" name="Text 18"/>
          <p:cNvSpPr/>
          <p:nvPr/>
        </p:nvSpPr>
        <p:spPr>
          <a:xfrm>
            <a:off x="457200" y="475488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이메일 정책 | (주)코드브릿지엑스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6858000" y="47548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12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3200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보안 규칙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58368" y="731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SMTP 자격증명, 개인정보, 테넌트 격리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114300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 준수 사항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3931920" cy="347472"/>
          </a:xfrm>
          <a:prstGeom prst="roundRect">
            <a:avLst>
              <a:gd name="adj" fmla="val 15789"/>
            </a:avLst>
          </a:prstGeom>
          <a:solidFill>
            <a:srgbClr val="F0FDF4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54480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 </a:t>
            </a:r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SMTP 비밀번호는 encrypt()로 암호화 저장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57200" y="1993392"/>
            <a:ext cx="3931920" cy="347472"/>
          </a:xfrm>
          <a:prstGeom prst="roundRect">
            <a:avLst>
              <a:gd name="adj" fmla="val 15789"/>
            </a:avLst>
          </a:prstGeom>
          <a:solidFill>
            <a:srgbClr val="F0FDF4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993392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 </a:t>
            </a:r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mail_logs에 메일 본문 저장 금지 (메타데이터만)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57200" y="2432304"/>
            <a:ext cx="3931920" cy="347472"/>
          </a:xfrm>
          <a:prstGeom prst="roundRect">
            <a:avLst>
              <a:gd name="adj" fmla="val 15789"/>
            </a:avLst>
          </a:prstGeom>
          <a:solidFill>
            <a:srgbClr val="F0FDF4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2432304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 </a:t>
            </a:r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급여명세서 등 민감 메일은 related_model/related_id만 기록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57200" y="2871216"/>
            <a:ext cx="3931920" cy="347472"/>
          </a:xfrm>
          <a:prstGeom prst="roundRect">
            <a:avLst>
              <a:gd name="adj" fmla="val 15789"/>
            </a:avLst>
          </a:prstGeom>
          <a:solidFill>
            <a:srgbClr val="F0FDF4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871216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 </a:t>
            </a:r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tenant_mail_configs 조회 시 TenantScope 자동 적용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57200" y="3310128"/>
            <a:ext cx="3931920" cy="347472"/>
          </a:xfrm>
          <a:prstGeom prst="roundRect">
            <a:avLst>
              <a:gd name="adj" fmla="val 15789"/>
            </a:avLst>
          </a:prstGeom>
          <a:solidFill>
            <a:srgbClr val="F0FDF4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310128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 </a:t>
            </a:r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응답에 SMTP 비밀번호 노출 금지 ($hidden 처리)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754880" y="114300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금지 사항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754880" y="1554480"/>
            <a:ext cx="3931920" cy="347472"/>
          </a:xfrm>
          <a:prstGeom prst="roundRect">
            <a:avLst>
              <a:gd name="adj" fmla="val 15789"/>
            </a:avLst>
          </a:prstGeom>
          <a:solidFill>
            <a:srgbClr val="FEF2F2"/>
          </a:solidFill>
          <a:ln/>
        </p:spPr>
      </p:sp>
      <p:sp>
        <p:nvSpPr>
          <p:cNvPr id="19" name="Text 17"/>
          <p:cNvSpPr/>
          <p:nvPr/>
        </p:nvSpPr>
        <p:spPr>
          <a:xfrm>
            <a:off x="4937760" y="1554480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 </a:t>
            </a:r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Mail::to() 직접 호출 (TenantMailService 사용)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754880" y="1993392"/>
            <a:ext cx="3931920" cy="347472"/>
          </a:xfrm>
          <a:prstGeom prst="roundRect">
            <a:avLst>
              <a:gd name="adj" fmla="val 15789"/>
            </a:avLst>
          </a:prstGeom>
          <a:solidFill>
            <a:srgbClr val="FEF2F2"/>
          </a:solidFill>
          <a:ln/>
        </p:spPr>
      </p:sp>
      <p:sp>
        <p:nvSpPr>
          <p:cNvPr id="21" name="Text 19"/>
          <p:cNvSpPr/>
          <p:nvPr/>
        </p:nvSpPr>
        <p:spPr>
          <a:xfrm>
            <a:off x="4937760" y="1993392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 </a:t>
            </a:r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.env SMTP에 운영 크리덴셜 하드코딩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754880" y="2432304"/>
            <a:ext cx="3931920" cy="347472"/>
          </a:xfrm>
          <a:prstGeom prst="roundRect">
            <a:avLst>
              <a:gd name="adj" fmla="val 15789"/>
            </a:avLst>
          </a:prstGeom>
          <a:solidFill>
            <a:srgbClr val="FEF2F2"/>
          </a:solidFill>
          <a:ln/>
        </p:spPr>
      </p:sp>
      <p:sp>
        <p:nvSpPr>
          <p:cNvPr id="23" name="Text 21"/>
          <p:cNvSpPr/>
          <p:nvPr/>
        </p:nvSpPr>
        <p:spPr>
          <a:xfrm>
            <a:off x="4937760" y="2432304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 </a:t>
            </a:r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타 테넌트 mail_logs 조회 (TenantScope로 방지)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754880" y="2871216"/>
            <a:ext cx="3931920" cy="347472"/>
          </a:xfrm>
          <a:prstGeom prst="roundRect">
            <a:avLst>
              <a:gd name="adj" fmla="val 15789"/>
            </a:avLst>
          </a:prstGeom>
          <a:solidFill>
            <a:srgbClr val="FEF2F2"/>
          </a:solidFill>
          <a:ln/>
        </p:spPr>
      </p:sp>
      <p:sp>
        <p:nvSpPr>
          <p:cNvPr id="25" name="Text 23"/>
          <p:cNvSpPr/>
          <p:nvPr/>
        </p:nvSpPr>
        <p:spPr>
          <a:xfrm>
            <a:off x="4937760" y="2871216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 </a:t>
            </a:r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이메일 본문에 비밀번호 평문 포함 (임시비번 제외)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57200" y="3749040"/>
            <a:ext cx="8229600" cy="822960"/>
          </a:xfrm>
          <a:prstGeom prst="roundRect">
            <a:avLst>
              <a:gd name="adj" fmla="val 11111"/>
            </a:avLst>
          </a:prstGeom>
          <a:solidFill>
            <a:srgbClr val="0F172A"/>
          </a:solidFill>
          <a:ln/>
        </p:spPr>
      </p:sp>
      <p:sp>
        <p:nvSpPr>
          <p:cNvPr id="27" name="Text 25"/>
          <p:cNvSpPr/>
          <p:nvPr/>
        </p:nvSpPr>
        <p:spPr>
          <a:xfrm>
            <a:off x="640080" y="3794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SMTP 자격증명 암호화 흐름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40080" y="411480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저장: </a:t>
            </a:r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encrypt($password)</a:t>
            </a:r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→ DB에 암호화된 문자열 저장     </a:t>
            </a:r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조회: </a:t>
            </a:r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decrypt($encrypted)</a:t>
            </a:r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→ SMTP 설정 시 복호화 사용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57200" y="4709160"/>
            <a:ext cx="8229600" cy="9144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30" name="Text 28"/>
          <p:cNvSpPr/>
          <p:nvPr/>
        </p:nvSpPr>
        <p:spPr>
          <a:xfrm>
            <a:off x="457200" y="475488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이메일 정책 | (주)코드브릿지엑스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6858000" y="47548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12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3200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구현 로드맵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58368" y="731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4단계 점진적 구현 계획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1920240" cy="3291840"/>
          </a:xfrm>
          <a:prstGeom prst="roundRect">
            <a:avLst>
              <a:gd name="adj" fmla="val 4762"/>
            </a:avLst>
          </a:prstGeom>
          <a:solidFill>
            <a:srgbClr val="EFF6FF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280160"/>
            <a:ext cx="411480" cy="41148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12801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97280" y="1298448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기반 구축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1783080"/>
            <a:ext cx="594360" cy="201168"/>
          </a:xfrm>
          <a:prstGeom prst="roundRect">
            <a:avLst>
              <a:gd name="adj" fmla="val 18182"/>
            </a:avLst>
          </a:prstGeom>
          <a:solidFill>
            <a:srgbClr val="EF4444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1783080"/>
            <a:ext cx="594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548640" y="2148840"/>
            <a:ext cx="17373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148840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tenant_mail_configs 마이그레이션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548640" y="2679192"/>
            <a:ext cx="17373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2679192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mail_logs 마이그레이션</a:t>
            </a:r>
            <a:endParaRPr lang="en-US" sz="750" dirty="0"/>
          </a:p>
        </p:txBody>
      </p:sp>
      <p:sp>
        <p:nvSpPr>
          <p:cNvPr id="16" name="Shape 14"/>
          <p:cNvSpPr/>
          <p:nvPr/>
        </p:nvSpPr>
        <p:spPr>
          <a:xfrm>
            <a:off x="548640" y="3209544"/>
            <a:ext cx="17373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209544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TenantMailService 생성</a:t>
            </a:r>
            <a:endParaRPr lang="en-US" sz="750" dirty="0"/>
          </a:p>
        </p:txBody>
      </p:sp>
      <p:sp>
        <p:nvSpPr>
          <p:cNvPr id="18" name="Shape 16"/>
          <p:cNvSpPr/>
          <p:nvPr/>
        </p:nvSpPr>
        <p:spPr>
          <a:xfrm>
            <a:off x="548640" y="3739896"/>
            <a:ext cx="17373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3739896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TenantMailConfig / MailLog 모델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2377440" y="2560320"/>
            <a:ext cx="182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2560320" y="1188720"/>
            <a:ext cx="1920240" cy="3291840"/>
          </a:xfrm>
          <a:prstGeom prst="roundRect">
            <a:avLst>
              <a:gd name="adj" fmla="val 4762"/>
            </a:avLst>
          </a:prstGeom>
          <a:solidFill>
            <a:srgbClr val="F0FDF4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697480" y="1280160"/>
            <a:ext cx="411480" cy="41148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3" name="Text 21"/>
          <p:cNvSpPr/>
          <p:nvPr/>
        </p:nvSpPr>
        <p:spPr>
          <a:xfrm>
            <a:off x="2697480" y="12801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3200400" y="1298448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 전환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2697480" y="1783080"/>
            <a:ext cx="594360" cy="201168"/>
          </a:xfrm>
          <a:prstGeom prst="roundRect">
            <a:avLst>
              <a:gd name="adj" fmla="val 18182"/>
            </a:avLst>
          </a:prstGeom>
          <a:solidFill>
            <a:srgbClr val="EF4444"/>
          </a:solidFill>
          <a:ln/>
        </p:spPr>
      </p:sp>
      <p:sp>
        <p:nvSpPr>
          <p:cNvPr id="26" name="Text 24"/>
          <p:cNvSpPr/>
          <p:nvPr/>
        </p:nvSpPr>
        <p:spPr>
          <a:xfrm>
            <a:off x="2697480" y="1783080"/>
            <a:ext cx="594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</a:t>
            </a:r>
            <a:endParaRPr lang="en-US" sz="700" dirty="0"/>
          </a:p>
        </p:txBody>
      </p:sp>
      <p:sp>
        <p:nvSpPr>
          <p:cNvPr id="27" name="Shape 25"/>
          <p:cNvSpPr/>
          <p:nvPr/>
        </p:nvSpPr>
        <p:spPr>
          <a:xfrm>
            <a:off x="2651760" y="2148840"/>
            <a:ext cx="17373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2743200" y="2148840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5개 Mailable → TenantMailService 경유</a:t>
            </a:r>
            <a:endParaRPr lang="en-US" sz="750" dirty="0"/>
          </a:p>
        </p:txBody>
      </p:sp>
      <p:sp>
        <p:nvSpPr>
          <p:cNvPr id="29" name="Shape 27"/>
          <p:cNvSpPr/>
          <p:nvPr/>
        </p:nvSpPr>
        <p:spPr>
          <a:xfrm>
            <a:off x="2651760" y="2679192"/>
            <a:ext cx="17373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2743200" y="2679192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EsignRequestMail 중복 제거</a:t>
            </a:r>
            <a:endParaRPr lang="en-US" sz="750" dirty="0"/>
          </a:p>
        </p:txBody>
      </p:sp>
      <p:sp>
        <p:nvSpPr>
          <p:cNvPr id="31" name="Shape 29"/>
          <p:cNvSpPr/>
          <p:nvPr/>
        </p:nvSpPr>
        <p:spPr>
          <a:xfrm>
            <a:off x="2651760" y="3209544"/>
            <a:ext cx="17373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2743200" y="3209544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sync/queue 모드 적용</a:t>
            </a:r>
            <a:endParaRPr lang="en-US" sz="750" dirty="0"/>
          </a:p>
        </p:txBody>
      </p:sp>
      <p:sp>
        <p:nvSpPr>
          <p:cNvPr id="33" name="Shape 31"/>
          <p:cNvSpPr/>
          <p:nvPr/>
        </p:nvSpPr>
        <p:spPr>
          <a:xfrm>
            <a:off x="2651760" y="3739896"/>
            <a:ext cx="17373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2743200" y="3739896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Fallback 전략 구현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4480560" y="2560320"/>
            <a:ext cx="182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4663440" y="1188720"/>
            <a:ext cx="1920240" cy="3291840"/>
          </a:xfrm>
          <a:prstGeom prst="roundRect">
            <a:avLst>
              <a:gd name="adj" fmla="val 4762"/>
            </a:avLst>
          </a:prstGeom>
          <a:solidFill>
            <a:srgbClr val="FFFBE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800600" y="1280160"/>
            <a:ext cx="411480" cy="41148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38" name="Text 36"/>
          <p:cNvSpPr/>
          <p:nvPr/>
        </p:nvSpPr>
        <p:spPr>
          <a:xfrm>
            <a:off x="4800600" y="12801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5303520" y="1298448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브랜딩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800600" y="1783080"/>
            <a:ext cx="594360" cy="201168"/>
          </a:xfrm>
          <a:prstGeom prst="roundRect">
            <a:avLst>
              <a:gd name="adj" fmla="val 18182"/>
            </a:avLst>
          </a:prstGeom>
          <a:solidFill>
            <a:srgbClr val="F59E0B"/>
          </a:solidFill>
          <a:ln/>
        </p:spPr>
      </p:sp>
      <p:sp>
        <p:nvSpPr>
          <p:cNvPr id="41" name="Text 39"/>
          <p:cNvSpPr/>
          <p:nvPr/>
        </p:nvSpPr>
        <p:spPr>
          <a:xfrm>
            <a:off x="4800600" y="1783080"/>
            <a:ext cx="594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중요</a:t>
            </a:r>
            <a:endParaRPr lang="en-US" sz="700" dirty="0"/>
          </a:p>
        </p:txBody>
      </p:sp>
      <p:sp>
        <p:nvSpPr>
          <p:cNvPr id="42" name="Shape 40"/>
          <p:cNvSpPr/>
          <p:nvPr/>
        </p:nvSpPr>
        <p:spPr>
          <a:xfrm>
            <a:off x="4754880" y="2148840"/>
            <a:ext cx="17373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43" name="Text 41"/>
          <p:cNvSpPr/>
          <p:nvPr/>
        </p:nvSpPr>
        <p:spPr>
          <a:xfrm>
            <a:off x="4846320" y="2148840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공통 레이아웃 Blade 생성</a:t>
            </a:r>
            <a:endParaRPr lang="en-US" sz="750" dirty="0"/>
          </a:p>
        </p:txBody>
      </p:sp>
      <p:sp>
        <p:nvSpPr>
          <p:cNvPr id="44" name="Shape 42"/>
          <p:cNvSpPr/>
          <p:nvPr/>
        </p:nvSpPr>
        <p:spPr>
          <a:xfrm>
            <a:off x="4754880" y="2679192"/>
            <a:ext cx="17373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45" name="Text 43"/>
          <p:cNvSpPr/>
          <p:nvPr/>
        </p:nvSpPr>
        <p:spPr>
          <a:xfrm>
            <a:off x="4846320" y="2679192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테넌트별 로고/컬러/서명 적용</a:t>
            </a:r>
            <a:endParaRPr lang="en-US" sz="750" dirty="0"/>
          </a:p>
        </p:txBody>
      </p:sp>
      <p:sp>
        <p:nvSpPr>
          <p:cNvPr id="46" name="Shape 44"/>
          <p:cNvSpPr/>
          <p:nvPr/>
        </p:nvSpPr>
        <p:spPr>
          <a:xfrm>
            <a:off x="4754880" y="3209544"/>
            <a:ext cx="17373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47" name="Text 45"/>
          <p:cNvSpPr/>
          <p:nvPr/>
        </p:nvSpPr>
        <p:spPr>
          <a:xfrm>
            <a:off x="4846320" y="3209544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 메일 설정 관리 화면</a:t>
            </a:r>
            <a:endParaRPr lang="en-US" sz="750" dirty="0"/>
          </a:p>
        </p:txBody>
      </p:sp>
      <p:sp>
        <p:nvSpPr>
          <p:cNvPr id="48" name="Shape 46"/>
          <p:cNvSpPr/>
          <p:nvPr/>
        </p:nvSpPr>
        <p:spPr>
          <a:xfrm>
            <a:off x="4754880" y="3739896"/>
            <a:ext cx="17373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49" name="Text 47"/>
          <p:cNvSpPr/>
          <p:nvPr/>
        </p:nvSpPr>
        <p:spPr>
          <a:xfrm>
            <a:off x="4846320" y="3739896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도메인 검증 가이드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583680" y="2560320"/>
            <a:ext cx="182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766560" y="1188720"/>
            <a:ext cx="1920240" cy="3291840"/>
          </a:xfrm>
          <a:prstGeom prst="roundRect">
            <a:avLst>
              <a:gd name="adj" fmla="val 4762"/>
            </a:avLst>
          </a:prstGeom>
          <a:solidFill>
            <a:srgbClr val="FAF5FF"/>
          </a:solidFill>
          <a:ln w="12700">
            <a:solidFill>
              <a:srgbClr val="A855F7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6903720" y="1280160"/>
            <a:ext cx="411480" cy="411480"/>
          </a:xfrm>
          <a:prstGeom prst="ellipse">
            <a:avLst/>
          </a:prstGeom>
          <a:solidFill>
            <a:srgbClr val="A855F7"/>
          </a:solidFill>
          <a:ln/>
        </p:spPr>
      </p:sp>
      <p:sp>
        <p:nvSpPr>
          <p:cNvPr id="53" name="Text 51"/>
          <p:cNvSpPr/>
          <p:nvPr/>
        </p:nvSpPr>
        <p:spPr>
          <a:xfrm>
            <a:off x="6903720" y="12801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7406640" y="1298448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85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고급 기능</a:t>
            </a:r>
            <a:endParaRPr lang="en-US" sz="1300" dirty="0"/>
          </a:p>
        </p:txBody>
      </p:sp>
      <p:sp>
        <p:nvSpPr>
          <p:cNvPr id="55" name="Shape 53"/>
          <p:cNvSpPr/>
          <p:nvPr/>
        </p:nvSpPr>
        <p:spPr>
          <a:xfrm>
            <a:off x="6903720" y="1783080"/>
            <a:ext cx="594360" cy="201168"/>
          </a:xfrm>
          <a:prstGeom prst="roundRect">
            <a:avLst>
              <a:gd name="adj" fmla="val 18182"/>
            </a:avLst>
          </a:prstGeom>
          <a:solidFill>
            <a:srgbClr val="22C55E"/>
          </a:solidFill>
          <a:ln/>
        </p:spPr>
      </p:sp>
      <p:sp>
        <p:nvSpPr>
          <p:cNvPr id="56" name="Text 54"/>
          <p:cNvSpPr/>
          <p:nvPr/>
        </p:nvSpPr>
        <p:spPr>
          <a:xfrm>
            <a:off x="6903720" y="1783080"/>
            <a:ext cx="594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권장</a:t>
            </a:r>
            <a:endParaRPr lang="en-US" sz="700" dirty="0"/>
          </a:p>
        </p:txBody>
      </p:sp>
      <p:sp>
        <p:nvSpPr>
          <p:cNvPr id="57" name="Shape 55"/>
          <p:cNvSpPr/>
          <p:nvPr/>
        </p:nvSpPr>
        <p:spPr>
          <a:xfrm>
            <a:off x="6858000" y="2148840"/>
            <a:ext cx="17373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58" name="Text 56"/>
          <p:cNvSpPr/>
          <p:nvPr/>
        </p:nvSpPr>
        <p:spPr>
          <a:xfrm>
            <a:off x="6949440" y="2148840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실패 재시도 (queue retry)</a:t>
            </a:r>
            <a:endParaRPr lang="en-US" sz="750" dirty="0"/>
          </a:p>
        </p:txBody>
      </p:sp>
      <p:sp>
        <p:nvSpPr>
          <p:cNvPr id="59" name="Shape 57"/>
          <p:cNvSpPr/>
          <p:nvPr/>
        </p:nvSpPr>
        <p:spPr>
          <a:xfrm>
            <a:off x="6858000" y="2679192"/>
            <a:ext cx="17373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60" name="Text 58"/>
          <p:cNvSpPr/>
          <p:nvPr/>
        </p:nvSpPr>
        <p:spPr>
          <a:xfrm>
            <a:off x="6949440" y="2679192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바운스 처리</a:t>
            </a:r>
            <a:endParaRPr lang="en-US" sz="750" dirty="0"/>
          </a:p>
        </p:txBody>
      </p:sp>
      <p:sp>
        <p:nvSpPr>
          <p:cNvPr id="61" name="Shape 59"/>
          <p:cNvSpPr/>
          <p:nvPr/>
        </p:nvSpPr>
        <p:spPr>
          <a:xfrm>
            <a:off x="6858000" y="3209544"/>
            <a:ext cx="17373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62" name="Text 60"/>
          <p:cNvSpPr/>
          <p:nvPr/>
        </p:nvSpPr>
        <p:spPr>
          <a:xfrm>
            <a:off x="6949440" y="3209544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발송 통계 대시보드</a:t>
            </a:r>
            <a:endParaRPr lang="en-US" sz="750" dirty="0"/>
          </a:p>
        </p:txBody>
      </p:sp>
      <p:sp>
        <p:nvSpPr>
          <p:cNvPr id="63" name="Shape 61"/>
          <p:cNvSpPr/>
          <p:nvPr/>
        </p:nvSpPr>
        <p:spPr>
          <a:xfrm>
            <a:off x="6858000" y="3739896"/>
            <a:ext cx="17373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64" name="Text 62"/>
          <p:cNvSpPr/>
          <p:nvPr/>
        </p:nvSpPr>
        <p:spPr>
          <a:xfrm>
            <a:off x="6949440" y="3739896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Amazon SES / Mailgun 연동</a:t>
            </a:r>
            <a:endParaRPr lang="en-US" sz="750" dirty="0"/>
          </a:p>
        </p:txBody>
      </p:sp>
      <p:sp>
        <p:nvSpPr>
          <p:cNvPr id="65" name="Shape 63"/>
          <p:cNvSpPr/>
          <p:nvPr/>
        </p:nvSpPr>
        <p:spPr>
          <a:xfrm>
            <a:off x="457200" y="4709160"/>
            <a:ext cx="8229600" cy="9144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66" name="Text 64"/>
          <p:cNvSpPr/>
          <p:nvPr/>
        </p:nvSpPr>
        <p:spPr>
          <a:xfrm>
            <a:off x="457200" y="475488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이메일 정책 | (주)코드브릿지엑스</a:t>
            </a:r>
            <a:endParaRPr lang="en-US" sz="700" dirty="0"/>
          </a:p>
        </p:txBody>
      </p:sp>
      <p:sp>
        <p:nvSpPr>
          <p:cNvPr id="67" name="Text 65"/>
          <p:cNvSpPr/>
          <p:nvPr/>
        </p:nvSpPr>
        <p:spPr>
          <a:xfrm>
            <a:off x="6858000" y="47548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12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3B82F6"/>
          </a:solidFill>
          <a:ln/>
        </p:spPr>
      </p:sp>
      <p:pic>
        <p:nvPicPr>
          <p:cNvPr id="3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0" y="1097280"/>
            <a:ext cx="1828800" cy="7772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10312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 &amp; A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914400" y="29260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질문 및 논의 사항을 공유해 주세요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3200400" y="3566160"/>
            <a:ext cx="2743200" cy="27432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4"/>
          <p:cNvSpPr/>
          <p:nvPr/>
        </p:nvSpPr>
        <p:spPr>
          <a:xfrm>
            <a:off x="914400" y="38404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기술 문서: </a:t>
            </a:r>
            <a:pPr algn="ctr" indent="0" marL="0">
              <a:buNone/>
            </a:pPr>
            <a:r>
              <a:rPr lang="en-US" sz="90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docs/dev/standards/email-policy.md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914400" y="43891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2026-03-11T12:30:47Z</dcterms:created>
  <dcterms:modified xsi:type="dcterms:W3CDTF">2026-03-11T12:30:47Z</dcterms:modified>
</cp:coreProperties>
</file>