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565C0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097280" cy="4114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188720"/>
            <a:ext cx="8229600" cy="2743200"/>
          </a:xfrm>
          <a:prstGeom prst="roundRect">
            <a:avLst>
              <a:gd name="adj" fmla="val 3333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14400" y="1463040"/>
            <a:ext cx="822960" cy="822960"/>
          </a:xfrm>
          <a:prstGeom prst="roundRect">
            <a:avLst>
              <a:gd name="adj" fmla="val 13333"/>
            </a:avLst>
          </a:prstGeom>
          <a:solidFill>
            <a:srgbClr val="1565C0"/>
          </a:solidFill>
          <a:ln/>
        </p:spPr>
      </p:sp>
      <p:sp>
        <p:nvSpPr>
          <p:cNvPr id="6" name="Text 3"/>
          <p:cNvSpPr/>
          <p:nvPr/>
        </p:nvSpPr>
        <p:spPr>
          <a:xfrm>
            <a:off x="914400" y="146304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SRV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14400" y="19659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1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1874520" y="1600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3474720" y="1463040"/>
            <a:ext cx="822960" cy="822960"/>
          </a:xfrm>
          <a:prstGeom prst="roundRect">
            <a:avLst>
              <a:gd name="adj" fmla="val 13333"/>
            </a:avLst>
          </a:prstGeom>
          <a:solidFill>
            <a:srgbClr val="00897B"/>
          </a:solidFill>
          <a:ln/>
        </p:spPr>
      </p:sp>
      <p:sp>
        <p:nvSpPr>
          <p:cNvPr id="10" name="Text 7"/>
          <p:cNvSpPr/>
          <p:nvPr/>
        </p:nvSpPr>
        <p:spPr>
          <a:xfrm>
            <a:off x="3474720" y="146304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NGX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474720" y="19659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2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4434840" y="1600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035040" y="1463040"/>
            <a:ext cx="822960" cy="822960"/>
          </a:xfrm>
          <a:prstGeom prst="roundRect">
            <a:avLst>
              <a:gd name="adj" fmla="val 13333"/>
            </a:avLst>
          </a:prstGeom>
          <a:solidFill>
            <a:srgbClr val="7B1FA2"/>
          </a:solidFill>
          <a:ln/>
        </p:spPr>
      </p:sp>
      <p:sp>
        <p:nvSpPr>
          <p:cNvPr id="14" name="Text 11"/>
          <p:cNvSpPr/>
          <p:nvPr/>
        </p:nvSpPr>
        <p:spPr>
          <a:xfrm>
            <a:off x="6035040" y="146304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FPM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035040" y="19659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3</a:t>
            </a:r>
            <a:endParaRPr lang="en-US" sz="700" dirty="0"/>
          </a:p>
        </p:txBody>
      </p:sp>
      <p:sp>
        <p:nvSpPr>
          <p:cNvPr id="16" name="Text 13"/>
          <p:cNvSpPr/>
          <p:nvPr/>
        </p:nvSpPr>
        <p:spPr>
          <a:xfrm>
            <a:off x="914400" y="246888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</a:t>
            </a:r>
            <a:endParaRPr lang="en-US" sz="3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학습 시리즈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914400" y="3383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프로젝트 서버 구조를 이해하는 3단계 가이드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2026-02-22  |  SAM 개발팀  |  (주)코드브릿지엑스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0" y="5093208"/>
            <a:ext cx="9144000" cy="54864"/>
          </a:xfrm>
          <a:prstGeom prst="rect">
            <a:avLst/>
          </a:prstGeom>
          <a:solidFill>
            <a:srgbClr val="1565C0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학습 시리즈 개요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가이드를 순서대로 읽으면 SAM 서버 구조가 이해된다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161B22"/>
          </a:solidFill>
          <a:ln w="6350">
            <a:solidFill>
              <a:srgbClr val="1565C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234440"/>
            <a:ext cx="685800" cy="822960"/>
          </a:xfrm>
          <a:prstGeom prst="roundRect">
            <a:avLst>
              <a:gd name="adj" fmla="val 13333"/>
            </a:avLst>
          </a:prstGeom>
          <a:solidFill>
            <a:srgbClr val="1565C0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234440"/>
            <a:ext cx="685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</a:t>
            </a:r>
            <a:endParaRPr lang="en-US" sz="1400" dirty="0"/>
          </a:p>
          <a:p>
            <a:pPr algn="ctr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08760" y="11887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동작 원리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08760" y="1536192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전체 요청 흐름 (브라우저 → Nginx → PHP-FPM → Laravel → MySQL)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029200" y="12801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URL에서 화면까지의 여정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029200" y="1627632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각 구성 요소의 역할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949440" y="12801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도메인별 요청 경로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949440" y="1627632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배포 흐름 (git push → 서버 반영)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57200" y="233172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161B22"/>
          </a:solidFill>
          <a:ln w="6350">
            <a:solidFill>
              <a:srgbClr val="00897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2468880"/>
            <a:ext cx="685800" cy="822960"/>
          </a:xfrm>
          <a:prstGeom prst="roundRect">
            <a:avLst>
              <a:gd name="adj" fmla="val 13333"/>
            </a:avLst>
          </a:prstGeom>
          <a:solidFill>
            <a:srgbClr val="00897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2468880"/>
            <a:ext cx="685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</a:t>
            </a:r>
            <a:endParaRPr lang="en-US" sz="1400" dirty="0"/>
          </a:p>
          <a:p>
            <a:pPr algn="ctr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508760" y="2423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508760" y="2770632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Nginx가 하는 일, FastCGI 프로토콜, 설정 파일 해독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5029200" y="251460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Nginx vs Apache 비교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029200" y="2862072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CGI → FastCGI 진화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949440" y="251460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nginx.conf 줄별 해설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949440" y="2862072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SAM 2계층 Nginx 구조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57200" y="356616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161B22"/>
          </a:solidFill>
          <a:ln w="6350">
            <a:solidFill>
              <a:srgbClr val="7B1FA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" y="3703320"/>
            <a:ext cx="685800" cy="822960"/>
          </a:xfrm>
          <a:prstGeom prst="roundRect">
            <a:avLst>
              <a:gd name="adj" fmla="val 13333"/>
            </a:avLst>
          </a:prstGeom>
          <a:solidFill>
            <a:srgbClr val="7B1FA2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703320"/>
            <a:ext cx="685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</a:t>
            </a:r>
            <a:endParaRPr lang="en-US" sz="1400" dirty="0"/>
          </a:p>
          <a:p>
            <a:pPr algn="ctr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5087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508760" y="4005072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프로세스 관리, Master/Worker 모델, SAM 워커 설정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029200" y="374904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CGI → mod_php → PHP-FPM 역사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029200" y="4096512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Master/Worker 프로세스 모델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6949440" y="374904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www.conf 설정 (max_children=20)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6949440" y="4096512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워커 동적 관리와 장애 대응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1565C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3832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463040" y="338328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동작 원리 — 요청의 여정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05840"/>
            <a:ext cx="8229600" cy="2103120"/>
          </a:xfrm>
          <a:prstGeom prst="roundRect">
            <a:avLst>
              <a:gd name="adj" fmla="val 4348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097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https://mng.sam.kr/orders 접속 시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31520" y="1508760"/>
            <a:ext cx="1188720" cy="1097280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 w="12700">
            <a:solidFill>
              <a:srgbClr val="42A5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1572768"/>
            <a:ext cx="320040" cy="320040"/>
          </a:xfrm>
          <a:prstGeom prst="ellipse">
            <a:avLst/>
          </a:prstGeom>
          <a:solidFill>
            <a:srgbClr val="42A5F5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97280" y="1554480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22960" y="192024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요청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1920240" y="1737360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331720" y="1508760"/>
            <a:ext cx="1188720" cy="1097280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377440" y="1572768"/>
            <a:ext cx="320040" cy="32004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8" name="Text 16"/>
          <p:cNvSpPr/>
          <p:nvPr/>
        </p:nvSpPr>
        <p:spPr>
          <a:xfrm>
            <a:off x="237744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697480" y="1554480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423160" y="192024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 종료</a:t>
            </a:r>
            <a:endParaRPr lang="en-US" sz="7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라우팅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3520440" y="1737360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931920" y="1508760"/>
            <a:ext cx="1188720" cy="1097280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 w="12700">
            <a:solidFill>
              <a:srgbClr val="7B1FA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977640" y="1572768"/>
            <a:ext cx="320040" cy="320040"/>
          </a:xfrm>
          <a:prstGeom prst="ellipse">
            <a:avLst/>
          </a:prstGeom>
          <a:solidFill>
            <a:srgbClr val="7B1FA2"/>
          </a:solidFill>
          <a:ln/>
        </p:spPr>
      </p:sp>
      <p:sp>
        <p:nvSpPr>
          <p:cNvPr id="24" name="Text 22"/>
          <p:cNvSpPr/>
          <p:nvPr/>
        </p:nvSpPr>
        <p:spPr>
          <a:xfrm>
            <a:off x="397764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297680" y="1554480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023360" y="192024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7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워커 배정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5120640" y="1737360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532120" y="1508760"/>
            <a:ext cx="1188720" cy="1097280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577840" y="1572768"/>
            <a:ext cx="320040" cy="320040"/>
          </a:xfrm>
          <a:prstGeom prst="ellipse">
            <a:avLst/>
          </a:prstGeom>
          <a:solidFill>
            <a:srgbClr val="00897B"/>
          </a:solidFill>
          <a:ln/>
        </p:spPr>
      </p:sp>
      <p:sp>
        <p:nvSpPr>
          <p:cNvPr id="30" name="Text 28"/>
          <p:cNvSpPr/>
          <p:nvPr/>
        </p:nvSpPr>
        <p:spPr>
          <a:xfrm>
            <a:off x="557784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897880" y="1554480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623560" y="192024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라우팅</a:t>
            </a:r>
            <a:endParaRPr lang="en-US" sz="7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컨트롤러</a:t>
            </a:r>
            <a:endParaRPr lang="en-US" sz="750" dirty="0"/>
          </a:p>
        </p:txBody>
      </p:sp>
      <p:sp>
        <p:nvSpPr>
          <p:cNvPr id="33" name="Text 31"/>
          <p:cNvSpPr/>
          <p:nvPr/>
        </p:nvSpPr>
        <p:spPr>
          <a:xfrm>
            <a:off x="6720840" y="1737360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132320" y="1508760"/>
            <a:ext cx="1188720" cy="1097280"/>
          </a:xfrm>
          <a:prstGeom prst="roundRect">
            <a:avLst>
              <a:gd name="adj" fmla="val 8333"/>
            </a:avLst>
          </a:prstGeom>
          <a:solidFill>
            <a:srgbClr val="1C2333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178040" y="1572768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36" name="Text 34"/>
          <p:cNvSpPr/>
          <p:nvPr/>
        </p:nvSpPr>
        <p:spPr>
          <a:xfrm>
            <a:off x="717804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7498080" y="1554480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223760" y="192024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조회</a:t>
            </a:r>
            <a:endParaRPr lang="en-US" sz="7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tenant_id 필터</a:t>
            </a:r>
            <a:endParaRPr lang="en-US" sz="750" dirty="0"/>
          </a:p>
        </p:txBody>
      </p:sp>
      <p:sp>
        <p:nvSpPr>
          <p:cNvPr id="39" name="Shape 37"/>
          <p:cNvSpPr/>
          <p:nvPr/>
        </p:nvSpPr>
        <p:spPr>
          <a:xfrm>
            <a:off x="457200" y="3291840"/>
            <a:ext cx="8229600" cy="1325880"/>
          </a:xfrm>
          <a:prstGeom prst="roundRect">
            <a:avLst>
              <a:gd name="adj" fmla="val 6897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40080" y="3383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구성 요소별 역할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40080" y="3703320"/>
            <a:ext cx="73152" cy="164592"/>
          </a:xfrm>
          <a:prstGeom prst="roundRect">
            <a:avLst>
              <a:gd name="adj" fmla="val 25000"/>
            </a:avLst>
          </a:prstGeom>
          <a:solidFill>
            <a:srgbClr val="1565C0"/>
          </a:solidFill>
          <a:ln/>
        </p:spPr>
      </p:sp>
      <p:sp>
        <p:nvSpPr>
          <p:cNvPr id="42" name="Text 40"/>
          <p:cNvSpPr/>
          <p:nvPr/>
        </p:nvSpPr>
        <p:spPr>
          <a:xfrm>
            <a:off x="822960" y="3703320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2103120" y="3703320"/>
            <a:ext cx="3657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리버스 프록시, SSL, 정적 파일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943600" y="3703320"/>
            <a:ext cx="22860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안내 데스크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640080" y="3886200"/>
            <a:ext cx="73152" cy="164592"/>
          </a:xfrm>
          <a:prstGeom prst="roundRect">
            <a:avLst>
              <a:gd name="adj" fmla="val 25000"/>
            </a:avLst>
          </a:prstGeom>
          <a:solidFill>
            <a:srgbClr val="7B1FA2"/>
          </a:solidFill>
          <a:ln/>
        </p:spPr>
      </p:sp>
      <p:sp>
        <p:nvSpPr>
          <p:cNvPr id="46" name="Text 44"/>
          <p:cNvSpPr/>
          <p:nvPr/>
        </p:nvSpPr>
        <p:spPr>
          <a:xfrm>
            <a:off x="822960" y="3886200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2103120" y="3886200"/>
            <a:ext cx="3657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워커 풀 관리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5943600" y="3886200"/>
            <a:ext cx="22860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창구 직원 팀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640080" y="4069080"/>
            <a:ext cx="73152" cy="164592"/>
          </a:xfrm>
          <a:prstGeom prst="roundRect">
            <a:avLst>
              <a:gd name="adj" fmla="val 25000"/>
            </a:avLst>
          </a:prstGeom>
          <a:solidFill>
            <a:srgbClr val="00897B"/>
          </a:solidFill>
          <a:ln/>
        </p:spPr>
      </p:sp>
      <p:sp>
        <p:nvSpPr>
          <p:cNvPr id="50" name="Text 48"/>
          <p:cNvSpPr/>
          <p:nvPr/>
        </p:nvSpPr>
        <p:spPr>
          <a:xfrm>
            <a:off x="822960" y="4069080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2103120" y="4069080"/>
            <a:ext cx="3657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MVC, 라우팅, 비즈니스 로직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5943600" y="4069080"/>
            <a:ext cx="22860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업무 매뉴얼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640080" y="4251960"/>
            <a:ext cx="73152" cy="164592"/>
          </a:xfrm>
          <a:prstGeom prst="roundRect">
            <a:avLst>
              <a:gd name="adj" fmla="val 25000"/>
            </a:avLst>
          </a:prstGeom>
          <a:solidFill>
            <a:srgbClr val="2E7D32"/>
          </a:solidFill>
          <a:ln/>
        </p:spPr>
      </p:sp>
      <p:sp>
        <p:nvSpPr>
          <p:cNvPr id="54" name="Text 52"/>
          <p:cNvSpPr/>
          <p:nvPr/>
        </p:nvSpPr>
        <p:spPr>
          <a:xfrm>
            <a:off x="822960" y="4251960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2103120" y="4251960"/>
            <a:ext cx="3657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데이터 저장/조회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5943600" y="4251960"/>
            <a:ext cx="22860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서류 보관실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640080" y="4434840"/>
            <a:ext cx="73152" cy="164592"/>
          </a:xfrm>
          <a:prstGeom prst="roundRect">
            <a:avLst>
              <a:gd name="adj" fmla="val 25000"/>
            </a:avLst>
          </a:prstGeom>
          <a:solidFill>
            <a:srgbClr val="EF6C00"/>
          </a:solidFill>
          <a:ln/>
        </p:spPr>
      </p:sp>
      <p:sp>
        <p:nvSpPr>
          <p:cNvPr id="58" name="Text 56"/>
          <p:cNvSpPr/>
          <p:nvPr/>
        </p:nvSpPr>
        <p:spPr>
          <a:xfrm>
            <a:off x="822960" y="4434840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2103120" y="4434840"/>
            <a:ext cx="3657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 감시, 자동 재시작</a:t>
            </a:r>
            <a:endParaRPr lang="en-US" sz="800" dirty="0"/>
          </a:p>
        </p:txBody>
      </p:sp>
      <p:sp>
        <p:nvSpPr>
          <p:cNvPr id="60" name="Text 58"/>
          <p:cNvSpPr/>
          <p:nvPr/>
        </p:nvSpPr>
        <p:spPr>
          <a:xfrm>
            <a:off x="5943600" y="4434840"/>
            <a:ext cx="22860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EF6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관리 감독관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1565C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3832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463040" y="338328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동작 원리 — 도메인 라우팅 &amp; 배포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05840"/>
            <a:ext cx="4846320" cy="2286000"/>
          </a:xfrm>
          <a:prstGeom prst="roundRect">
            <a:avLst>
              <a:gd name="adj" fmla="val 4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097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→ 서비스 매핑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1444752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920240" y="144475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2560320" y="1444752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기술 스택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3840480" y="1444752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프로토콜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40080" y="1645920"/>
            <a:ext cx="4206240" cy="9144"/>
          </a:xfrm>
          <a:prstGeom prst="rect">
            <a:avLst/>
          </a:prstGeom>
          <a:solidFill>
            <a:srgbClr val="30363D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169164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mng.sam.kr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920240" y="169164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560320" y="169164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 + HTMX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840480" y="169164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40080" y="196596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api.sam.kr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920240" y="196596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2560320" y="196596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840480" y="196596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640080" y="22402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dev.sam.kr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920240" y="22402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2560320" y="224028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Next.js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840480" y="224028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Proxy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40080" y="251460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sales.sam.kr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920240" y="251460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2560320" y="251460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3840480" y="251460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Proxy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640080" y="278892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5130.sam.kr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920240" y="278892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5130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2560320" y="278892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7.3 (레거시)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3840480" y="27889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Proxy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640080" y="2971800"/>
            <a:ext cx="4389120" cy="228600"/>
          </a:xfrm>
          <a:prstGeom prst="roundRect">
            <a:avLst>
              <a:gd name="adj" fmla="val 16000"/>
            </a:avLst>
          </a:prstGeom>
          <a:solidFill>
            <a:srgbClr val="1B2333"/>
          </a:solidFill>
          <a:ln/>
        </p:spPr>
      </p:sp>
      <p:sp>
        <p:nvSpPr>
          <p:cNvPr id="36" name="Text 34"/>
          <p:cNvSpPr/>
          <p:nvPr/>
        </p:nvSpPr>
        <p:spPr>
          <a:xfrm>
            <a:off x="777240" y="297180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서비스 = FastCGI  |  Node.js/레거시 = HTTP Proxy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5577840" y="1005840"/>
            <a:ext cx="3108960" cy="2286000"/>
          </a:xfrm>
          <a:prstGeom prst="roundRect">
            <a:avLst>
              <a:gd name="adj" fmla="val 4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760720" y="1097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배포 흐름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760720" y="1508760"/>
            <a:ext cx="320040" cy="32004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40" name="Text 38"/>
          <p:cNvSpPr/>
          <p:nvPr/>
        </p:nvSpPr>
        <p:spPr>
          <a:xfrm>
            <a:off x="5760720" y="15087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6172200" y="1490472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수정 + git commit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6172200" y="1664208"/>
            <a:ext cx="22860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개발자 (로컬)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5760720" y="1847088"/>
            <a:ext cx="320040" cy="32004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44" name="Text 42"/>
          <p:cNvSpPr/>
          <p:nvPr/>
        </p:nvSpPr>
        <p:spPr>
          <a:xfrm>
            <a:off x="5760720" y="184708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6172200" y="1828800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push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6172200" y="2002536"/>
            <a:ext cx="22860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개발자 (로컬)</a:t>
            </a:r>
            <a:endParaRPr lang="en-US" sz="700" dirty="0"/>
          </a:p>
        </p:txBody>
      </p:sp>
      <p:sp>
        <p:nvSpPr>
          <p:cNvPr id="47" name="Shape 45"/>
          <p:cNvSpPr/>
          <p:nvPr/>
        </p:nvSpPr>
        <p:spPr>
          <a:xfrm>
            <a:off x="5760720" y="2185416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48" name="Text 46"/>
          <p:cNvSpPr/>
          <p:nvPr/>
        </p:nvSpPr>
        <p:spPr>
          <a:xfrm>
            <a:off x="5760720" y="218541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172200" y="2167128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pull + composer install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6172200" y="2340864"/>
            <a:ext cx="22860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팀장 (서버)</a:t>
            </a:r>
            <a:endParaRPr lang="en-US" sz="700" dirty="0"/>
          </a:p>
        </p:txBody>
      </p:sp>
      <p:sp>
        <p:nvSpPr>
          <p:cNvPr id="51" name="Shape 49"/>
          <p:cNvSpPr/>
          <p:nvPr/>
        </p:nvSpPr>
        <p:spPr>
          <a:xfrm>
            <a:off x="5760720" y="2523744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52" name="Text 50"/>
          <p:cNvSpPr/>
          <p:nvPr/>
        </p:nvSpPr>
        <p:spPr>
          <a:xfrm>
            <a:off x="5760720" y="252374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53" name="Text 51"/>
          <p:cNvSpPr/>
          <p:nvPr/>
        </p:nvSpPr>
        <p:spPr>
          <a:xfrm>
            <a:off x="6172200" y="2505456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artisan migrate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6172200" y="2679192"/>
            <a:ext cx="22860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팀장 (서버)</a:t>
            </a:r>
            <a:endParaRPr lang="en-US" sz="700" dirty="0"/>
          </a:p>
        </p:txBody>
      </p:sp>
      <p:sp>
        <p:nvSpPr>
          <p:cNvPr id="55" name="Shape 53"/>
          <p:cNvSpPr/>
          <p:nvPr/>
        </p:nvSpPr>
        <p:spPr>
          <a:xfrm>
            <a:off x="5760720" y="2862072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56" name="Text 54"/>
          <p:cNvSpPr/>
          <p:nvPr/>
        </p:nvSpPr>
        <p:spPr>
          <a:xfrm>
            <a:off x="5760720" y="28620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57" name="Text 55"/>
          <p:cNvSpPr/>
          <p:nvPr/>
        </p:nvSpPr>
        <p:spPr>
          <a:xfrm>
            <a:off x="6172200" y="2843784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config:clear</a:t>
            </a:r>
            <a:endParaRPr lang="en-US" sz="800" dirty="0"/>
          </a:p>
        </p:txBody>
      </p:sp>
      <p:sp>
        <p:nvSpPr>
          <p:cNvPr id="58" name="Text 56"/>
          <p:cNvSpPr/>
          <p:nvPr/>
        </p:nvSpPr>
        <p:spPr>
          <a:xfrm>
            <a:off x="6172200" y="3017520"/>
            <a:ext cx="22860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팀장 (서버)</a:t>
            </a:r>
            <a:endParaRPr lang="en-US" sz="700" dirty="0"/>
          </a:p>
        </p:txBody>
      </p:sp>
      <p:sp>
        <p:nvSpPr>
          <p:cNvPr id="59" name="Shape 57"/>
          <p:cNvSpPr/>
          <p:nvPr/>
        </p:nvSpPr>
        <p:spPr>
          <a:xfrm>
            <a:off x="457200" y="3429000"/>
            <a:ext cx="8229600" cy="1188720"/>
          </a:xfrm>
          <a:prstGeom prst="roundRect">
            <a:avLst>
              <a:gd name="adj" fmla="val 769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40080" y="35204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로컬(Docker) vs 서버(Bare-metal)</a:t>
            </a:r>
            <a:endParaRPr lang="en-US" sz="1000" dirty="0"/>
          </a:p>
        </p:txBody>
      </p:sp>
      <p:sp>
        <p:nvSpPr>
          <p:cNvPr id="61" name="Text 59"/>
          <p:cNvSpPr/>
          <p:nvPr/>
        </p:nvSpPr>
        <p:spPr>
          <a:xfrm>
            <a:off x="640080" y="3840480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3291840" y="3840480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로컬 (Docker)</a:t>
            </a:r>
            <a:endParaRPr lang="en-US" sz="800" dirty="0"/>
          </a:p>
        </p:txBody>
      </p:sp>
      <p:sp>
        <p:nvSpPr>
          <p:cNvPr id="63" name="Text 61"/>
          <p:cNvSpPr/>
          <p:nvPr/>
        </p:nvSpPr>
        <p:spPr>
          <a:xfrm>
            <a:off x="5943600" y="3840480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(Bare-metal)</a:t>
            </a:r>
            <a:endParaRPr lang="en-US" sz="800" dirty="0"/>
          </a:p>
        </p:txBody>
      </p:sp>
      <p:sp>
        <p:nvSpPr>
          <p:cNvPr id="64" name="Text 62"/>
          <p:cNvSpPr/>
          <p:nvPr/>
        </p:nvSpPr>
        <p:spPr>
          <a:xfrm>
            <a:off x="640080" y="4041648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접속</a:t>
            </a:r>
            <a:endParaRPr lang="en-US" sz="750" dirty="0"/>
          </a:p>
        </p:txBody>
      </p:sp>
      <p:sp>
        <p:nvSpPr>
          <p:cNvPr id="65" name="Text 63"/>
          <p:cNvSpPr/>
          <p:nvPr/>
        </p:nvSpPr>
        <p:spPr>
          <a:xfrm>
            <a:off x="3291840" y="4041648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DB_HOST=sam-mysql-1</a:t>
            </a:r>
            <a:endParaRPr lang="en-US" sz="750" dirty="0"/>
          </a:p>
        </p:txBody>
      </p:sp>
      <p:sp>
        <p:nvSpPr>
          <p:cNvPr id="66" name="Text 64"/>
          <p:cNvSpPr/>
          <p:nvPr/>
        </p:nvSpPr>
        <p:spPr>
          <a:xfrm>
            <a:off x="5943600" y="4041648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DB_HOST=127.0.0.1</a:t>
            </a:r>
            <a:endParaRPr lang="en-US" sz="750" dirty="0"/>
          </a:p>
        </p:txBody>
      </p:sp>
      <p:sp>
        <p:nvSpPr>
          <p:cNvPr id="67" name="Text 65"/>
          <p:cNvSpPr/>
          <p:nvPr/>
        </p:nvSpPr>
        <p:spPr>
          <a:xfrm>
            <a:off x="640080" y="42428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반영</a:t>
            </a:r>
            <a:endParaRPr lang="en-US" sz="750" dirty="0"/>
          </a:p>
        </p:txBody>
      </p:sp>
      <p:sp>
        <p:nvSpPr>
          <p:cNvPr id="68" name="Text 66"/>
          <p:cNvSpPr/>
          <p:nvPr/>
        </p:nvSpPr>
        <p:spPr>
          <a:xfrm>
            <a:off x="3291840" y="42428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볼륨 마운트 (실시간)</a:t>
            </a:r>
            <a:endParaRPr lang="en-US" sz="750" dirty="0"/>
          </a:p>
        </p:txBody>
      </p:sp>
      <p:sp>
        <p:nvSpPr>
          <p:cNvPr id="69" name="Text 67"/>
          <p:cNvSpPr/>
          <p:nvPr/>
        </p:nvSpPr>
        <p:spPr>
          <a:xfrm>
            <a:off x="5943600" y="42428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pull 필요</a:t>
            </a:r>
            <a:endParaRPr lang="en-US" sz="750" dirty="0"/>
          </a:p>
        </p:txBody>
      </p:sp>
      <p:sp>
        <p:nvSpPr>
          <p:cNvPr id="70" name="Text 68"/>
          <p:cNvSpPr/>
          <p:nvPr/>
        </p:nvSpPr>
        <p:spPr>
          <a:xfrm>
            <a:off x="640080" y="4443984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명령 실행</a:t>
            </a:r>
            <a:endParaRPr lang="en-US" sz="750" dirty="0"/>
          </a:p>
        </p:txBody>
      </p:sp>
      <p:sp>
        <p:nvSpPr>
          <p:cNvPr id="71" name="Text 69"/>
          <p:cNvSpPr/>
          <p:nvPr/>
        </p:nvSpPr>
        <p:spPr>
          <a:xfrm>
            <a:off x="3291840" y="4443984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docker exec sam-api-1 php artisan ...</a:t>
            </a:r>
            <a:endParaRPr lang="en-US" sz="750" dirty="0"/>
          </a:p>
        </p:txBody>
      </p:sp>
      <p:sp>
        <p:nvSpPr>
          <p:cNvPr id="72" name="Text 70"/>
          <p:cNvSpPr/>
          <p:nvPr/>
        </p:nvSpPr>
        <p:spPr>
          <a:xfrm>
            <a:off x="5943600" y="4443984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php artisan ...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00897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3832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463040" y="338328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— 핵심 개념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05840"/>
            <a:ext cx="3931920" cy="1920240"/>
          </a:xfrm>
          <a:prstGeom prst="roundRect">
            <a:avLst>
              <a:gd name="adj" fmla="val 476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097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Nginx란?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37160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고성능 웹서버 + 리버스 프록시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1737360"/>
            <a:ext cx="320040" cy="320040"/>
          </a:xfrm>
          <a:prstGeom prst="ellipse">
            <a:avLst/>
          </a:prstGeom>
          <a:solidFill>
            <a:srgbClr val="00897B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17373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51560" y="1719072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정적 파일 서빙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051560" y="1901952"/>
            <a:ext cx="29260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logo.png &gt; 직접 전송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640080" y="2103120"/>
            <a:ext cx="320040" cy="320040"/>
          </a:xfrm>
          <a:prstGeom prst="ellipse">
            <a:avLst/>
          </a:prstGeom>
          <a:solidFill>
            <a:srgbClr val="00897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21031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51560" y="2084832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리버스 프록시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051560" y="2267712"/>
            <a:ext cx="29260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&gt; FPM, React &gt; Node.js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00897B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51560" y="2450592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 종료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51560" y="2633472"/>
            <a:ext cx="29260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&gt; 해독 &gt; 내부 HTTP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4754880" y="1005840"/>
            <a:ext cx="3931920" cy="1920240"/>
          </a:xfrm>
          <a:prstGeom prst="roundRect">
            <a:avLst>
              <a:gd name="adj" fmla="val 4762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37760" y="1097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FastCGI란?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937760" y="1371600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9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웹서버 ↔ 애플리케이션 서버 통신 규약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937760" y="1691640"/>
            <a:ext cx="3474720" cy="457200"/>
          </a:xfrm>
          <a:prstGeom prst="roundRect">
            <a:avLst>
              <a:gd name="adj" fmla="val 20000"/>
            </a:avLst>
          </a:prstGeom>
          <a:solidFill>
            <a:srgbClr val="2D1B1B"/>
          </a:solidFill>
          <a:ln w="6350">
            <a:solidFill>
              <a:srgbClr val="C6282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0" y="1719072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8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 (1993)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5943600" y="1719072"/>
            <a:ext cx="2377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F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요청마다 프로세스 생성/종료 &gt; 느림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5029200" y="1920240"/>
            <a:ext cx="329184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매번 택시를 부르고 보냄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4937760" y="2240280"/>
            <a:ext cx="3474720" cy="457200"/>
          </a:xfrm>
          <a:prstGeom prst="roundRect">
            <a:avLst>
              <a:gd name="adj" fmla="val 20000"/>
            </a:avLst>
          </a:prstGeom>
          <a:solidFill>
            <a:srgbClr val="1B2D1B"/>
          </a:solidFill>
          <a:ln w="6350">
            <a:solidFill>
              <a:srgbClr val="2E7D3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029200" y="2267712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(1996)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6172200" y="2267712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 상주, 재사용 &gt; 빠름</a:t>
            </a:r>
            <a:endParaRPr lang="en-US" sz="750" dirty="0"/>
          </a:p>
        </p:txBody>
      </p:sp>
      <p:sp>
        <p:nvSpPr>
          <p:cNvPr id="33" name="Text 31"/>
          <p:cNvSpPr/>
          <p:nvPr/>
        </p:nvSpPr>
        <p:spPr>
          <a:xfrm>
            <a:off x="5029200" y="2468880"/>
            <a:ext cx="329184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전용 기사가 항상 대기</a:t>
            </a:r>
            <a:endParaRPr lang="en-US" sz="700" dirty="0"/>
          </a:p>
        </p:txBody>
      </p:sp>
      <p:sp>
        <p:nvSpPr>
          <p:cNvPr id="34" name="Shape 32"/>
          <p:cNvSpPr/>
          <p:nvPr/>
        </p:nvSpPr>
        <p:spPr>
          <a:xfrm>
            <a:off x="457200" y="3108960"/>
            <a:ext cx="8229600" cy="1508760"/>
          </a:xfrm>
          <a:prstGeom prst="roundRect">
            <a:avLst>
              <a:gd name="adj" fmla="val 6061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32004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vs Apache 비교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40080" y="352044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2011680" y="3520440"/>
            <a:ext cx="3017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5029200" y="3520440"/>
            <a:ext cx="3017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Apache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640080" y="3703320"/>
            <a:ext cx="7406640" cy="9144"/>
          </a:xfrm>
          <a:prstGeom prst="rect">
            <a:avLst/>
          </a:prstGeom>
          <a:solidFill>
            <a:srgbClr val="30363D"/>
          </a:solidFill>
          <a:ln/>
        </p:spPr>
      </p:sp>
      <p:sp>
        <p:nvSpPr>
          <p:cNvPr id="40" name="Text 38"/>
          <p:cNvSpPr/>
          <p:nvPr/>
        </p:nvSpPr>
        <p:spPr>
          <a:xfrm>
            <a:off x="640080" y="3749040"/>
            <a:ext cx="1371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아키텍처</a:t>
            </a:r>
            <a:endParaRPr lang="en-US" sz="750" dirty="0"/>
          </a:p>
        </p:txBody>
      </p:sp>
      <p:sp>
        <p:nvSpPr>
          <p:cNvPr id="41" name="Text 39"/>
          <p:cNvSpPr/>
          <p:nvPr/>
        </p:nvSpPr>
        <p:spPr>
          <a:xfrm>
            <a:off x="2011680" y="374904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이벤트 기반 (비동기)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5029200" y="374904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프로세스/스레드 기반</a:t>
            </a:r>
            <a:endParaRPr lang="en-US" sz="750" dirty="0"/>
          </a:p>
        </p:txBody>
      </p:sp>
      <p:sp>
        <p:nvSpPr>
          <p:cNvPr id="43" name="Text 41"/>
          <p:cNvSpPr/>
          <p:nvPr/>
        </p:nvSpPr>
        <p:spPr>
          <a:xfrm>
            <a:off x="640080" y="3931920"/>
            <a:ext cx="1371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동시 접속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2011680" y="393192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수만 개 가능</a:t>
            </a:r>
            <a:endParaRPr lang="en-US" sz="750" dirty="0"/>
          </a:p>
        </p:txBody>
      </p:sp>
      <p:sp>
        <p:nvSpPr>
          <p:cNvPr id="45" name="Text 43"/>
          <p:cNvSpPr/>
          <p:nvPr/>
        </p:nvSpPr>
        <p:spPr>
          <a:xfrm>
            <a:off x="5029200" y="393192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수천 개 수준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40080" y="4114800"/>
            <a:ext cx="1371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메모리 사용</a:t>
            </a:r>
            <a:endParaRPr lang="en-US" sz="750" dirty="0"/>
          </a:p>
        </p:txBody>
      </p:sp>
      <p:sp>
        <p:nvSpPr>
          <p:cNvPr id="47" name="Text 45"/>
          <p:cNvSpPr/>
          <p:nvPr/>
        </p:nvSpPr>
        <p:spPr>
          <a:xfrm>
            <a:off x="2011680" y="411480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적음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5029200" y="411480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많음</a:t>
            </a:r>
            <a:endParaRPr lang="en-US" sz="750" dirty="0"/>
          </a:p>
        </p:txBody>
      </p:sp>
      <p:sp>
        <p:nvSpPr>
          <p:cNvPr id="49" name="Text 47"/>
          <p:cNvSpPr/>
          <p:nvPr/>
        </p:nvSpPr>
        <p:spPr>
          <a:xfrm>
            <a:off x="640080" y="4297680"/>
            <a:ext cx="1371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실행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2011680" y="429768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직접 불가 (FastCGI 필요)</a:t>
            </a:r>
            <a:endParaRPr lang="en-US" sz="750" dirty="0"/>
          </a:p>
        </p:txBody>
      </p:sp>
      <p:sp>
        <p:nvSpPr>
          <p:cNvPr id="51" name="Text 49"/>
          <p:cNvSpPr/>
          <p:nvPr/>
        </p:nvSpPr>
        <p:spPr>
          <a:xfrm>
            <a:off x="5029200" y="429768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mod_php로 직접 가능</a:t>
            </a:r>
            <a:endParaRPr lang="en-US" sz="750" dirty="0"/>
          </a:p>
        </p:txBody>
      </p:sp>
      <p:sp>
        <p:nvSpPr>
          <p:cNvPr id="52" name="Text 50"/>
          <p:cNvSpPr/>
          <p:nvPr/>
        </p:nvSpPr>
        <p:spPr>
          <a:xfrm>
            <a:off x="640080" y="4480560"/>
            <a:ext cx="1371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SAM에서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2011680" y="448056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 중</a:t>
            </a:r>
            <a:endParaRPr lang="en-US" sz="750" dirty="0"/>
          </a:p>
        </p:txBody>
      </p:sp>
      <p:sp>
        <p:nvSpPr>
          <p:cNvPr id="54" name="Text 52"/>
          <p:cNvSpPr/>
          <p:nvPr/>
        </p:nvSpPr>
        <p:spPr>
          <a:xfrm>
            <a:off x="5029200" y="4480560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 안 함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00897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3832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463040" y="338328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&amp; FastCGI — 설정 해부 &amp; SAM 구조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05840"/>
            <a:ext cx="4754880" cy="2560320"/>
          </a:xfrm>
          <a:prstGeom prst="roundRect">
            <a:avLst>
              <a:gd name="adj" fmla="val 3571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0972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nginx.conf — FastCGI 핵심 설정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1463040"/>
            <a:ext cx="4389120" cy="1920240"/>
          </a:xfrm>
          <a:prstGeom prst="roundRect">
            <a:avLst>
              <a:gd name="adj" fmla="val 2857"/>
            </a:avLst>
          </a:prstGeom>
          <a:solidFill>
            <a:srgbClr val="0A0E14"/>
          </a:solidFill>
          <a:ln w="3810">
            <a:solidFill>
              <a:srgbClr val="3036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1536192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location / {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777240" y="1700784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try_files $uri $uri/ /index.php;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777240" y="1865376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777240" y="2029968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777240" y="2194560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location ~ \.php$ {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777240" y="2359152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FC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fastcgi_pass mng:9000;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777240" y="2523744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E93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fastcgi_param SCRIPT_FILENAME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777240" y="2688336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E93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/var/www/mng/public$fastcgi_script_name;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777240" y="2852928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fastcgi_param HTTPS on;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777240" y="3017520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fastcgi_read_timeout 300s;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777240" y="3182112"/>
            <a:ext cx="4114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640080" y="3493008"/>
            <a:ext cx="43891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try_files: 파일 없으면 index.php로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640080" y="3675888"/>
            <a:ext cx="43891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FC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fastcgi_pass: FPM 9000번 포트로 전달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640080" y="3858768"/>
            <a:ext cx="43891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SCRIPT_FILENAME: 실행할 PHP 경로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640080" y="4041648"/>
            <a:ext cx="43891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read_timeout: 응답 대기 최대 300초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5486400" y="1005840"/>
            <a:ext cx="3200400" cy="3291840"/>
          </a:xfrm>
          <a:prstGeom prst="roundRect">
            <a:avLst>
              <a:gd name="adj" fmla="val 2857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669280" y="1097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2계층 Nginx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669280" y="1508760"/>
            <a:ext cx="2834640" cy="548640"/>
          </a:xfrm>
          <a:prstGeom prst="roundRect">
            <a:avLst>
              <a:gd name="adj" fmla="val 13333"/>
            </a:avLst>
          </a:prstGeom>
          <a:solidFill>
            <a:srgbClr val="1C2333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60720" y="1554480"/>
            <a:ext cx="521208" cy="228600"/>
          </a:xfrm>
          <a:prstGeom prst="roundRect">
            <a:avLst>
              <a:gd name="adj" fmla="val 16000"/>
            </a:avLst>
          </a:prstGeom>
          <a:solidFill>
            <a:srgbClr val="00897B"/>
          </a:solidFill>
          <a:ln/>
        </p:spPr>
      </p:sp>
      <p:sp>
        <p:nvSpPr>
          <p:cNvPr id="30" name="Text 28"/>
          <p:cNvSpPr/>
          <p:nvPr/>
        </p:nvSpPr>
        <p:spPr>
          <a:xfrm>
            <a:off x="5760720" y="1554480"/>
            <a:ext cx="521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1계층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6400800" y="155448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외부 Nginx (sam-nginx-1)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760720" y="1810512"/>
            <a:ext cx="26517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 종료 + 도메인 라우팅</a:t>
            </a:r>
            <a:endParaRPr lang="en-US" sz="750" dirty="0"/>
          </a:p>
        </p:txBody>
      </p:sp>
      <p:sp>
        <p:nvSpPr>
          <p:cNvPr id="33" name="Text 31"/>
          <p:cNvSpPr/>
          <p:nvPr/>
        </p:nvSpPr>
        <p:spPr>
          <a:xfrm>
            <a:off x="6675120" y="20574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6675120" y="219456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669280" y="2423160"/>
            <a:ext cx="1280160" cy="822960"/>
          </a:xfrm>
          <a:prstGeom prst="roundRect">
            <a:avLst>
              <a:gd name="adj" fmla="val 6667"/>
            </a:avLst>
          </a:prstGeom>
          <a:solidFill>
            <a:srgbClr val="1C2333"/>
          </a:solidFill>
          <a:ln w="6350">
            <a:solidFill>
              <a:srgbClr val="1565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0" y="2468880"/>
            <a:ext cx="521208" cy="228600"/>
          </a:xfrm>
          <a:prstGeom prst="roundRect">
            <a:avLst>
              <a:gd name="adj" fmla="val 16000"/>
            </a:avLst>
          </a:prstGeom>
          <a:solidFill>
            <a:srgbClr val="1565C0"/>
          </a:solidFill>
          <a:ln/>
        </p:spPr>
      </p:sp>
      <p:sp>
        <p:nvSpPr>
          <p:cNvPr id="37" name="Text 35"/>
          <p:cNvSpPr/>
          <p:nvPr/>
        </p:nvSpPr>
        <p:spPr>
          <a:xfrm>
            <a:off x="5715000" y="2468880"/>
            <a:ext cx="521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2계층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5715000" y="2715768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sam-mng-1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5715000" y="28803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Nginx(:80)</a:t>
            </a:r>
            <a:endParaRPr lang="en-US" sz="6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FPM(:9000)</a:t>
            </a:r>
            <a:endParaRPr lang="en-US" sz="650" dirty="0"/>
          </a:p>
        </p:txBody>
      </p:sp>
      <p:sp>
        <p:nvSpPr>
          <p:cNvPr id="40" name="Shape 38"/>
          <p:cNvSpPr/>
          <p:nvPr/>
        </p:nvSpPr>
        <p:spPr>
          <a:xfrm>
            <a:off x="7178040" y="2423160"/>
            <a:ext cx="1280160" cy="822960"/>
          </a:xfrm>
          <a:prstGeom prst="roundRect">
            <a:avLst>
              <a:gd name="adj" fmla="val 6667"/>
            </a:avLst>
          </a:prstGeom>
          <a:solidFill>
            <a:srgbClr val="1C2333"/>
          </a:solidFill>
          <a:ln w="6350">
            <a:solidFill>
              <a:srgbClr val="7B1FA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223760" y="2468880"/>
            <a:ext cx="521208" cy="228600"/>
          </a:xfrm>
          <a:prstGeom prst="roundRect">
            <a:avLst>
              <a:gd name="adj" fmla="val 16000"/>
            </a:avLst>
          </a:prstGeom>
          <a:solidFill>
            <a:srgbClr val="7B1FA2"/>
          </a:solidFill>
          <a:ln/>
        </p:spPr>
      </p:sp>
      <p:sp>
        <p:nvSpPr>
          <p:cNvPr id="42" name="Text 40"/>
          <p:cNvSpPr/>
          <p:nvPr/>
        </p:nvSpPr>
        <p:spPr>
          <a:xfrm>
            <a:off x="7223760" y="2468880"/>
            <a:ext cx="521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2계층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7223760" y="2715768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sam-api-1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7223760" y="28803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Nginx(:80)</a:t>
            </a:r>
            <a:endParaRPr lang="en-US" sz="6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FPM(:9000)</a:t>
            </a:r>
            <a:endParaRPr lang="en-US" sz="650" dirty="0"/>
          </a:p>
        </p:txBody>
      </p:sp>
      <p:sp>
        <p:nvSpPr>
          <p:cNvPr id="45" name="Shape 43"/>
          <p:cNvSpPr/>
          <p:nvPr/>
        </p:nvSpPr>
        <p:spPr>
          <a:xfrm>
            <a:off x="5669280" y="3429000"/>
            <a:ext cx="2834640" cy="777240"/>
          </a:xfrm>
          <a:prstGeom prst="roundRect">
            <a:avLst>
              <a:gd name="adj" fmla="val 7059"/>
            </a:avLst>
          </a:prstGeom>
          <a:solidFill>
            <a:srgbClr val="1C2333"/>
          </a:solidFill>
          <a:ln/>
        </p:spPr>
      </p:sp>
      <p:sp>
        <p:nvSpPr>
          <p:cNvPr id="46" name="Text 44"/>
          <p:cNvSpPr/>
          <p:nvPr/>
        </p:nvSpPr>
        <p:spPr>
          <a:xfrm>
            <a:off x="5760720" y="3474720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vs HTTP Proxy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5760720" y="3703320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 (바이너리)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7040880" y="3703320"/>
            <a:ext cx="1371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MNG, API</a:t>
            </a:r>
            <a:endParaRPr lang="en-US" sz="750" dirty="0"/>
          </a:p>
        </p:txBody>
      </p:sp>
      <p:sp>
        <p:nvSpPr>
          <p:cNvPr id="49" name="Text 47"/>
          <p:cNvSpPr/>
          <p:nvPr/>
        </p:nvSpPr>
        <p:spPr>
          <a:xfrm>
            <a:off x="5760720" y="3886200"/>
            <a:ext cx="1280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Proxy (텍스트)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7040880" y="3886200"/>
            <a:ext cx="1371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React, Sales, 5130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3832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463040" y="338328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— Master/Worker 모델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05840"/>
            <a:ext cx="4114800" cy="1463040"/>
          </a:xfrm>
          <a:prstGeom prst="roundRect">
            <a:avLst>
              <a:gd name="adj" fmla="val 625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097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실행 방식의 진화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1417320"/>
            <a:ext cx="73152" cy="256032"/>
          </a:xfrm>
          <a:prstGeom prst="roundRect">
            <a:avLst>
              <a:gd name="adj" fmla="val 25000"/>
            </a:avLst>
          </a:prstGeom>
          <a:solidFill>
            <a:srgbClr val="C62828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141732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1세대 CGI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920240" y="1417320"/>
            <a:ext cx="24688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요청마다 프로세스 생성/종료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822960" y="1554480"/>
            <a:ext cx="3474720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직원 채용하고 해고하는 식당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640080" y="1737360"/>
            <a:ext cx="73152" cy="256032"/>
          </a:xfrm>
          <a:prstGeom prst="roundRect">
            <a:avLst>
              <a:gd name="adj" fmla="val 25000"/>
            </a:avLst>
          </a:prstGeom>
          <a:solidFill>
            <a:srgbClr val="EF6C00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173736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F6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2세대 mod_php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920240" y="1737360"/>
            <a:ext cx="24688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Apache에 내장, Nginx 불가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22960" y="1874520"/>
            <a:ext cx="3474720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주방장과 한 몸인 직원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640080" y="2057400"/>
            <a:ext cx="73152" cy="256032"/>
          </a:xfrm>
          <a:prstGeom prst="roundRect">
            <a:avLst>
              <a:gd name="adj" fmla="val 25000"/>
            </a:avLst>
          </a:prstGeom>
          <a:solidFill>
            <a:srgbClr val="2E7D32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2057400"/>
            <a:ext cx="10972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3세대 PHP-FPM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920240" y="2057400"/>
            <a:ext cx="246888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프로세스 관리, 워커 풀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822960" y="2194560"/>
            <a:ext cx="3474720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안내 데스크 + 업무 창구 분리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4846320" y="1005840"/>
            <a:ext cx="3840480" cy="1463040"/>
          </a:xfrm>
          <a:prstGeom prst="roundRect">
            <a:avLst>
              <a:gd name="adj" fmla="val 625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0" y="1097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/ Worker 모델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029200" y="146304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1C2333"/>
          </a:solidFill>
          <a:ln w="12700">
            <a:solidFill>
              <a:srgbClr val="AB47B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29200" y="1508760"/>
            <a:ext cx="1463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B4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029200" y="173736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워커 관리</a:t>
            </a:r>
            <a:endParaRPr lang="en-US" sz="6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포트 9000 대기</a:t>
            </a:r>
            <a:endParaRPr lang="en-US" sz="6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비정상 워커 재시작</a:t>
            </a:r>
            <a:endParaRPr lang="en-US" sz="650" dirty="0"/>
          </a:p>
        </p:txBody>
      </p:sp>
      <p:sp>
        <p:nvSpPr>
          <p:cNvPr id="27" name="Text 25"/>
          <p:cNvSpPr/>
          <p:nvPr/>
        </p:nvSpPr>
        <p:spPr>
          <a:xfrm>
            <a:off x="6492240" y="16459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858000" y="1463040"/>
            <a:ext cx="1645920" cy="246888"/>
          </a:xfrm>
          <a:prstGeom prst="roundRect">
            <a:avLst>
              <a:gd name="adj" fmla="val 14815"/>
            </a:avLst>
          </a:prstGeom>
          <a:solidFill>
            <a:srgbClr val="1C2333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903720" y="1463040"/>
            <a:ext cx="1554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1 — 대기 중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6858000" y="1755648"/>
            <a:ext cx="1645920" cy="246888"/>
          </a:xfrm>
          <a:prstGeom prst="roundRect">
            <a:avLst>
              <a:gd name="adj" fmla="val 14815"/>
            </a:avLst>
          </a:prstGeom>
          <a:solidFill>
            <a:srgbClr val="2D1B2D"/>
          </a:solidFill>
          <a:ln w="6350">
            <a:solidFill>
              <a:srgbClr val="AB47B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903720" y="1755648"/>
            <a:ext cx="1554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B4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2 — 처리 중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6858000" y="2048256"/>
            <a:ext cx="1645920" cy="246888"/>
          </a:xfrm>
          <a:prstGeom prst="roundRect">
            <a:avLst>
              <a:gd name="adj" fmla="val 14815"/>
            </a:avLst>
          </a:prstGeom>
          <a:solidFill>
            <a:srgbClr val="1C2333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03720" y="2048256"/>
            <a:ext cx="1554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3 — 대기 중</a:t>
            </a:r>
            <a:endParaRPr lang="en-US" sz="700" dirty="0"/>
          </a:p>
        </p:txBody>
      </p:sp>
      <p:sp>
        <p:nvSpPr>
          <p:cNvPr id="34" name="Shape 32"/>
          <p:cNvSpPr/>
          <p:nvPr/>
        </p:nvSpPr>
        <p:spPr>
          <a:xfrm>
            <a:off x="457200" y="2651760"/>
            <a:ext cx="4114800" cy="548640"/>
          </a:xfrm>
          <a:prstGeom prst="roundRect">
            <a:avLst>
              <a:gd name="adj" fmla="val 16667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269748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은행 창구 비유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640080" y="2907792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= 지점장 (직원 수 조절)  |  Worker = 창구 직원  |  max_children = 최대 창구 수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4846320" y="2651760"/>
            <a:ext cx="3840480" cy="548640"/>
          </a:xfrm>
          <a:prstGeom prst="roundRect">
            <a:avLst>
              <a:gd name="adj" fmla="val 16667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029200" y="26974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프로세스 관리 모드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5029200" y="2907792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static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5760720" y="2907792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고정 수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6263640" y="2907792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E7D3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995160" y="2907792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BB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사용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7498080" y="2907792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ondemand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8229600" y="2907792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요청 시만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457200" y="3383280"/>
            <a:ext cx="8229600" cy="1234440"/>
          </a:xfrm>
          <a:prstGeom prst="roundRect">
            <a:avLst>
              <a:gd name="adj" fmla="val 7407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40080" y="34747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컨테이너 구조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40080" y="3749040"/>
            <a:ext cx="1828800" cy="777240"/>
          </a:xfrm>
          <a:prstGeom prst="roundRect">
            <a:avLst>
              <a:gd name="adj" fmla="val 7059"/>
            </a:avLst>
          </a:prstGeom>
          <a:solidFill>
            <a:srgbClr val="1C2333"/>
          </a:solidFill>
          <a:ln w="6350">
            <a:solidFill>
              <a:srgbClr val="00897B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85800" y="3767328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89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sam-nginx-1</a:t>
            </a:r>
            <a:endParaRPr lang="en-US" sz="750" dirty="0"/>
          </a:p>
        </p:txBody>
      </p:sp>
      <p:sp>
        <p:nvSpPr>
          <p:cNvPr id="49" name="Text 47"/>
          <p:cNvSpPr/>
          <p:nvPr/>
        </p:nvSpPr>
        <p:spPr>
          <a:xfrm>
            <a:off x="685800" y="3950208"/>
            <a:ext cx="17373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외부 리버스 프록시</a:t>
            </a:r>
            <a:endParaRPr lang="en-US" sz="650" dirty="0"/>
          </a:p>
        </p:txBody>
      </p:sp>
      <p:sp>
        <p:nvSpPr>
          <p:cNvPr id="50" name="Text 48"/>
          <p:cNvSpPr/>
          <p:nvPr/>
        </p:nvSpPr>
        <p:spPr>
          <a:xfrm>
            <a:off x="685800" y="4114800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Nginx</a:t>
            </a:r>
            <a:endParaRPr lang="en-US" sz="600" dirty="0"/>
          </a:p>
        </p:txBody>
      </p:sp>
      <p:sp>
        <p:nvSpPr>
          <p:cNvPr id="51" name="Shape 49"/>
          <p:cNvSpPr/>
          <p:nvPr/>
        </p:nvSpPr>
        <p:spPr>
          <a:xfrm>
            <a:off x="2651760" y="3749040"/>
            <a:ext cx="1828800" cy="777240"/>
          </a:xfrm>
          <a:prstGeom prst="roundRect">
            <a:avLst>
              <a:gd name="adj" fmla="val 7059"/>
            </a:avLst>
          </a:prstGeom>
          <a:solidFill>
            <a:srgbClr val="1C2333"/>
          </a:solidFill>
          <a:ln w="6350">
            <a:solidFill>
              <a:srgbClr val="1565C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2697480" y="3767328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565C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sam-api-1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2697480" y="3950208"/>
            <a:ext cx="17373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서버</a:t>
            </a:r>
            <a:endParaRPr lang="en-US" sz="650" dirty="0"/>
          </a:p>
        </p:txBody>
      </p:sp>
      <p:sp>
        <p:nvSpPr>
          <p:cNvPr id="54" name="Text 52"/>
          <p:cNvSpPr/>
          <p:nvPr/>
        </p:nvSpPr>
        <p:spPr>
          <a:xfrm>
            <a:off x="2697480" y="4114800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php-fpm(:9000)</a:t>
            </a:r>
            <a:endParaRPr lang="en-US" sz="600" dirty="0"/>
          </a:p>
        </p:txBody>
      </p:sp>
      <p:sp>
        <p:nvSpPr>
          <p:cNvPr id="55" name="Text 53"/>
          <p:cNvSpPr/>
          <p:nvPr/>
        </p:nvSpPr>
        <p:spPr>
          <a:xfrm>
            <a:off x="2697480" y="4224528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nginx(:80)</a:t>
            </a:r>
            <a:endParaRPr lang="en-US" sz="600" dirty="0"/>
          </a:p>
        </p:txBody>
      </p:sp>
      <p:sp>
        <p:nvSpPr>
          <p:cNvPr id="56" name="Text 54"/>
          <p:cNvSpPr/>
          <p:nvPr/>
        </p:nvSpPr>
        <p:spPr>
          <a:xfrm>
            <a:off x="2697480" y="4334256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queue-worker</a:t>
            </a:r>
            <a:endParaRPr lang="en-US" sz="600" dirty="0"/>
          </a:p>
        </p:txBody>
      </p:sp>
      <p:sp>
        <p:nvSpPr>
          <p:cNvPr id="57" name="Text 55"/>
          <p:cNvSpPr/>
          <p:nvPr/>
        </p:nvSpPr>
        <p:spPr>
          <a:xfrm>
            <a:off x="2697480" y="4443984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scheduler</a:t>
            </a:r>
            <a:endParaRPr lang="en-US" sz="600" dirty="0"/>
          </a:p>
        </p:txBody>
      </p:sp>
      <p:sp>
        <p:nvSpPr>
          <p:cNvPr id="58" name="Shape 56"/>
          <p:cNvSpPr/>
          <p:nvPr/>
        </p:nvSpPr>
        <p:spPr>
          <a:xfrm>
            <a:off x="4663440" y="3749040"/>
            <a:ext cx="1828800" cy="777240"/>
          </a:xfrm>
          <a:prstGeom prst="roundRect">
            <a:avLst>
              <a:gd name="adj" fmla="val 7059"/>
            </a:avLst>
          </a:prstGeom>
          <a:solidFill>
            <a:srgbClr val="1C2333"/>
          </a:solidFill>
          <a:ln w="6350">
            <a:solidFill>
              <a:srgbClr val="7B1FA2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709160" y="3767328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7B1FA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sam-mng-1</a:t>
            </a:r>
            <a:endParaRPr lang="en-US" sz="750" dirty="0"/>
          </a:p>
        </p:txBody>
      </p:sp>
      <p:sp>
        <p:nvSpPr>
          <p:cNvPr id="60" name="Text 58"/>
          <p:cNvSpPr/>
          <p:nvPr/>
        </p:nvSpPr>
        <p:spPr>
          <a:xfrm>
            <a:off x="4709160" y="3950208"/>
            <a:ext cx="17373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관리자 화면</a:t>
            </a:r>
            <a:endParaRPr lang="en-US" sz="650" dirty="0"/>
          </a:p>
        </p:txBody>
      </p:sp>
      <p:sp>
        <p:nvSpPr>
          <p:cNvPr id="61" name="Text 59"/>
          <p:cNvSpPr/>
          <p:nvPr/>
        </p:nvSpPr>
        <p:spPr>
          <a:xfrm>
            <a:off x="4709160" y="4114800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php-fpm(:9000)</a:t>
            </a:r>
            <a:endParaRPr lang="en-US" sz="600" dirty="0"/>
          </a:p>
        </p:txBody>
      </p:sp>
      <p:sp>
        <p:nvSpPr>
          <p:cNvPr id="62" name="Text 60"/>
          <p:cNvSpPr/>
          <p:nvPr/>
        </p:nvSpPr>
        <p:spPr>
          <a:xfrm>
            <a:off x="4709160" y="4224528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nginx(:80)</a:t>
            </a:r>
            <a:endParaRPr lang="en-US" sz="600" dirty="0"/>
          </a:p>
        </p:txBody>
      </p:sp>
      <p:sp>
        <p:nvSpPr>
          <p:cNvPr id="63" name="Text 61"/>
          <p:cNvSpPr/>
          <p:nvPr/>
        </p:nvSpPr>
        <p:spPr>
          <a:xfrm>
            <a:off x="4709160" y="4334256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queue-worker x2</a:t>
            </a:r>
            <a:endParaRPr lang="en-US" sz="600" dirty="0"/>
          </a:p>
        </p:txBody>
      </p:sp>
      <p:sp>
        <p:nvSpPr>
          <p:cNvPr id="64" name="Shape 62"/>
          <p:cNvSpPr/>
          <p:nvPr/>
        </p:nvSpPr>
        <p:spPr>
          <a:xfrm>
            <a:off x="6675120" y="3749040"/>
            <a:ext cx="1828800" cy="777240"/>
          </a:xfrm>
          <a:prstGeom prst="roundRect">
            <a:avLst>
              <a:gd name="adj" fmla="val 7059"/>
            </a:avLst>
          </a:prstGeom>
          <a:solidFill>
            <a:srgbClr val="1C2333"/>
          </a:solidFill>
          <a:ln w="6350">
            <a:solidFill>
              <a:srgbClr val="2E7D32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6720840" y="3767328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E7D3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sam-mysql-1</a:t>
            </a:r>
            <a:endParaRPr lang="en-US" sz="750" dirty="0"/>
          </a:p>
        </p:txBody>
      </p:sp>
      <p:sp>
        <p:nvSpPr>
          <p:cNvPr id="66" name="Text 64"/>
          <p:cNvSpPr/>
          <p:nvPr/>
        </p:nvSpPr>
        <p:spPr>
          <a:xfrm>
            <a:off x="6720840" y="3950208"/>
            <a:ext cx="17373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 8.0</a:t>
            </a:r>
            <a:endParaRPr lang="en-US" sz="650" dirty="0"/>
          </a:p>
        </p:txBody>
      </p:sp>
      <p:sp>
        <p:nvSpPr>
          <p:cNvPr id="67" name="Text 65"/>
          <p:cNvSpPr/>
          <p:nvPr/>
        </p:nvSpPr>
        <p:spPr>
          <a:xfrm>
            <a:off x="6720840" y="4114800"/>
            <a:ext cx="17373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mysqld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7B1FA2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3832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463040" y="338328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 — SAM 설정 (www.conf)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05840"/>
            <a:ext cx="4114800" cy="2286000"/>
          </a:xfrm>
          <a:prstGeom prst="roundRect">
            <a:avLst>
              <a:gd name="adj" fmla="val 4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097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docker/mng/www.conf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1463040"/>
            <a:ext cx="3749040" cy="1645920"/>
          </a:xfrm>
          <a:prstGeom prst="roundRect">
            <a:avLst>
              <a:gd name="adj" fmla="val 3333"/>
            </a:avLst>
          </a:prstGeom>
          <a:solidFill>
            <a:srgbClr val="0A0E14"/>
          </a:solidFill>
          <a:ln w="3810">
            <a:solidFill>
              <a:srgbClr val="3036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1536192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2A5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[www]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77240" y="169164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user = www-data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77240" y="1847088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listen = 0.0.0.0:9000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777240" y="2002536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77240" y="2157984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C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 = dynamic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7240" y="2313432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8A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pm.max_children = 20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77240" y="246888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pm.start_servers = 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77240" y="2624328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pm.min_spare_servers = 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77240" y="2779776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pm.max_spare_servers = 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777240" y="2935224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E93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pm.max_requests = 500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4846320" y="1005840"/>
            <a:ext cx="3840480" cy="2286000"/>
          </a:xfrm>
          <a:prstGeom prst="roundRect">
            <a:avLst>
              <a:gd name="adj" fmla="val 4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0" y="1097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설정 해설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029200" y="146304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C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pm = dynamic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5029200" y="1618488"/>
            <a:ext cx="34747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트래픽에 따라 워커 수 자동 조절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5029200" y="178308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8A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max_children = 20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029200" y="1938528"/>
            <a:ext cx="34747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동시 처리 수 (= 최대 창구 20개)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5029200" y="210312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start_servers = 5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5029200" y="2258568"/>
            <a:ext cx="34747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시작 시 워커 수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5029200" y="242316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min_spare = 5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5029200" y="2578608"/>
            <a:ext cx="34747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최소 대기 워커 수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5029200" y="274320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max_spare = 10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029200" y="2898648"/>
            <a:ext cx="34747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대기 워커 수</a:t>
            </a:r>
            <a:endParaRPr lang="en-US" sz="750" dirty="0"/>
          </a:p>
        </p:txBody>
      </p:sp>
      <p:sp>
        <p:nvSpPr>
          <p:cNvPr id="33" name="Text 31"/>
          <p:cNvSpPr/>
          <p:nvPr/>
        </p:nvSpPr>
        <p:spPr>
          <a:xfrm>
            <a:off x="5029200" y="306324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CE93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max_requests = 500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5029200" y="3218688"/>
            <a:ext cx="34747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500건 처리 후 재시작 (메모리 누수 방지)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457200" y="3474720"/>
            <a:ext cx="4114800" cy="114300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0080" y="354787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워커 수 동적 변화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822960" y="4069080"/>
            <a:ext cx="502920" cy="137160"/>
          </a:xfrm>
          <a:prstGeom prst="roundRect">
            <a:avLst>
              <a:gd name="adj" fmla="val 26667"/>
            </a:avLst>
          </a:prstGeom>
          <a:solidFill>
            <a:srgbClr val="2E7D32"/>
          </a:solidFill>
          <a:ln/>
        </p:spPr>
      </p:sp>
      <p:sp>
        <p:nvSpPr>
          <p:cNvPr id="38" name="Text 36"/>
          <p:cNvSpPr/>
          <p:nvPr/>
        </p:nvSpPr>
        <p:spPr>
          <a:xfrm>
            <a:off x="822960" y="3904488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822960" y="4251960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새벽</a:t>
            </a:r>
            <a:endParaRPr lang="en-US" sz="650" dirty="0"/>
          </a:p>
        </p:txBody>
      </p:sp>
      <p:sp>
        <p:nvSpPr>
          <p:cNvPr id="40" name="Shape 38"/>
          <p:cNvSpPr/>
          <p:nvPr/>
        </p:nvSpPr>
        <p:spPr>
          <a:xfrm>
            <a:off x="1600200" y="3986784"/>
            <a:ext cx="502920" cy="219456"/>
          </a:xfrm>
          <a:prstGeom prst="roundRect">
            <a:avLst>
              <a:gd name="adj" fmla="val 16667"/>
            </a:avLst>
          </a:prstGeom>
          <a:solidFill>
            <a:srgbClr val="00897B"/>
          </a:solidFill>
          <a:ln/>
        </p:spPr>
      </p:sp>
      <p:sp>
        <p:nvSpPr>
          <p:cNvPr id="41" name="Text 39"/>
          <p:cNvSpPr/>
          <p:nvPr/>
        </p:nvSpPr>
        <p:spPr>
          <a:xfrm>
            <a:off x="1600200" y="3822192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1600200" y="4251960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오전</a:t>
            </a:r>
            <a:endParaRPr lang="en-US" sz="650" dirty="0"/>
          </a:p>
        </p:txBody>
      </p:sp>
      <p:sp>
        <p:nvSpPr>
          <p:cNvPr id="43" name="Shape 41"/>
          <p:cNvSpPr/>
          <p:nvPr/>
        </p:nvSpPr>
        <p:spPr>
          <a:xfrm>
            <a:off x="2377440" y="3657600"/>
            <a:ext cx="502920" cy="548640"/>
          </a:xfrm>
          <a:prstGeom prst="roundRect">
            <a:avLst>
              <a:gd name="adj" fmla="val 7273"/>
            </a:avLst>
          </a:prstGeom>
          <a:solidFill>
            <a:srgbClr val="C62828"/>
          </a:solidFill>
          <a:ln/>
        </p:spPr>
      </p:sp>
      <p:sp>
        <p:nvSpPr>
          <p:cNvPr id="44" name="Text 42"/>
          <p:cNvSpPr/>
          <p:nvPr/>
        </p:nvSpPr>
        <p:spPr>
          <a:xfrm>
            <a:off x="2377440" y="3493008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700" dirty="0"/>
          </a:p>
        </p:txBody>
      </p:sp>
      <p:sp>
        <p:nvSpPr>
          <p:cNvPr id="45" name="Text 43"/>
          <p:cNvSpPr/>
          <p:nvPr/>
        </p:nvSpPr>
        <p:spPr>
          <a:xfrm>
            <a:off x="2377440" y="4251960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점심</a:t>
            </a:r>
            <a:endParaRPr lang="en-US" sz="650" dirty="0"/>
          </a:p>
        </p:txBody>
      </p:sp>
      <p:sp>
        <p:nvSpPr>
          <p:cNvPr id="46" name="Shape 44"/>
          <p:cNvSpPr/>
          <p:nvPr/>
        </p:nvSpPr>
        <p:spPr>
          <a:xfrm>
            <a:off x="3154680" y="3931920"/>
            <a:ext cx="502920" cy="274320"/>
          </a:xfrm>
          <a:prstGeom prst="roundRect">
            <a:avLst>
              <a:gd name="adj" fmla="val 13333"/>
            </a:avLst>
          </a:prstGeom>
          <a:solidFill>
            <a:srgbClr val="1565C0"/>
          </a:solidFill>
          <a:ln/>
        </p:spPr>
      </p:sp>
      <p:sp>
        <p:nvSpPr>
          <p:cNvPr id="47" name="Text 45"/>
          <p:cNvSpPr/>
          <p:nvPr/>
        </p:nvSpPr>
        <p:spPr>
          <a:xfrm>
            <a:off x="3154680" y="3767328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3154680" y="4251960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오후</a:t>
            </a:r>
            <a:endParaRPr lang="en-US" sz="650" dirty="0"/>
          </a:p>
        </p:txBody>
      </p:sp>
      <p:sp>
        <p:nvSpPr>
          <p:cNvPr id="49" name="Shape 47"/>
          <p:cNvSpPr/>
          <p:nvPr/>
        </p:nvSpPr>
        <p:spPr>
          <a:xfrm>
            <a:off x="3931920" y="4069080"/>
            <a:ext cx="502920" cy="137160"/>
          </a:xfrm>
          <a:prstGeom prst="roundRect">
            <a:avLst>
              <a:gd name="adj" fmla="val 26667"/>
            </a:avLst>
          </a:prstGeom>
          <a:solidFill>
            <a:srgbClr val="2E7D32"/>
          </a:solidFill>
          <a:ln/>
        </p:spPr>
      </p:sp>
      <p:sp>
        <p:nvSpPr>
          <p:cNvPr id="50" name="Text 48"/>
          <p:cNvSpPr/>
          <p:nvPr/>
        </p:nvSpPr>
        <p:spPr>
          <a:xfrm>
            <a:off x="3931920" y="3904488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931920" y="4251960"/>
            <a:ext cx="50292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저녁</a:t>
            </a:r>
            <a:endParaRPr lang="en-US" sz="650" dirty="0"/>
          </a:p>
        </p:txBody>
      </p:sp>
      <p:sp>
        <p:nvSpPr>
          <p:cNvPr id="52" name="Shape 50"/>
          <p:cNvSpPr/>
          <p:nvPr/>
        </p:nvSpPr>
        <p:spPr>
          <a:xfrm>
            <a:off x="4846320" y="3474720"/>
            <a:ext cx="3840480" cy="114300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029200" y="354787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이미지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5029200" y="3840480"/>
            <a:ext cx="3474720" cy="594360"/>
          </a:xfrm>
          <a:prstGeom prst="roundRect">
            <a:avLst>
              <a:gd name="adj" fmla="val 9231"/>
            </a:avLst>
          </a:prstGeom>
          <a:solidFill>
            <a:srgbClr val="0A0E14"/>
          </a:solidFill>
          <a:ln w="3810">
            <a:solidFill>
              <a:srgbClr val="30363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166360" y="3886200"/>
            <a:ext cx="3200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5D6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php:8.4-fpm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5166360" y="4069080"/>
            <a:ext cx="3200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76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Supervisor로 php-fpm + nginx 동시 기동</a:t>
            </a:r>
            <a:endParaRPr lang="en-US" sz="750" dirty="0"/>
          </a:p>
        </p:txBody>
      </p:sp>
      <p:sp>
        <p:nvSpPr>
          <p:cNvPr id="57" name="Text 55"/>
          <p:cNvSpPr/>
          <p:nvPr/>
        </p:nvSpPr>
        <p:spPr>
          <a:xfrm>
            <a:off x="5166360" y="4233672"/>
            <a:ext cx="3200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C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CMD ["/usr/bin/supervisord"]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3" name="Text 1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종합 정리 &amp; FAQ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자주 묻는 질문과 전체 흐름 요약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서버 인프라 학습 시리즈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9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0584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161B22"/>
          </a:solidFill>
          <a:ln w="6350">
            <a:solidFill>
              <a:srgbClr val="3036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0515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전체 요청 흐름 요약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4360" y="1371600"/>
            <a:ext cx="10515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10160">
            <a:solidFill>
              <a:srgbClr val="42A5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1371600"/>
            <a:ext cx="1051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1645920" y="14173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965960" y="1371600"/>
            <a:ext cx="10515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10160">
            <a:solidFill>
              <a:srgbClr val="00897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965960" y="1371600"/>
            <a:ext cx="1051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</a:t>
            </a:r>
            <a:endParaRPr lang="en-US" sz="7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008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(SSL+라우팅)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3017520" y="14173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337560" y="1371600"/>
            <a:ext cx="10515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10160">
            <a:solidFill>
              <a:srgbClr val="0097A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37560" y="1371600"/>
            <a:ext cx="1051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009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</a:t>
            </a:r>
            <a:endParaRPr lang="en-US" sz="7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009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(프로토콜)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4389120" y="14173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09160" y="1371600"/>
            <a:ext cx="10515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10160">
            <a:solidFill>
              <a:srgbClr val="7B1FA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09160" y="1371600"/>
            <a:ext cx="1051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</a:t>
            </a:r>
            <a:endParaRPr lang="en-US" sz="7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(워커 배정)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5760720" y="14173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080760" y="1371600"/>
            <a:ext cx="10515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10160">
            <a:solidFill>
              <a:srgbClr val="1565C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80760" y="1371600"/>
            <a:ext cx="1051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</a:t>
            </a:r>
            <a:endParaRPr lang="en-US" sz="7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(비즈니스)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7132320" y="14173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76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452360" y="1371600"/>
            <a:ext cx="1051560" cy="594360"/>
          </a:xfrm>
          <a:prstGeom prst="roundRect">
            <a:avLst>
              <a:gd name="adj" fmla="val 9231"/>
            </a:avLst>
          </a:prstGeom>
          <a:solidFill>
            <a:srgbClr val="1C2333"/>
          </a:solidFill>
          <a:ln w="10160">
            <a:solidFill>
              <a:srgbClr val="2E7D3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452360" y="1371600"/>
            <a:ext cx="1051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7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75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(데이터)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457200" y="228600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C6282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94360" y="237744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Q. 502 Bad Gateway?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94360" y="2651760"/>
            <a:ext cx="3749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PHP-FPM이 죽었거나 연결 불가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ps, docker logs 확인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4754880" y="228600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EF6C0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892040" y="237744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F6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Q. 504 Gateway Timeout?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892040" y="2651760"/>
            <a:ext cx="3749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처리 시간 초과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fastcgi_read_timeout 증가 또는 코드 최적화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457200" y="347472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7B1FA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94360" y="356616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Q. 워커 부족?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94360" y="3840480"/>
            <a:ext cx="3749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20개 워커 모두 사용 중이면 대기열 발생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pm.max_children 증가 또는 코드 최적화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754880" y="3474720"/>
            <a:ext cx="4023360" cy="1051560"/>
          </a:xfrm>
          <a:prstGeom prst="roundRect">
            <a:avLst>
              <a:gd name="adj" fmla="val 8696"/>
            </a:avLst>
          </a:prstGeom>
          <a:solidFill>
            <a:srgbClr val="161B22"/>
          </a:solidFill>
          <a:ln w="6350">
            <a:solidFill>
              <a:srgbClr val="1565C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92040" y="356616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Q. FPM 재시작?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892040" y="3840480"/>
            <a:ext cx="3749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restart sam-mng-1 또는</a:t>
            </a:r>
            <a:endParaRPr lang="en-US" sz="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9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exec sam-mng-1 supervisorctl restart php-fpm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SAM 서버 인프라 학습 시리즈</dc:subject>
  <dc:creator>(주)코드브릿지엑스</dc:creator>
  <cp:lastModifiedBy>(주)코드브릿지엑스</cp:lastModifiedBy>
  <cp:revision>1</cp:revision>
  <dcterms:created xsi:type="dcterms:W3CDTF">2026-02-22T13:28:56Z</dcterms:created>
  <dcterms:modified xsi:type="dcterms:W3CDTF">2026-02-22T13:28:56Z</dcterms:modified>
</cp:coreProperties>
</file>