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914400"/>
            <a:ext cx="137160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64592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방법특허 브리핑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40080" y="237744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SAM이 도전할 수 있는 방법특허 후보와 출원 전략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40080" y="3017520"/>
            <a:ext cx="2743200" cy="1828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9184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</a:t>
            </a:r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2026년 3월 19일 (수) 14:00  |  변리사 미팅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029200" y="3931920"/>
            <a:ext cx="1325880" cy="640080"/>
          </a:xfrm>
          <a:prstGeom prst="roundRect">
            <a:avLst>
              <a:gd name="adj" fmla="val 11429"/>
            </a:avLst>
          </a:prstGeom>
          <a:solidFill>
            <a:srgbClr val="1E293B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29200" y="3950208"/>
            <a:ext cx="1325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18건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029200" y="42519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특허 후보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6446520" y="3931920"/>
            <a:ext cx="1325880" cy="640080"/>
          </a:xfrm>
          <a:prstGeom prst="roundRect">
            <a:avLst>
              <a:gd name="adj" fmla="val 11429"/>
            </a:avLst>
          </a:prstGeom>
          <a:solidFill>
            <a:srgbClr val="1E293B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46520" y="3950208"/>
            <a:ext cx="1325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2개 업체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446520" y="42519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중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7863840" y="3931920"/>
            <a:ext cx="1325880" cy="640080"/>
          </a:xfrm>
          <a:prstGeom prst="roundRect">
            <a:avLst>
              <a:gd name="adj" fmla="val 11429"/>
            </a:avLst>
          </a:prstGeom>
          <a:solidFill>
            <a:srgbClr val="1E293B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863840" y="3950208"/>
            <a:ext cx="1325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10,000줄+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863840" y="42519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코드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7498080" y="182880"/>
            <a:ext cx="1371600" cy="320040"/>
          </a:xfrm>
          <a:prstGeom prst="roundRect">
            <a:avLst>
              <a:gd name="adj" fmla="val 11429"/>
            </a:avLst>
          </a:prstGeom>
          <a:solidFill>
            <a:srgbClr val="EF4444"/>
          </a:solidFill>
          <a:ln/>
        </p:spPr>
      </p:sp>
      <p:sp>
        <p:nvSpPr>
          <p:cNvPr id="18" name="Text 15"/>
          <p:cNvSpPr/>
          <p:nvPr/>
        </p:nvSpPr>
        <p:spPr>
          <a:xfrm>
            <a:off x="7498080" y="18288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목차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14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640080" y="1097280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64748B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097280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325880" y="1078992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방법특허란 무엇인가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325880" y="128016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정의, 등록 요건, SAM의 강점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1554480"/>
            <a:ext cx="77724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3" name="Shape 11"/>
          <p:cNvSpPr/>
          <p:nvPr/>
        </p:nvSpPr>
        <p:spPr>
          <a:xfrm>
            <a:off x="640080" y="1627632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64748B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1627632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325880" y="1609344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SAM의 특허 도전 컨셉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325880" y="1810512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프레임워크, 경쟁사 대비 차별성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40080" y="2084832"/>
            <a:ext cx="77724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8" name="Shape 16"/>
          <p:cNvSpPr/>
          <p:nvPr/>
        </p:nvSpPr>
        <p:spPr>
          <a:xfrm>
            <a:off x="640080" y="2157984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3B82F6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2157984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325880" y="2139696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 — 최우선 출원 후보 3건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325880" y="2340864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수식엔진 / 절곡 최적화 / 품질자동화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40080" y="2615184"/>
            <a:ext cx="77724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3" name="Shape 21"/>
          <p:cNvSpPr/>
          <p:nvPr/>
        </p:nvSpPr>
        <p:spPr>
          <a:xfrm>
            <a:off x="640080" y="2688336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10B981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2688336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325880" y="2670048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2 — 우선 출원 후보 5건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325880" y="2871216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원가계산 / 동적필드 / 재공품 / 급여전표 / 채번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40080" y="3145536"/>
            <a:ext cx="77724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8" name="Shape 26"/>
          <p:cNvSpPr/>
          <p:nvPr/>
        </p:nvSpPr>
        <p:spPr>
          <a:xfrm>
            <a:off x="640080" y="3218688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94A3B8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3218688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325880" y="3200400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3 — 확장 후보 10건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325880" y="3401568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/ 통계 / 바로빌 / AI / 결재 등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40080" y="3675888"/>
            <a:ext cx="77724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3" name="Shape 31"/>
          <p:cNvSpPr/>
          <p:nvPr/>
        </p:nvSpPr>
        <p:spPr>
          <a:xfrm>
            <a:off x="640080" y="3749040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8B5CF6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3749040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325880" y="3730752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전략 및 로드맵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325880" y="39319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 그룹, 비용, 일정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640080" y="4206240"/>
            <a:ext cx="77724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8" name="Shape 36"/>
          <p:cNvSpPr/>
          <p:nvPr/>
        </p:nvSpPr>
        <p:spPr>
          <a:xfrm>
            <a:off x="640080" y="4279392"/>
            <a:ext cx="502920" cy="384048"/>
          </a:xfrm>
          <a:prstGeom prst="roundRect">
            <a:avLst>
              <a:gd name="adj" fmla="val 14286"/>
            </a:avLst>
          </a:prstGeom>
          <a:solidFill>
            <a:srgbClr val="F59E0B"/>
          </a:solidFill>
          <a:ln/>
        </p:spPr>
      </p:sp>
      <p:sp>
        <p:nvSpPr>
          <p:cNvPr id="39" name="Text 37"/>
          <p:cNvSpPr/>
          <p:nvPr/>
        </p:nvSpPr>
        <p:spPr>
          <a:xfrm>
            <a:off x="640080" y="4279392"/>
            <a:ext cx="502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325880" y="4261104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논의 안건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1325880" y="4462272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의사결정 포인트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방법특허란 무엇인가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594360"/>
          </a:xfrm>
          <a:prstGeom prst="roundRect">
            <a:avLst>
              <a:gd name="adj" fmla="val 12308"/>
            </a:avLst>
          </a:prstGeom>
          <a:solidFill>
            <a:srgbClr val="EFF6FF"/>
          </a:solidFill>
          <a:ln w="6350">
            <a:solidFill>
              <a:srgbClr val="BFDBF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05156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방법특허(Method Patent)</a:t>
            </a:r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특정 결과를 달성하기 위한 고유한 단계(Steps) / 프로세스 / 알고리즘을 보호하는 특허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8288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FF6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1965960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1965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05840" y="19659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신규성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23317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기존에 공개된 적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없는 새로운 방법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3291840" y="18288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CFDF5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429000" y="19659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3429000" y="1965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840480" y="19659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진보성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474720" y="23317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전문가가 쉽게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생각할 수 없는 수준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6126480" y="18288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5F3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63640" y="196596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1" name="Text 19"/>
          <p:cNvSpPr/>
          <p:nvPr/>
        </p:nvSpPr>
        <p:spPr>
          <a:xfrm>
            <a:off x="6263640" y="19659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675120" y="1965960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산업상 이용 가능성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309360" y="233172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실제 산업에서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반복 실시 가능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" y="324612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SAM이 방법특허에 유리한 이유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40080" y="3657600"/>
            <a:ext cx="109728" cy="109728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6" name="Text 24"/>
          <p:cNvSpPr/>
          <p:nvPr/>
        </p:nvSpPr>
        <p:spPr>
          <a:xfrm>
            <a:off x="868680" y="361188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니치 산업 = 선행기술 희소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40080" y="3931920"/>
            <a:ext cx="109728" cy="109728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8" name="Text 26"/>
          <p:cNvSpPr/>
          <p:nvPr/>
        </p:nvSpPr>
        <p:spPr>
          <a:xfrm>
            <a:off x="868680" y="388620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20년 수작업 → 알고리즘 자동화 = 명확한 진보성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40080" y="4206240"/>
            <a:ext cx="109728" cy="109728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30" name="Text 28"/>
          <p:cNvSpPr/>
          <p:nvPr/>
        </p:nvSpPr>
        <p:spPr>
          <a:xfrm>
            <a:off x="868680" y="4160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2개 업체 실 운영 = 산업상 이용 가능성 증명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40080" y="4480560"/>
            <a:ext cx="109728" cy="10972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32" name="Text 30"/>
          <p:cNvSpPr/>
          <p:nvPr/>
        </p:nvSpPr>
        <p:spPr>
          <a:xfrm>
            <a:off x="868680" y="44348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코드 1만줄+ = 구체적 실시예 풍부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SAM의 특허 도전 컨셉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4008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"수작업 제조 프로세스를 산업 특화 알고리즘으로 자동화하는 방법"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14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31520" y="1097280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EFF6FF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" y="1170432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117043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88720" y="11430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자동화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88720" y="1417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엔진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063240" y="1234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474720" y="1097280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ECFDF5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1170432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3566160" y="117043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931920" y="11430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 자동화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931920" y="1417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BOM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806440" y="1234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6217920" y="1097280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F5F3FF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09360" y="1170432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2" name="Text 20"/>
          <p:cNvSpPr/>
          <p:nvPr/>
        </p:nvSpPr>
        <p:spPr>
          <a:xfrm>
            <a:off x="6309360" y="117043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675120" y="11430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품질 자동화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675120" y="1417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건기원 연계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743200" y="1965960"/>
            <a:ext cx="9144" cy="27432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6" name="Shape 24"/>
          <p:cNvSpPr/>
          <p:nvPr/>
        </p:nvSpPr>
        <p:spPr>
          <a:xfrm>
            <a:off x="1828800" y="2286000"/>
            <a:ext cx="5303520" cy="548640"/>
          </a:xfrm>
          <a:prstGeom prst="roundRect">
            <a:avLst>
              <a:gd name="adj" fmla="val 13333"/>
            </a:avLst>
          </a:prstGeom>
          <a:solidFill>
            <a:srgbClr val="FFFBE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965960" y="2377440"/>
            <a:ext cx="320040" cy="32004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8" name="Text 26"/>
          <p:cNvSpPr/>
          <p:nvPr/>
        </p:nvSpPr>
        <p:spPr>
          <a:xfrm>
            <a:off x="1965960" y="237744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377440" y="233172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 자동 추적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377440" y="2542032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시간-시점 기반 다층 원가 계산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480560" y="2880360"/>
            <a:ext cx="9144" cy="22860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32" name="Shape 30"/>
          <p:cNvSpPr/>
          <p:nvPr/>
        </p:nvSpPr>
        <p:spPr>
          <a:xfrm>
            <a:off x="1097280" y="3154680"/>
            <a:ext cx="3200400" cy="64008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88720" y="3246120"/>
            <a:ext cx="320040" cy="32004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34" name="Text 32"/>
          <p:cNvSpPr/>
          <p:nvPr/>
        </p:nvSpPr>
        <p:spPr>
          <a:xfrm>
            <a:off x="1188720" y="32461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600200" y="318211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격리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600200" y="3410712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복수 제조업체 동시 운영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4754880" y="3154680"/>
            <a:ext cx="3200400" cy="64008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846320" y="3246120"/>
            <a:ext cx="320040" cy="320040"/>
          </a:xfrm>
          <a:prstGeom prst="ellipse">
            <a:avLst/>
          </a:prstGeom>
          <a:solidFill>
            <a:srgbClr val="475569"/>
          </a:solidFill>
          <a:ln/>
        </p:spPr>
      </p:sp>
      <p:sp>
        <p:nvSpPr>
          <p:cNvPr id="39" name="Text 37"/>
          <p:cNvSpPr/>
          <p:nvPr/>
        </p:nvSpPr>
        <p:spPr>
          <a:xfrm>
            <a:off x="4846320" y="32461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257800" y="318211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 + 부트스트래핑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257800" y="3410712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커스터마이징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57200" y="402336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0F172A"/>
          </a:solidFill>
          <a:ln/>
        </p:spPr>
      </p:sp>
      <p:sp>
        <p:nvSpPr>
          <p:cNvPr id="43" name="Text 41"/>
          <p:cNvSpPr/>
          <p:nvPr/>
        </p:nvSpPr>
        <p:spPr>
          <a:xfrm>
            <a:off x="640080" y="402336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핵심:  SAM은 범용 ERP가 아니라 블라인드/스크린 제조업의 프로세스를 알고리즘화한 것  →  선행기술 회피의 핵심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경쟁사 대비 차별성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2926080" cy="438912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097280"/>
            <a:ext cx="2926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기능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383280" y="1097280"/>
            <a:ext cx="1371600" cy="438912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0" name="Text 8"/>
          <p:cNvSpPr/>
          <p:nvPr/>
        </p:nvSpPr>
        <p:spPr>
          <a:xfrm>
            <a:off x="3383280" y="1097280"/>
            <a:ext cx="1371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SAP/Oracle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54880" y="1097280"/>
            <a:ext cx="1371600" cy="438912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2" name="Text 10"/>
          <p:cNvSpPr/>
          <p:nvPr/>
        </p:nvSpPr>
        <p:spPr>
          <a:xfrm>
            <a:off x="4754880" y="1097280"/>
            <a:ext cx="1371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국산 ERP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126480" y="1097280"/>
            <a:ext cx="2560320" cy="438912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126480" y="1097280"/>
            <a:ext cx="25603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1536192"/>
            <a:ext cx="292608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1536192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 특화 BOM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383280" y="1536192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383280" y="153619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754880" y="1536192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54880" y="153619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126480" y="1536192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26480" y="1536192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업계 유일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57200" y="1975104"/>
            <a:ext cx="292608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1975104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기반 자동 견적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383280" y="1975104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83280" y="1975104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범용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754880" y="1975104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754880" y="1975104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126480" y="1975104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6480" y="1975104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10단계 파이프라인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57200" y="2414016"/>
            <a:ext cx="292608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2414016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 공정 자동 최적화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3383280" y="2414016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383280" y="2414016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754880" y="2414016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754880" y="2414016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6126480" y="2414016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126480" y="2414016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1,171줄 알고리즘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57200" y="2852928"/>
            <a:ext cx="292608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57200" y="2852928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건기원 실적신고 자동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3383280" y="2852928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383280" y="2852928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754880" y="2852928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754880" y="2852928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6126480" y="2852928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126480" y="2852928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법규 준수 자동화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457200" y="3291840"/>
            <a:ext cx="292608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57200" y="3291840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SaaS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3383280" y="3291840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3383280" y="329184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4754880" y="3291840"/>
            <a:ext cx="1371600" cy="438912"/>
          </a:xfrm>
          <a:prstGeom prst="rect">
            <a:avLst/>
          </a:prstGeom>
          <a:solidFill>
            <a:srgbClr val="F8FAFC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754880" y="329184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6126480" y="3291840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126480" y="32918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행 수준 격리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457200" y="3730752"/>
            <a:ext cx="292608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57200" y="3730752"/>
            <a:ext cx="2926080" cy="438912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동적 필드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3383280" y="3730752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3383280" y="373075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△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4754880" y="3730752"/>
            <a:ext cx="137160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754880" y="373075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✖</a:t>
            </a:r>
            <a:endParaRPr lang="en-US" sz="900" dirty="0"/>
          </a:p>
        </p:txBody>
      </p:sp>
      <p:sp>
        <p:nvSpPr>
          <p:cNvPr id="61" name="Shape 59"/>
          <p:cNvSpPr/>
          <p:nvPr/>
        </p:nvSpPr>
        <p:spPr>
          <a:xfrm>
            <a:off x="6126480" y="3730752"/>
            <a:ext cx="2560320" cy="438912"/>
          </a:xfrm>
          <a:prstGeom prst="rect">
            <a:avLst/>
          </a:prstGeom>
          <a:solidFill>
            <a:srgbClr val="EFF6FF"/>
          </a:solidFill>
          <a:ln w="3810">
            <a:solidFill>
              <a:srgbClr val="E2E8F0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6126480" y="3730752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Zero-Config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 | 후보 A: 동적 BOM 자동 생성 + 수식 엔진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EF4444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033272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0332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1005840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개구부 치수 입력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60120" y="1188720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W0, H0, QTY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690372" y="1353312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4" name="Shape 12"/>
          <p:cNvSpPr/>
          <p:nvPr/>
        </p:nvSpPr>
        <p:spPr>
          <a:xfrm>
            <a:off x="548640" y="1508760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60120" y="1481328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제작규격 자동 변환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60120" y="1664208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W1=W0+140, H1=H0+350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690372" y="1828800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1984248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198424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" y="1956816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파생변수 계산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60120" y="2139696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M=면적, K=중량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690372" y="2304288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245973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245973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60120" y="2432304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트리 동적 전개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60120" y="2615184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기반 부품 수량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690372" y="2779776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9" name="Shape 27"/>
          <p:cNvSpPr/>
          <p:nvPr/>
        </p:nvSpPr>
        <p:spPr>
          <a:xfrm>
            <a:off x="548640" y="2935224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30" name="Text 28"/>
          <p:cNvSpPr/>
          <p:nvPr/>
        </p:nvSpPr>
        <p:spPr>
          <a:xfrm>
            <a:off x="548640" y="293522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60120" y="2907792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 단가 조회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60120" y="3090672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입고가&gt;표준가&gt;경고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690372" y="3255264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34" name="Shape 32"/>
          <p:cNvSpPr/>
          <p:nvPr/>
        </p:nvSpPr>
        <p:spPr>
          <a:xfrm>
            <a:off x="548640" y="3410712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35" name="Text 33"/>
          <p:cNvSpPr/>
          <p:nvPr/>
        </p:nvSpPr>
        <p:spPr>
          <a:xfrm>
            <a:off x="548640" y="34107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60120" y="3383280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카테고리별 집계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960120" y="3566160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금액 자동 산출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690372" y="3730752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39" name="Shape 37"/>
          <p:cNvSpPr/>
          <p:nvPr/>
        </p:nvSpPr>
        <p:spPr>
          <a:xfrm>
            <a:off x="548640" y="3886200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40" name="Text 38"/>
          <p:cNvSpPr/>
          <p:nvPr/>
        </p:nvSpPr>
        <p:spPr>
          <a:xfrm>
            <a:off x="548640" y="388620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60120" y="3858768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디버그 추적 기록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960120" y="4041648"/>
            <a:ext cx="210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감사 로그</a:t>
            </a:r>
            <a:endParaRPr lang="en-US" sz="700" dirty="0"/>
          </a:p>
        </p:txBody>
      </p:sp>
      <p:sp>
        <p:nvSpPr>
          <p:cNvPr id="43" name="Shape 41"/>
          <p:cNvSpPr/>
          <p:nvPr/>
        </p:nvSpPr>
        <p:spPr>
          <a:xfrm>
            <a:off x="3474720" y="1005840"/>
            <a:ext cx="5212080" cy="1463040"/>
          </a:xfrm>
          <a:prstGeom prst="roundRect">
            <a:avLst>
              <a:gd name="adj" fmla="val 5000"/>
            </a:avLst>
          </a:prstGeom>
          <a:solidFill>
            <a:srgbClr val="0F172A"/>
          </a:solidFill>
          <a:ln/>
        </p:spPr>
      </p:sp>
      <p:sp>
        <p:nvSpPr>
          <p:cNvPr id="44" name="Text 42"/>
          <p:cNvSpPr/>
          <p:nvPr/>
        </p:nvSpPr>
        <p:spPr>
          <a:xfrm>
            <a:off x="3657600" y="10515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FormulaEvaluatorService (1,948줄)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3657600" y="137160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수식 검증: 괄호 매칭 + 변수 추출 + 함수 검증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3657600" y="1618488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변수 치환: W0→1200, H0→2500 실제값 대입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3657600" y="1865376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11개 내장 함수: SUM, ROUND, CEIL, IF, MIN, MAX...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3657600" y="2112264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Zero-Config 테넌트 라우팅: 파일 1개로 핸들러 자동 발견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3474720" y="26974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정량적 효과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3474720" y="3017520"/>
            <a:ext cx="521208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657600" y="30175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소요시간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937760" y="301752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3~5시간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6035040" y="30175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6400800" y="301752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5~10초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7680960" y="3108960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56" name="Text 54"/>
          <p:cNvSpPr/>
          <p:nvPr/>
        </p:nvSpPr>
        <p:spPr>
          <a:xfrm>
            <a:off x="7680960" y="310896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1,800배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3474720" y="3566160"/>
            <a:ext cx="521208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3657600" y="356616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오류율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4937760" y="35661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15건+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6035040" y="356616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6400800" y="356616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7680960" y="3657600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10B981"/>
          </a:solidFill>
          <a:ln/>
        </p:spPr>
      </p:sp>
      <p:sp>
        <p:nvSpPr>
          <p:cNvPr id="63" name="Text 61"/>
          <p:cNvSpPr/>
          <p:nvPr/>
        </p:nvSpPr>
        <p:spPr>
          <a:xfrm>
            <a:off x="7680960" y="3657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3474720" y="4114800"/>
            <a:ext cx="521208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657600" y="411480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입력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4937760" y="411480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항목당 30분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6035040" y="411480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68" name="Text 66"/>
          <p:cNvSpPr/>
          <p:nvPr/>
        </p:nvSpPr>
        <p:spPr>
          <a:xfrm>
            <a:off x="6400800" y="4114800"/>
            <a:ext cx="1097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7680960" y="4206240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8B5CF6"/>
          </a:solidFill>
          <a:ln/>
        </p:spPr>
      </p:sp>
      <p:sp>
        <p:nvSpPr>
          <p:cNvPr id="70" name="Text 68"/>
          <p:cNvSpPr/>
          <p:nvPr/>
        </p:nvSpPr>
        <p:spPr>
          <a:xfrm>
            <a:off x="7680960" y="42062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 | 후보 B: 절곡 공정 자동 최적화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EF4444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033272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0332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1005840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제품 코드 파싱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60120" y="1188720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가이드타입 + 재질 추출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690372" y="1353312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4" name="Shape 12"/>
          <p:cNvSpPr/>
          <p:nvPr/>
        </p:nvSpPr>
        <p:spPr>
          <a:xfrm>
            <a:off x="548640" y="15087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60120" y="1481328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재질 매핑 (5가지)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60120" y="1664208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가이드레일/하단마감/모터 호환성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690372" y="1828800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1984248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198424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" y="1956816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노드 집계 (핵심)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60120" y="2139696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치수 그룹핑 + 6개 카테고리 분류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690372" y="2304288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2459736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245973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60120" y="2432304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최적 배분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60120" y="2615184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3000/4000mm 버킷팅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690372" y="2779776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9" name="Shape 27"/>
          <p:cNvSpPr/>
          <p:nvPr/>
        </p:nvSpPr>
        <p:spPr>
          <a:xfrm>
            <a:off x="548640" y="2935224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30" name="Text 28"/>
          <p:cNvSpPr/>
          <p:nvPr/>
        </p:nvSpPr>
        <p:spPr>
          <a:xfrm>
            <a:off x="548640" y="293522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60120" y="2907792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모터/브라켓 자동 결정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60120" y="3090672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3차원 조건표 룩업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690372" y="3255264"/>
            <a:ext cx="9144" cy="12801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34" name="Shape 32"/>
          <p:cNvSpPr/>
          <p:nvPr/>
        </p:nvSpPr>
        <p:spPr>
          <a:xfrm>
            <a:off x="548640" y="3410712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35" name="Text 33"/>
          <p:cNvSpPr/>
          <p:nvPr/>
        </p:nvSpPr>
        <p:spPr>
          <a:xfrm>
            <a:off x="548640" y="34107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60120" y="3383280"/>
            <a:ext cx="2286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bending_info 조립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960120" y="3566160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공정 지시서 생성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3474720" y="1005840"/>
            <a:ext cx="5212080" cy="1645920"/>
          </a:xfrm>
          <a:prstGeom prst="roundRect">
            <a:avLst>
              <a:gd name="adj" fmla="val 4444"/>
            </a:avLst>
          </a:prstGeom>
          <a:solidFill>
            <a:srgbClr val="0F172A"/>
          </a:solidFill>
          <a:ln/>
        </p:spPr>
      </p:sp>
      <p:sp>
        <p:nvSpPr>
          <p:cNvPr id="39" name="Text 37"/>
          <p:cNvSpPr/>
          <p:nvPr/>
        </p:nvSpPr>
        <p:spPr>
          <a:xfrm>
            <a:off x="3657600" y="10515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최적 배분 알고리즘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3657600" y="137160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하단마감재: openWidth 기반 3000/4000mm 조합 결정</a:t>
            </a:r>
            <a:endParaRPr lang="en-US" sz="750" dirty="0"/>
          </a:p>
        </p:txBody>
      </p:sp>
      <p:sp>
        <p:nvSpPr>
          <p:cNvPr id="41" name="Text 39"/>
          <p:cNvSpPr/>
          <p:nvPr/>
        </p:nvSpPr>
        <p:spPr>
          <a:xfrm>
            <a:off x="3657600" y="155448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3000mm 이하 → 3000×1  |  4000mm 이하 → 4000×1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3657600" y="173736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6000mm 이하 → 3000×2  |  7000mm 이하 → 3000+4000</a:t>
            </a:r>
            <a:endParaRPr lang="en-US" sz="750" dirty="0"/>
          </a:p>
        </p:txBody>
      </p:sp>
      <p:sp>
        <p:nvSpPr>
          <p:cNvPr id="43" name="Text 41"/>
          <p:cNvSpPr/>
          <p:nvPr/>
        </p:nvSpPr>
        <p:spPr>
          <a:xfrm>
            <a:off x="3657600" y="192024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3657600" y="210312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셔터박스: 표준길이 [1219, 2438, 3000, 3500, 4000, 4150]</a:t>
            </a:r>
            <a:endParaRPr lang="en-US" sz="750" dirty="0"/>
          </a:p>
        </p:txBody>
      </p:sp>
      <p:sp>
        <p:nvSpPr>
          <p:cNvPr id="45" name="Text 43"/>
          <p:cNvSpPr/>
          <p:nvPr/>
        </p:nvSpPr>
        <p:spPr>
          <a:xfrm>
            <a:off x="3657600" y="228600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상부덮개: ceil(width / 1219)  |  마구리: qty × 2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3657600" y="246888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50" dirty="0"/>
          </a:p>
        </p:txBody>
      </p:sp>
      <p:sp>
        <p:nvSpPr>
          <p:cNvPr id="47" name="Text 45"/>
          <p:cNvSpPr/>
          <p:nvPr/>
        </p:nvSpPr>
        <p:spPr>
          <a:xfrm>
            <a:off x="3657600" y="265176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연기차단재: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3657600" y="2834640"/>
            <a:ext cx="4846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W50: height + 250 → 표준 길이  |  W80: 수식 산출</a:t>
            </a:r>
            <a:endParaRPr lang="en-US" sz="750" dirty="0"/>
          </a:p>
        </p:txBody>
      </p:sp>
      <p:sp>
        <p:nvSpPr>
          <p:cNvPr id="49" name="Text 47"/>
          <p:cNvSpPr/>
          <p:nvPr/>
        </p:nvSpPr>
        <p:spPr>
          <a:xfrm>
            <a:off x="3474720" y="2926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정량적 효과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3474720" y="3246120"/>
            <a:ext cx="5212080" cy="411480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657600" y="32461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절곡품 계산오류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937760" y="324612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50건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6035040" y="324612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6400800" y="324612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7680960" y="3319272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10B981"/>
          </a:solidFill>
          <a:ln/>
        </p:spPr>
      </p:sp>
      <p:sp>
        <p:nvSpPr>
          <p:cNvPr id="56" name="Text 54"/>
          <p:cNvSpPr/>
          <p:nvPr/>
        </p:nvSpPr>
        <p:spPr>
          <a:xfrm>
            <a:off x="7680960" y="331927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3474720" y="3749040"/>
            <a:ext cx="5212080" cy="411480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3657600" y="374904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원자재 낭비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4937760" y="374904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15~20%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6035040" y="37490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6400800" y="374904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미만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7680960" y="3822192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63" name="Text 61"/>
          <p:cNvSpPr/>
          <p:nvPr/>
        </p:nvSpPr>
        <p:spPr>
          <a:xfrm>
            <a:off x="7680960" y="382219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3~4배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3474720" y="4251960"/>
            <a:ext cx="5212080" cy="411480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657600" y="425196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지시서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4937760" y="42519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수기 작성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6035040" y="425196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68" name="Text 66"/>
          <p:cNvSpPr/>
          <p:nvPr/>
        </p:nvSpPr>
        <p:spPr>
          <a:xfrm>
            <a:off x="6400800" y="42519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생성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7680960" y="4325112"/>
            <a:ext cx="822960" cy="274320"/>
          </a:xfrm>
          <a:prstGeom prst="roundRect">
            <a:avLst>
              <a:gd name="adj" fmla="val 13333"/>
            </a:avLst>
          </a:prstGeom>
          <a:solidFill>
            <a:srgbClr val="8B5CF6"/>
          </a:solidFill>
          <a:ln/>
        </p:spPr>
      </p:sp>
      <p:sp>
        <p:nvSpPr>
          <p:cNvPr id="70" name="Text 68"/>
          <p:cNvSpPr/>
          <p:nvPr/>
        </p:nvSpPr>
        <p:spPr>
          <a:xfrm>
            <a:off x="7680960" y="432511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</a:t>
            </a:r>
            <a:endParaRPr lang="en-US" sz="800" dirty="0"/>
          </a:p>
        </p:txBody>
      </p:sp>
      <p:sp>
        <p:nvSpPr>
          <p:cNvPr id="71" name="Text 69"/>
          <p:cNvSpPr/>
          <p:nvPr/>
        </p:nvSpPr>
        <p:spPr>
          <a:xfrm>
            <a:off x="548640" y="42062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BendingInfoBuilder.php  |  1,171줄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 | 후보 C: 품질검사 → 건기원 자동 제출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EF4444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82296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004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개소 자동 생성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1148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연결 시</a:t>
            </a:r>
            <a:endParaRPr lang="en-US" sz="7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건물/층/부호 풀아웃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1874520" y="173736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56032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6" name="Text 14"/>
          <p:cNvSpPr/>
          <p:nvPr/>
        </p:nvSpPr>
        <p:spPr>
          <a:xfrm>
            <a:off x="256032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05740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14884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15개 검사항목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14884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외관(5)+기능(2)</a:t>
            </a:r>
            <a:endParaRPr lang="en-US" sz="7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+치수(4)+시험(4)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3611880" y="173736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29768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2" name="Text 20"/>
          <p:cNvSpPr/>
          <p:nvPr/>
        </p:nvSpPr>
        <p:spPr>
          <a:xfrm>
            <a:off x="429768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79476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88620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필수정보 검증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88620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4개 섹션</a:t>
            </a:r>
            <a:endParaRPr lang="en-US" sz="7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누락 시 완료 차단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5349240" y="173736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03504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8" name="Text 26"/>
          <p:cNvSpPr/>
          <p:nvPr/>
        </p:nvSpPr>
        <p:spPr>
          <a:xfrm>
            <a:off x="603504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53212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62356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실적신고 자동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562356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분기별 자동 생성</a:t>
            </a:r>
            <a:endParaRPr lang="en-US" sz="7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검사 데이터 매핑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7086600" y="173736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7772400" y="1097280"/>
            <a:ext cx="320040" cy="3200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34" name="Text 32"/>
          <p:cNvSpPr/>
          <p:nvPr/>
        </p:nvSpPr>
        <p:spPr>
          <a:xfrm>
            <a:off x="7772400" y="10972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7269480" y="1508760"/>
            <a:ext cx="1600200" cy="1005840"/>
          </a:xfrm>
          <a:prstGeom prst="roundRect">
            <a:avLst>
              <a:gd name="adj" fmla="val 7273"/>
            </a:avLst>
          </a:prstGeom>
          <a:solidFill>
            <a:srgbClr val="F5F3FF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60920" y="1554480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엑셀 다운로드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360920" y="1874520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건기원 양식</a:t>
            </a:r>
            <a:endParaRPr lang="en-US" sz="7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변환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457200" y="283464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5F3FF"/>
          </a:solidFill>
          <a:ln/>
        </p:spPr>
      </p:sp>
      <p:sp>
        <p:nvSpPr>
          <p:cNvPr id="39" name="Text 37"/>
          <p:cNvSpPr/>
          <p:nvPr/>
        </p:nvSpPr>
        <p:spPr>
          <a:xfrm>
            <a:off x="64008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건축자재 품질관리법 준수를 시스템으로 자동화한 업계 최초 사례  →  법규 위반 리스크 제로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57200" y="3520440"/>
            <a:ext cx="402336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94360" y="3520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제품검사 기록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737360" y="35204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서류 보관  →  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3017520" y="35204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디지털 자동 기록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4663440" y="3520440"/>
            <a:ext cx="402336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800600" y="352044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실적신고 생성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5943600" y="35204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분기마다 수기  →  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7223760" y="35204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검사완료 시 자동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57200" y="4069080"/>
            <a:ext cx="402336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94360" y="406908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필수정보 누락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1737360" y="40690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빈번  →  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3017520" y="40690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0건 (자동 차단)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4663440" y="4069080"/>
            <a:ext cx="4023360" cy="4572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800600" y="4069080"/>
            <a:ext cx="1188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건기원 양식 변환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5943600" y="40690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수기  →  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7223760" y="40690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엑셀 자동 생성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2 | 우선 출원 후보 5건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1051560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103327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다층 원가 계산 + 리비전 추적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60120" y="1252728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입고단가 &gt; 표준원가 &gt; 경고 3단계 우선순위 조회 + 기간 충돌 자동 해결 + JSON 스냅샷 이력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7132320" y="1161288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0" y="1161288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 조회 3,000배 개선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457200" y="1709928"/>
            <a:ext cx="82296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6" name="Shape 14"/>
          <p:cNvSpPr/>
          <p:nvPr/>
        </p:nvSpPr>
        <p:spPr>
          <a:xfrm>
            <a:off x="457200" y="1801368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1801368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60120" y="178308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 + 자동 부트스트래핑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60120" y="2002536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ItemMaster 3계층 필드 정의 + 테넌트 코드 한글 초성 생성 + 레시피 기반 초기화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7132320" y="1911096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10B98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32320" y="1911096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온보딩 2주 → 1일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457200" y="2459736"/>
            <a:ext cx="82296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2551176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8B5CF6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2551176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60120" y="2532888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재공품 선제 생산 납기 단축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60120" y="2752344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MTS 패턴: 비수기 재고생산 → 수주 시 재고 확인 → 절곡 스킵 → 납기 단축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7132320" y="2660904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132320" y="2660904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납기 15~20일 → 3~5일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457200" y="3209544"/>
            <a:ext cx="82296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" y="3300984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F59E0B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3300984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60120" y="3282696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급여 → 회계전표 자동 생성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960120" y="3502152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법정공제 6종 자동 계산 + 거래처 매핑 + 음수 환급 처리 + 차대균형 검증</a:t>
            </a:r>
            <a:endParaRPr lang="en-US" sz="750" dirty="0"/>
          </a:p>
        </p:txBody>
      </p:sp>
      <p:sp>
        <p:nvSpPr>
          <p:cNvPr id="34" name="Shape 32"/>
          <p:cNvSpPr/>
          <p:nvPr/>
        </p:nvSpPr>
        <p:spPr>
          <a:xfrm>
            <a:off x="7132320" y="3410712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132320" y="341071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전표 생성 120배 개선</a:t>
            </a:r>
            <a:endParaRPr lang="en-US" sz="700" dirty="0"/>
          </a:p>
        </p:txBody>
      </p:sp>
      <p:sp>
        <p:nvSpPr>
          <p:cNvPr id="36" name="Shape 34"/>
          <p:cNvSpPr/>
          <p:nvPr/>
        </p:nvSpPr>
        <p:spPr>
          <a:xfrm>
            <a:off x="457200" y="3959352"/>
            <a:ext cx="8229600" cy="457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7" name="Shape 35"/>
          <p:cNvSpPr/>
          <p:nvPr/>
        </p:nvSpPr>
        <p:spPr>
          <a:xfrm>
            <a:off x="457200" y="4050792"/>
            <a:ext cx="365760" cy="594360"/>
          </a:xfrm>
          <a:prstGeom prst="roundRect">
            <a:avLst>
              <a:gd name="adj" fmla="val 15000"/>
            </a:avLst>
          </a:prstGeom>
          <a:solidFill>
            <a:srgbClr val="475569"/>
          </a:solidFill>
          <a:ln/>
        </p:spPr>
      </p:sp>
      <p:sp>
        <p:nvSpPr>
          <p:cNvPr id="38" name="Text 36"/>
          <p:cNvSpPr/>
          <p:nvPr/>
        </p:nvSpPr>
        <p:spPr>
          <a:xfrm>
            <a:off x="457200" y="4050792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960120" y="4032504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패턴 기반 원자적 채번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960120" y="4251960"/>
            <a:ext cx="5943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6가지 세그먼트 조합 + MySQL UPSERT 동시성 안전 + 리셋 주기 관리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7132320" y="4160520"/>
            <a:ext cx="1554480" cy="32004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6350">
            <a:solidFill>
              <a:srgbClr val="475569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132320" y="4160520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번호 중복 0건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3 | 확장 후보 10건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0" y="274320"/>
            <a:ext cx="640080" cy="274320"/>
          </a:xfrm>
          <a:prstGeom prst="roundRect">
            <a:avLst>
              <a:gd name="adj" fmla="val 13333"/>
            </a:avLst>
          </a:prstGeom>
          <a:solidFill>
            <a:srgbClr val="64748B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0" y="27432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3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10515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914400" y="10332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Bearer 토큰 멀티테넌트 자동 격리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4400" y="12801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토큰 → tenant_id → Global Scope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457200" y="17373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17373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14400" y="17190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OLTP/OLAP 분리 실시간 통계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14400" y="19659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기반 7개 도메인 병렬 집계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457200" y="24231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24231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14400" y="24048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외부 금융 API 자동 동기화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14400" y="26517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SOAP 6개 서비스 + 과금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22" name="Text 20"/>
          <p:cNvSpPr/>
          <p:nvPr/>
        </p:nvSpPr>
        <p:spPr>
          <a:xfrm>
            <a:off x="457200" y="31089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14400" y="30906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리포트 생성 + 토큰 비용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914400" y="33375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API + 다중 통화 환산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457200" y="37947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" y="37947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14400" y="37764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자동 설정 + Fallback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914400" y="40233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7개 프리셋 + 발송 실패 자동 재시도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4754880" y="10515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30" name="Text 28"/>
          <p:cNvSpPr/>
          <p:nvPr/>
        </p:nvSpPr>
        <p:spPr>
          <a:xfrm>
            <a:off x="4754880" y="10515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212080" y="10332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다단계 결재 상태 전이 엔진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5212080" y="12801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전결/보류/회수/복사 재기안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4754880" y="17373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34" name="Text 32"/>
          <p:cNvSpPr/>
          <p:nvPr/>
        </p:nvSpPr>
        <p:spPr>
          <a:xfrm>
            <a:off x="4754880" y="17373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5212080" y="17190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설비 점검 그리드 셀 토글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212080" y="19659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6주기 시각화 + 휴일 자동 제외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4754880" y="24231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38" name="Text 36"/>
          <p:cNvSpPr/>
          <p:nvPr/>
        </p:nvSpPr>
        <p:spPr>
          <a:xfrm>
            <a:off x="4754880" y="24231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5212080" y="24048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영업파트너 영업권 자동 전환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5212080" y="26517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명함등록 → 테넌트 생성 → 수당 정산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4754880" y="31089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42" name="Text 40"/>
          <p:cNvSpPr/>
          <p:nvPr/>
        </p:nvSpPr>
        <p:spPr>
          <a:xfrm>
            <a:off x="4754880" y="31089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5212080" y="30906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수주-생산-품질 통합 파이프라인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5212080" y="33375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 확정 → 작업지시 → 품질검사 → 출하</a:t>
            </a:r>
            <a:endParaRPr lang="en-US" sz="750" dirty="0"/>
          </a:p>
        </p:txBody>
      </p:sp>
      <p:sp>
        <p:nvSpPr>
          <p:cNvPr id="45" name="Shape 43"/>
          <p:cNvSpPr/>
          <p:nvPr/>
        </p:nvSpPr>
        <p:spPr>
          <a:xfrm>
            <a:off x="4754880" y="3794760"/>
            <a:ext cx="320040" cy="502920"/>
          </a:xfrm>
          <a:prstGeom prst="roundRect">
            <a:avLst>
              <a:gd name="adj" fmla="val 11429"/>
            </a:avLst>
          </a:prstGeom>
          <a:solidFill>
            <a:srgbClr val="94A3B8"/>
          </a:solidFill>
          <a:ln/>
        </p:spPr>
      </p:sp>
      <p:sp>
        <p:nvSpPr>
          <p:cNvPr id="46" name="Text 44"/>
          <p:cNvSpPr/>
          <p:nvPr/>
        </p:nvSpPr>
        <p:spPr>
          <a:xfrm>
            <a:off x="4754880" y="37947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5212080" y="377647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전자서명 토큰 접근 + OTP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5212080" y="402336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외부 링크 서명 + PDF 합성 + 감사 추적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전략 | 3개 그룹 통합 출원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320040" y="1005840"/>
            <a:ext cx="2743200" cy="3474720"/>
          </a:xfrm>
          <a:prstGeom prst="roundRect">
            <a:avLst>
              <a:gd name="adj" fmla="val 3333"/>
            </a:avLst>
          </a:prstGeom>
          <a:solidFill>
            <a:srgbClr val="EFF6FF"/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097280"/>
            <a:ext cx="594360" cy="228600"/>
          </a:xfrm>
          <a:prstGeom prst="roundRect">
            <a:avLst>
              <a:gd name="adj" fmla="val 16000"/>
            </a:avLst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411480" y="10972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최우선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457200" y="14173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1: 제조 특화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1691640"/>
            <a:ext cx="2468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산업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457200" y="1965960"/>
            <a:ext cx="2468880" cy="914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214884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214884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동적 BOM + 수식 엔진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457200" y="251460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251460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절곡 공정 자동 최적화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57200" y="288036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288036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품질 → 건기원 자동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57200" y="324612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324612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F. 재공품 선제 생산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457200" y="3840480"/>
            <a:ext cx="2468880" cy="457200"/>
          </a:xfrm>
          <a:prstGeom prst="roundRect">
            <a:avLst>
              <a:gd name="adj" fmla="val 12000"/>
            </a:avLst>
          </a:prstGeom>
          <a:solidFill>
            <a:srgbClr val="3B82F6"/>
          </a:solidFill>
          <a:ln/>
        </p:spPr>
      </p:sp>
      <p:sp>
        <p:nvSpPr>
          <p:cNvPr id="22" name="Text 20"/>
          <p:cNvSpPr/>
          <p:nvPr/>
        </p:nvSpPr>
        <p:spPr>
          <a:xfrm>
            <a:off x="502920" y="3840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견적-생산-품질 통합 자동화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200400" y="1005840"/>
            <a:ext cx="2743200" cy="3474720"/>
          </a:xfrm>
          <a:prstGeom prst="roundRect">
            <a:avLst>
              <a:gd name="adj" fmla="val 3333"/>
            </a:avLst>
          </a:prstGeom>
          <a:solidFill>
            <a:srgbClr val="ECFDF5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91840" y="1097280"/>
            <a:ext cx="594360" cy="228600"/>
          </a:xfrm>
          <a:prstGeom prst="roundRect">
            <a:avLst>
              <a:gd name="adj" fmla="val 16000"/>
            </a:avLst>
          </a:prstGeom>
          <a:solidFill>
            <a:srgbClr val="10B981"/>
          </a:solidFill>
          <a:ln/>
        </p:spPr>
      </p:sp>
      <p:sp>
        <p:nvSpPr>
          <p:cNvPr id="25" name="Text 23"/>
          <p:cNvSpPr/>
          <p:nvPr/>
        </p:nvSpPr>
        <p:spPr>
          <a:xfrm>
            <a:off x="3291840" y="10972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우선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3337560" y="14173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2: SaaS 아키텍처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337560" y="1691640"/>
            <a:ext cx="2468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플랫폼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3337560" y="1965960"/>
            <a:ext cx="2468880" cy="914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9" name="Shape 27"/>
          <p:cNvSpPr/>
          <p:nvPr/>
        </p:nvSpPr>
        <p:spPr>
          <a:xfrm>
            <a:off x="3337560" y="214884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429000" y="214884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동적 필드 + 부트스트래핑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3337560" y="251460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3429000" y="251460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 Bearer 토큰 격리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3337560" y="288036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3429000" y="288036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H. 원자적 문서 번호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3337560" y="3840480"/>
            <a:ext cx="2468880" cy="457200"/>
          </a:xfrm>
          <a:prstGeom prst="roundRect">
            <a:avLst>
              <a:gd name="adj" fmla="val 12000"/>
            </a:avLst>
          </a:prstGeom>
          <a:solidFill>
            <a:srgbClr val="10B981"/>
          </a:solidFill>
          <a:ln/>
        </p:spPr>
      </p:sp>
      <p:sp>
        <p:nvSpPr>
          <p:cNvPr id="36" name="Text 34"/>
          <p:cNvSpPr/>
          <p:nvPr/>
        </p:nvSpPr>
        <p:spPr>
          <a:xfrm>
            <a:off x="3383280" y="3840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동적 필드 관리 및 데이터 격리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6080760" y="1005840"/>
            <a:ext cx="2743200" cy="3474720"/>
          </a:xfrm>
          <a:prstGeom prst="roundRect">
            <a:avLst>
              <a:gd name="adj" fmla="val 3333"/>
            </a:avLst>
          </a:prstGeom>
          <a:solidFill>
            <a:srgbClr val="F5F3FF"/>
          </a:solidFill>
          <a:ln w="19050">
            <a:solidFill>
              <a:srgbClr val="8B5CF6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72200" y="1097280"/>
            <a:ext cx="594360" cy="228600"/>
          </a:xfrm>
          <a:prstGeom prst="roundRect">
            <a:avLst>
              <a:gd name="adj" fmla="val 16000"/>
            </a:avLst>
          </a:prstGeom>
          <a:solidFill>
            <a:srgbClr val="8B5CF6"/>
          </a:solidFill>
          <a:ln/>
        </p:spPr>
      </p:sp>
      <p:sp>
        <p:nvSpPr>
          <p:cNvPr id="39" name="Text 37"/>
          <p:cNvSpPr/>
          <p:nvPr/>
        </p:nvSpPr>
        <p:spPr>
          <a:xfrm>
            <a:off x="6172200" y="10972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확장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6217920" y="14173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3: 재무/운영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217920" y="1691640"/>
            <a:ext cx="2468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원가 + 회계 + 통계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6217920" y="1965960"/>
            <a:ext cx="2468880" cy="9144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43" name="Shape 41"/>
          <p:cNvSpPr/>
          <p:nvPr/>
        </p:nvSpPr>
        <p:spPr>
          <a:xfrm>
            <a:off x="6217920" y="214884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6309360" y="214884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다층 원가 계산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6217920" y="251460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309360" y="251460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G. 급여 → 전표 자동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6217920" y="2880360"/>
            <a:ext cx="246888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309360" y="2880360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OLTP/OLAP 통계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6217920" y="3840480"/>
            <a:ext cx="2468880" cy="457200"/>
          </a:xfrm>
          <a:prstGeom prst="roundRect">
            <a:avLst>
              <a:gd name="adj" fmla="val 12000"/>
            </a:avLst>
          </a:prstGeom>
          <a:solidFill>
            <a:srgbClr val="8B5CF6"/>
          </a:solidFill>
          <a:ln/>
        </p:spPr>
      </p:sp>
      <p:sp>
        <p:nvSpPr>
          <p:cNvPr id="50" name="Text 48"/>
          <p:cNvSpPr/>
          <p:nvPr/>
        </p:nvSpPr>
        <p:spPr>
          <a:xfrm>
            <a:off x="6263640" y="3840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시간-시점 기반 원가 관리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로드맵 및 예상 비용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914400" y="1554480"/>
            <a:ext cx="731520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1261872" y="1463040"/>
            <a:ext cx="219456" cy="219456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1430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즉시 출원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22960" y="132588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Q2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457200" y="1920240"/>
            <a:ext cx="1828800" cy="201168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201168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1</a:t>
            </a:r>
            <a:endParaRPr lang="en-US" sz="1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 특화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40080" y="2514600"/>
            <a:ext cx="146304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260604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예상 청구항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548640" y="278892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 8~10</a:t>
            </a:r>
            <a:endParaRPr lang="en-US" sz="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 25~35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640080" y="3291840"/>
            <a:ext cx="1463040" cy="365760"/>
          </a:xfrm>
          <a:prstGeom prst="roundRect">
            <a:avLst>
              <a:gd name="adj" fmla="val 10000"/>
            </a:avLst>
          </a:prstGeom>
          <a:solidFill>
            <a:srgbClr val="3B82F6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500~800만원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005072" y="1463040"/>
            <a:ext cx="219456" cy="219456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9" name="Text 17"/>
          <p:cNvSpPr/>
          <p:nvPr/>
        </p:nvSpPr>
        <p:spPr>
          <a:xfrm>
            <a:off x="3566160" y="11430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3개월 후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566160" y="132588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Q3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3200400" y="1920240"/>
            <a:ext cx="1828800" cy="201168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91840" y="201168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2</a:t>
            </a:r>
            <a:endParaRPr lang="en-US" sz="1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아키텍처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383280" y="2514600"/>
            <a:ext cx="146304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4" name="Text 22"/>
          <p:cNvSpPr/>
          <p:nvPr/>
        </p:nvSpPr>
        <p:spPr>
          <a:xfrm>
            <a:off x="3291840" y="260604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예상 청구항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291840" y="278892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 5~7</a:t>
            </a:r>
            <a:endParaRPr lang="en-US" sz="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 18~25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3383280" y="3291840"/>
            <a:ext cx="1463040" cy="365760"/>
          </a:xfrm>
          <a:prstGeom prst="roundRect">
            <a:avLst>
              <a:gd name="adj" fmla="val 10000"/>
            </a:avLst>
          </a:prstGeom>
          <a:solidFill>
            <a:srgbClr val="10B981"/>
          </a:solidFill>
          <a:ln/>
        </p:spPr>
      </p:sp>
      <p:sp>
        <p:nvSpPr>
          <p:cNvPr id="27" name="Text 25"/>
          <p:cNvSpPr/>
          <p:nvPr/>
        </p:nvSpPr>
        <p:spPr>
          <a:xfrm>
            <a:off x="338328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400~600만원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748272" y="1463040"/>
            <a:ext cx="219456" cy="219456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9" name="Text 27"/>
          <p:cNvSpPr/>
          <p:nvPr/>
        </p:nvSpPr>
        <p:spPr>
          <a:xfrm>
            <a:off x="6309360" y="11430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6개월 후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309360" y="132588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Q4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5943600" y="1920240"/>
            <a:ext cx="1828800" cy="201168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035040" y="201168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3</a:t>
            </a:r>
            <a:endParaRPr lang="en-US" sz="1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재무/운영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126480" y="2514600"/>
            <a:ext cx="146304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4" name="Text 32"/>
          <p:cNvSpPr/>
          <p:nvPr/>
        </p:nvSpPr>
        <p:spPr>
          <a:xfrm>
            <a:off x="6035040" y="260604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예상 청구항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6035040" y="278892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독립 4~6</a:t>
            </a:r>
            <a:endParaRPr lang="en-US" sz="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종속 15~20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6126480" y="3291840"/>
            <a:ext cx="1463040" cy="365760"/>
          </a:xfrm>
          <a:prstGeom prst="roundRect">
            <a:avLst>
              <a:gd name="adj" fmla="val 10000"/>
            </a:avLst>
          </a:prstGeom>
          <a:solidFill>
            <a:srgbClr val="8B5CF6"/>
          </a:solidFill>
          <a:ln/>
        </p:spPr>
      </p:sp>
      <p:sp>
        <p:nvSpPr>
          <p:cNvPr id="37" name="Text 35"/>
          <p:cNvSpPr/>
          <p:nvPr/>
        </p:nvSpPr>
        <p:spPr>
          <a:xfrm>
            <a:off x="6126480" y="329184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350~500만원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2743200" y="4160520"/>
            <a:ext cx="3657600" cy="411480"/>
          </a:xfrm>
          <a:prstGeom prst="roundRect">
            <a:avLst>
              <a:gd name="adj" fmla="val 13333"/>
            </a:avLst>
          </a:prstGeom>
          <a:solidFill>
            <a:srgbClr val="0F172A"/>
          </a:solidFill>
          <a:ln/>
        </p:spPr>
      </p:sp>
      <p:sp>
        <p:nvSpPr>
          <p:cNvPr id="39" name="Text 37"/>
          <p:cNvSpPr/>
          <p:nvPr/>
        </p:nvSpPr>
        <p:spPr>
          <a:xfrm>
            <a:off x="2743200" y="41605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예상 비용:  1,250 ~ 1,900만원  (3건 기준)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54864" cy="365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논의 안건 + CEO 의사결정 포인트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방법특허 브리핑  |  (주)코드브릿지엑스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315200" y="4800600"/>
            <a:ext cx="13716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14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457200" y="100584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변리사 논의 안건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145389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145389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141732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선행기술 조사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960120" y="161848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제조 자동화 관련 기존 특허?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548640" y="200253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00253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60120" y="196596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청구범위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60120" y="216712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산업 특화(블라인드) vs 범용(제조업 BOM)?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548640" y="255117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255117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60120" y="251460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 특허 전략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60120" y="271576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한국 SW 방법특허 등록 난이도와 대응?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548640" y="309981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309981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60120" y="306324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PCT 출원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60120" y="326440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미국/일본 동시 출원 비용 대비 효과?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548640" y="3648456"/>
            <a:ext cx="320040" cy="32004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364845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60120" y="361188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공개 리스크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60120" y="3813048"/>
            <a:ext cx="3474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운영 중 시스템이 공개로 간주되는 범위?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4754880" y="1005840"/>
            <a:ext cx="3931920" cy="3566160"/>
          </a:xfrm>
          <a:prstGeom prst="roundRect">
            <a:avLst>
              <a:gd name="adj" fmla="val 2564"/>
            </a:avLst>
          </a:prstGeom>
          <a:solidFill>
            <a:srgbClr val="FFFBE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937760" y="10972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의사결정 포인트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937760" y="1554480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0" y="1572768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 출원 대상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029200" y="1773936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그룹 1 (제조 특화)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7589520" y="1645920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10B981"/>
          </a:solidFill>
          <a:ln/>
        </p:spPr>
      </p:sp>
      <p:sp>
        <p:nvSpPr>
          <p:cNvPr id="34" name="Text 32"/>
          <p:cNvSpPr/>
          <p:nvPr/>
        </p:nvSpPr>
        <p:spPr>
          <a:xfrm>
            <a:off x="7589520" y="164592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추천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4937760" y="2121408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5029200" y="2139696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범위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029200" y="2340864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한국 vs PCT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7589520" y="2212848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94A3B8"/>
          </a:solidFill>
          <a:ln/>
        </p:spPr>
      </p:sp>
      <p:sp>
        <p:nvSpPr>
          <p:cNvPr id="39" name="Text 37"/>
          <p:cNvSpPr/>
          <p:nvPr/>
        </p:nvSpPr>
        <p:spPr>
          <a:xfrm>
            <a:off x="7589520" y="221284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❓ 논의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4937760" y="2688336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5029200" y="2706624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출원 형태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5029200" y="2907792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방법 vs 방법+시스템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7589520" y="2779776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94A3B8"/>
          </a:solidFill>
          <a:ln/>
        </p:spPr>
      </p:sp>
      <p:sp>
        <p:nvSpPr>
          <p:cNvPr id="44" name="Text 42"/>
          <p:cNvSpPr/>
          <p:nvPr/>
        </p:nvSpPr>
        <p:spPr>
          <a:xfrm>
            <a:off x="7589520" y="2779776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❓ 논의</a:t>
            </a:r>
            <a:endParaRPr lang="en-US" sz="700" dirty="0"/>
          </a:p>
        </p:txBody>
      </p:sp>
      <p:sp>
        <p:nvSpPr>
          <p:cNvPr id="45" name="Shape 43"/>
          <p:cNvSpPr/>
          <p:nvPr/>
        </p:nvSpPr>
        <p:spPr>
          <a:xfrm>
            <a:off x="4937760" y="3255264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5029200" y="3273552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예산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5029200" y="3474720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1차 500~800만원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7589520" y="3346704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94A3B8"/>
          </a:solidFill>
          <a:ln/>
        </p:spPr>
      </p:sp>
      <p:sp>
        <p:nvSpPr>
          <p:cNvPr id="49" name="Text 47"/>
          <p:cNvSpPr/>
          <p:nvPr/>
        </p:nvSpPr>
        <p:spPr>
          <a:xfrm>
            <a:off x="7589520" y="33467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❓ 논의</a:t>
            </a:r>
            <a:endParaRPr lang="en-US" sz="700" dirty="0"/>
          </a:p>
        </p:txBody>
      </p:sp>
      <p:sp>
        <p:nvSpPr>
          <p:cNvPr id="50" name="Shape 48"/>
          <p:cNvSpPr/>
          <p:nvPr/>
        </p:nvSpPr>
        <p:spPr>
          <a:xfrm>
            <a:off x="4937760" y="3822192"/>
            <a:ext cx="356616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51" name="Text 49"/>
          <p:cNvSpPr/>
          <p:nvPr/>
        </p:nvSpPr>
        <p:spPr>
          <a:xfrm>
            <a:off x="5029200" y="3840480"/>
            <a:ext cx="1463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일정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5029200" y="4041648"/>
            <a:ext cx="2286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선행조사 1M → 명세서 2M → 출원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7589520" y="3913632"/>
            <a:ext cx="731520" cy="274320"/>
          </a:xfrm>
          <a:prstGeom prst="roundRect">
            <a:avLst>
              <a:gd name="adj" fmla="val 13333"/>
            </a:avLst>
          </a:prstGeom>
          <a:solidFill>
            <a:srgbClr val="94A3B8"/>
          </a:solidFill>
          <a:ln/>
        </p:spPr>
      </p:sp>
      <p:sp>
        <p:nvSpPr>
          <p:cNvPr id="54" name="Text 52"/>
          <p:cNvSpPr/>
          <p:nvPr/>
        </p:nvSpPr>
        <p:spPr>
          <a:xfrm>
            <a:off x="7589520" y="391363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109728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37160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SAM의 방법특허 도전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40080" y="2011680"/>
            <a:ext cx="2286000" cy="1828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Shape 3"/>
          <p:cNvSpPr/>
          <p:nvPr/>
        </p:nvSpPr>
        <p:spPr>
          <a:xfrm>
            <a:off x="731520" y="2359152"/>
            <a:ext cx="164592" cy="164592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7" name="Text 4"/>
          <p:cNvSpPr/>
          <p:nvPr/>
        </p:nvSpPr>
        <p:spPr>
          <a:xfrm>
            <a:off x="1051560" y="22860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블라인드/스크린 니치 산업 특화로 선행기술 회피 용이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31520" y="2816352"/>
            <a:ext cx="164592" cy="164592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1051560" y="2743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20년 수작업 프로세스를 1만줄+ 알고리즘으로 자동화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31520" y="3273552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1" name="Text 8"/>
          <p:cNvSpPr/>
          <p:nvPr/>
        </p:nvSpPr>
        <p:spPr>
          <a:xfrm>
            <a:off x="1051560" y="3200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2개 업체 실 운영으로 산업상 이용 가능성 증명 완료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40080" y="3749040"/>
            <a:ext cx="7772400" cy="54864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2960" y="3749040"/>
            <a:ext cx="7406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Step:  선행기술 조사 (1개월) → 명세서 작성 (2개월) → 1차 출원 (그룹 1 제조 특화)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640080" y="448056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  |  2026.03.19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2026-03-18T23:59:44Z</dcterms:created>
  <dcterms:modified xsi:type="dcterms:W3CDTF">2026-03-18T23:59:44Z</dcterms:modified>
</cp:coreProperties>
</file>