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SAM (주일/경동)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D9488"/>
                </a:solidFill>
              </a:rPr>
              <a:t>웹 기획서 및 스토리보드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Version D1.0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2026.02.15 | IT 혁신팀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Document History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286000"/>
        </p:xfrm>
        <a:graphic>
          <a:graphicData uri="http://schemas.openxmlformats.org/drawingml/2006/table">
            <a:tbl>
              <a:tblPr/>
              <a:tblGrid>
                <a:gridCol w="1097280"/>
                <a:gridCol w="731520"/>
                <a:gridCol w="1371600"/>
                <a:gridCol w="3657600"/>
                <a:gridCol w="1371600"/>
              </a:tblGrid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날짜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버전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주요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상세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비고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2026.02.15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SAM 사용법 영상 자동 생성 시스템 기획서 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목차 (Table of Contents)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463040" y="1005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개요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389120" y="10058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시스템 목적 및 핵심 아이디어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63040" y="1645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기술 가능성 분석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16459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보유 API 및 기술 스택 검토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63040" y="22860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생성 파이프라인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8912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AI 분석 → 슬라이드 → 나레이션 → 영상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63040" y="2926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화면 설계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389120" y="29260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MNG 관리자 UI 스토리보드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63040" y="35661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시스템 아키텍처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89120" y="35661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서비스 구조 및 Google Cloud 연동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463040" y="42062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비용 분석 &amp; 로드맵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389120" y="42062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영상당 비용 및 4단계 구현 계획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01. 프로젝트 개요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목적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3931920" cy="16459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37160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고객에게 SAM 사이트의 사용법을 설명하는 영상을 AI 기반으로 자동 생성하는 시스템 기획서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5488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주요 기능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80" y="12801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Gemini API 기반 스크린샷 AI 분석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754880" y="16002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Google Cloud TTS 한국어 나레이션 자동 생성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9202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FFmpeg 기반 영상 합성 (전환효과 + BGM)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0" y="2240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PPTX 설명서 자동 생성 (편집 가능)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754880" y="2560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SAM 메뉴 트리 연동 자동 캡처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기대 효과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566160"/>
            <a:ext cx="195453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657600"/>
            <a:ext cx="1954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📞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57200" y="411480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</a:rPr>
              <a:t>고객 문의 감소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반복 사용법 문의를 영상으로 대체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2548890" y="3566160"/>
            <a:ext cx="195453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548890" y="3657600"/>
            <a:ext cx="1954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🚀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2548890" y="411480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</a:rPr>
              <a:t>빠른 온보딩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548890" y="443484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신규 고객 주요 기능 영상 학습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640580" y="3566160"/>
            <a:ext cx="195453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40580" y="3657600"/>
            <a:ext cx="1954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💰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4640580" y="411480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</a:rPr>
              <a:t>저비용 생성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640580" y="443484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영상당 $0.07 (Veo 대비 1/100)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6732270" y="3566160"/>
            <a:ext cx="195453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32270" y="3657600"/>
            <a:ext cx="1954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🔄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6732270" y="411480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</a:rPr>
              <a:t>유지보수 용이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732270" y="4434840"/>
            <a:ext cx="19545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화면 변경 시 영상 자동 재생성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02. 메뉴 구조 (Information Architecture)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SAM 사용법 영상 자동 생성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463040"/>
            <a:ext cx="0" cy="36576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71600" y="1828800"/>
            <a:ext cx="640080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6888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6304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146304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영상 생성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46304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6304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화면 선택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46304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6304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AI 분석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46304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46304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영상 생성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6616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356616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생성 이력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56616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6616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영상 목록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56616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6616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재생/다운로드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67512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6928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설정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66928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6928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음성 설정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66928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66928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템플릿 관리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생성 파이프라인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/tutorial-video/pipeline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AI 영상 생성 파이프라인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생성 파이프라인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1234440" cy="8229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828800"/>
            <a:ext cx="1234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1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AI 분석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1737360" y="2011680"/>
            <a:ext cx="274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37360" y="20116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057400" y="1828800"/>
            <a:ext cx="1234440" cy="8229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57400" y="1828800"/>
            <a:ext cx="1234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2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슬라이드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3337560" y="2011680"/>
            <a:ext cx="274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37560" y="20116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657600" y="1828800"/>
            <a:ext cx="1234440" cy="8229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0" y="1828800"/>
            <a:ext cx="1234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3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나레이션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4937760" y="2011680"/>
            <a:ext cx="274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937760" y="20116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→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257800" y="1828800"/>
            <a:ext cx="960120" cy="82296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257800" y="1828800"/>
            <a:ext cx="960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4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영상 합성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457200" y="2880360"/>
            <a:ext cx="123444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28803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Gemini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스크린샷 분석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2057400" y="2880360"/>
            <a:ext cx="123444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057400" y="28803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PHP GD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주석 오버레이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657600" y="2880360"/>
            <a:ext cx="123444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0" y="28803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Cloud TTS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한국어 음성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5257800" y="2880360"/>
            <a:ext cx="96012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257800" y="2880360"/>
            <a:ext cx="960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FFmpeg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MP4 생성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457200" y="37490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37490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출력: 최종 MP4 영상 (30초~3분) + PPTX 설명서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457200" y="4297680"/>
            <a:ext cx="2788920" cy="32004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57200" y="429768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비용: ~$0.07/영상 | 생성시간: 1~2분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3383280" y="4297680"/>
            <a:ext cx="283464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383280" y="429768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Veo3 대비 100배 저렴, 10배 빠름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7" name="Shape 3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8" name="Text 3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1: 입력 &amp; AI 분석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스크린샷 업로드 또는 메뉴 선택 후 Gemini API가 UI 요소를 자동 인식하고 사용법 대본을 생성합니다.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2: 주석 슬라이드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각 Step별 스크린샷에 빨간 테두리, 번호 배지, 화살표 등 시각적 주석을 오버레이합니다.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3: 나레이션 생성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Google Cloud TTS(ko-KR-Neural2-A, 여성)로 Step별 나레이션 음성 파일을 생성합니다.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4: 영상 합성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FFmpeg로 슬라이드 이미지 + 나레이션 + 전환효과 + BGM을 합성하여 최종 MP4를 생성합니다.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7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/tutorial-video/create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1: 화면 선택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TUT_002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Step 1: 설명할 화면을 선택하세요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2651760" cy="25146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8640" y="1828800"/>
            <a:ext cx="246888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182880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메뉴에서 선택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640080" y="2194560"/>
            <a:ext cx="21945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19456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293B"/>
                </a:solidFill>
              </a:rPr>
              <a:t>📁 견적 관리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868680" y="246888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68680" y="246888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├── 견적서 목록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868680" y="2697480"/>
            <a:ext cx="1920240" cy="201168"/>
          </a:xfrm>
          <a:prstGeom prst="rect">
            <a:avLst/>
          </a:prstGeom>
          <a:solidFill>
            <a:srgbClr val="E0F2FE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269748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D9488"/>
                </a:solidFill>
              </a:rPr>
              <a:t>├── 견적서 작성 ✓</a:t>
            </a:r>
            <a:endParaRPr lang="en-US" sz="700" dirty="0"/>
          </a:p>
        </p:txBody>
      </p:sp>
      <p:sp>
        <p:nvSpPr>
          <p:cNvPr id="17" name="Shape 14"/>
          <p:cNvSpPr/>
          <p:nvPr/>
        </p:nvSpPr>
        <p:spPr>
          <a:xfrm>
            <a:off x="868680" y="292608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292608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└── 견적서 상세</a:t>
            </a:r>
            <a:endParaRPr lang="en-US" sz="700" dirty="0"/>
          </a:p>
        </p:txBody>
      </p:sp>
      <p:sp>
        <p:nvSpPr>
          <p:cNvPr id="19" name="Shape 16"/>
          <p:cNvSpPr/>
          <p:nvPr/>
        </p:nvSpPr>
        <p:spPr>
          <a:xfrm>
            <a:off x="640080" y="3246120"/>
            <a:ext cx="21945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2461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293B"/>
                </a:solidFill>
              </a:rPr>
              <a:t>📁 주문 관리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868680" y="352044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680" y="352044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├── 주문 목록</a:t>
            </a:r>
            <a:endParaRPr lang="en-US" sz="700" dirty="0"/>
          </a:p>
        </p:txBody>
      </p:sp>
      <p:sp>
        <p:nvSpPr>
          <p:cNvPr id="23" name="Shape 20"/>
          <p:cNvSpPr/>
          <p:nvPr/>
        </p:nvSpPr>
        <p:spPr>
          <a:xfrm>
            <a:off x="868680" y="374904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" y="374904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└── 주문 상세</a:t>
            </a:r>
            <a:endParaRPr lang="en-US" sz="700" dirty="0"/>
          </a:p>
        </p:txBody>
      </p:sp>
      <p:sp>
        <p:nvSpPr>
          <p:cNvPr id="25" name="Shape 22"/>
          <p:cNvSpPr/>
          <p:nvPr/>
        </p:nvSpPr>
        <p:spPr>
          <a:xfrm>
            <a:off x="3291840" y="1783080"/>
            <a:ext cx="2926080" cy="25146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383280" y="1828800"/>
            <a:ext cx="274320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383280" y="1828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직접 업로드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3474720" y="2240280"/>
            <a:ext cx="2560320" cy="100584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474720" y="224028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📷 이미지를 드래그하거나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클릭하여 업로드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3474720" y="3383280"/>
            <a:ext cx="25603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474720" y="3383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🔗 URL: https://sam.juil.co.kr/...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3474720" y="3749040"/>
            <a:ext cx="256032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474720" y="374904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URL로 캡처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4480560" y="4480560"/>
            <a:ext cx="173736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480560" y="448056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🤖 AI 분석 시작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7" name="Shape 3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8" name="Text 3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메뉴 트리 선택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SAM의 메뉴 구조에서 설명 영상을 생성할 화면을 선택합니다. 자동으로 해당 화면의 스크린샷을 캡처합니다.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스크린샷 업로드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메뉴 선택 대신 직접 스크린샷 이미지를 업로드하거나, URL을 입력하여 자동 캡처할 수 있습니다.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미리보기 영역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선택/업로드된 스크린샷이 미리보기로 표시됩니다. Gemini AI가 이 이미지를 분석합니다.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다음 단계 버튼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'AI 분석 시작' 버튼을 클릭하면 Gemini가 UI 요소를 자동 인식하고 사용법 대본을 생성합니다.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8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/tutorial-video/analyze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2: AI 분석 결과 확인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TUT_003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Step 2: AI 분석 결과 확인 &amp; 편집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28346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78308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🤖 AI가 분석한 UI 요소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457200" y="2103120"/>
            <a:ext cx="2834640" cy="41148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1031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① 검색 필터 (form)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날짜, 거래처 등으로 검색합니다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457200" y="2560320"/>
            <a:ext cx="2834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" y="25603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② 신규 작성 버튼 (button)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새 견적서를 작성합니다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457200" y="3017520"/>
            <a:ext cx="2834640" cy="41148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7200" y="30175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③ 견적서 목록 (table)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조회된 견적서 목록입니다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457200" y="3474720"/>
            <a:ext cx="2834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4747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④ 상세 보기 (link)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목록 행 클릭 시 상세 이동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3474720" y="1783080"/>
            <a:ext cx="274320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474720" y="1783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📝 나레이션 대본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3474720" y="2103120"/>
            <a:ext cx="2743200" cy="118872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74720" y="21031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이 화면은 견적서 관리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화면입니다.</a:t>
            </a:r>
            <a:endParaRPr lang="en-US" sz="700" dirty="0"/>
          </a:p>
          <a:p>
            <a:pPr algn="ctr" indent="0" marL="0">
              <a:buNone/>
            </a:pP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상단의 검색 필터에서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원하는 조건을 선택한 후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검색 버튼을 클릭하세요...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3474720" y="3337560"/>
            <a:ext cx="12801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474720" y="333756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음성: 여성 ▼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4846320" y="3337560"/>
            <a:ext cx="12801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846320" y="333756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속도: 1.2x ▼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474720" y="3703320"/>
            <a:ext cx="2743200" cy="91440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474720" y="37033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📸 슬라이드 미리보기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◀  [1/4]  ▶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(빨간 테두리 + ① 번호)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457200" y="4434840"/>
            <a:ext cx="1645920" cy="320040"/>
          </a:xfrm>
          <a:prstGeom prst="rect">
            <a:avLst/>
          </a:prstGeom>
          <a:solidFill>
            <a:srgbClr val="64748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57200" y="44348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◀ 이전 단계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4572000" y="4434840"/>
            <a:ext cx="164592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0" y="44348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다음 단계 ▶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3" name="Shape 30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4" name="Text 31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6" name="Text 33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AI 분석 UI 요소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Gemini가 인식한 UI 요소 목록. 이름, 위치, 설명, 사용법을 확인/수정합니다.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Step별 순서 편집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AI가 제안한 사용 순서를 드래그앤드롭으로 변경, 추가/삭제 가능합니다.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나레이션 대본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AI가 생성한 대본을 편집. 음성(여성/남성) 및 속도(1.0~1.5x) 선택 가능합니다.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미리보기 슬라이드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주석 적용 슬라이드 미리보기. 빨간 테두리, 번호 배지, 화살표를 확인합니다.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9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/tutorial-video/generate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3: 미리보기 &amp;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TUT_004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Step 3: 미리보기 &amp; 영상 생성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5760720" cy="22860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8640" y="1828800"/>
            <a:ext cx="365760" cy="219456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1828800"/>
            <a:ext cx="3657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◀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005840" y="1874520"/>
            <a:ext cx="438912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97280" y="1965960"/>
            <a:ext cx="420624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97280" y="196596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견적서 관리 - Step 1: 검색 필터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1188720" y="2331720"/>
            <a:ext cx="4023360" cy="118872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2331720"/>
            <a:ext cx="4023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[스크린샷 이미지]</a:t>
            </a:r>
            <a:endParaRPr lang="en-US" sz="800" dirty="0"/>
          </a:p>
          <a:p>
            <a:pPr algn="ctr" indent="0" marL="0">
              <a:buNone/>
            </a:pP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🔴 ① 검색 필터 영역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(빨간 테두리 하이라이트)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1188720" y="3611880"/>
            <a:ext cx="402336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36118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"상단의 검색 필터에서 원하는 조건을 선택합니다"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5486400" y="1828800"/>
            <a:ext cx="365760" cy="219456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0" y="1828800"/>
            <a:ext cx="3657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▶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2743200" y="4114800"/>
            <a:ext cx="731520" cy="182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743200" y="4114800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4748B"/>
                </a:solidFill>
              </a:rPr>
              <a:t>1 / 4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2011680" cy="3657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434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🎬 영상 생성 (MP4)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2651760" y="4434840"/>
            <a:ext cx="201168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651760" y="4434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📄 PPTX 다운로드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4846320" y="4434840"/>
            <a:ext cx="1371600" cy="365760"/>
          </a:xfrm>
          <a:prstGeom prst="rect">
            <a:avLst/>
          </a:prstGeom>
          <a:solidFill>
            <a:srgbClr val="64748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846320" y="4434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◀ 이전 단계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9" name="Shape 26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0" name="Text 27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2" name="Text 29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33" name="Text 30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슬라이드 캐러셀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주석 슬라이드를 좌우 화살표로 순서대로 확인합니다. 번호, 하이라이트, 화살표가 표시됩니다.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6" name="Text 33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생성 버튼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슬라이드 + 나레이션 + BGM을 합성하여 MP4 영상을 생성합니다. Queue Job으로 비동기 처리됩니다.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PPTX 다운로드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영상과 함께 PPTX도 생성됩니다. 고객이 직접 편집 가능한 PowerPoint를 다운로드합니다.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생성 이력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10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/tutorial-video/history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 이력 관리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TUT_005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튜토리얼 영상 생성 이력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576072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02920" y="1847088"/>
            <a:ext cx="3200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1847088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☐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868680" y="1847088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84708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제목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2788920" y="1847088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788920" y="1847088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상태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3703320" y="1847088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03320" y="1847088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생성일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617720" y="1847088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617720" y="1847088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비용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5349240" y="1847088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349240" y="1847088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액션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457200" y="2194560"/>
            <a:ext cx="5760720" cy="3657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68680" y="224028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" y="2240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견적서 관리 사용법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2788920" y="2240280"/>
            <a:ext cx="822960" cy="274320"/>
          </a:xfrm>
          <a:prstGeom prst="rect">
            <a:avLst/>
          </a:prstGeom>
          <a:solidFill>
            <a:srgbClr val="10B981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788920" y="224028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완료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703320" y="224028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703320" y="224028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02.15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4617720" y="224028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617720" y="22402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$0.07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5349240" y="224028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349240" y="224028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D9488"/>
                </a:solidFill>
              </a:rPr>
              <a:t>▶ 📥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457200" y="2606040"/>
            <a:ext cx="57607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68680" y="265176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68680" y="26517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주문 관리 사용법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2788920" y="2651760"/>
            <a:ext cx="822960" cy="27432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788920" y="26517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생성중</a:t>
            </a:r>
            <a:endParaRPr lang="en-US" sz="700" dirty="0"/>
          </a:p>
        </p:txBody>
      </p:sp>
      <p:sp>
        <p:nvSpPr>
          <p:cNvPr id="37" name="Shape 34"/>
          <p:cNvSpPr/>
          <p:nvPr/>
        </p:nvSpPr>
        <p:spPr>
          <a:xfrm>
            <a:off x="3703320" y="265176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703320" y="26517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02.15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4617720" y="265176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617720" y="26517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-</a:t>
            </a:r>
            <a:endParaRPr lang="en-US" sz="700" dirty="0"/>
          </a:p>
        </p:txBody>
      </p:sp>
      <p:sp>
        <p:nvSpPr>
          <p:cNvPr id="41" name="Shape 38"/>
          <p:cNvSpPr/>
          <p:nvPr/>
        </p:nvSpPr>
        <p:spPr>
          <a:xfrm>
            <a:off x="5349240" y="265176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349240" y="26517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59E0B"/>
                </a:solidFill>
              </a:rPr>
              <a:t>⏳ 75%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457200" y="3017520"/>
            <a:ext cx="5760720" cy="3657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68680" y="306324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68680" y="30632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거래처 관리 사용법</a:t>
            </a:r>
            <a:endParaRPr lang="en-US" sz="700" dirty="0"/>
          </a:p>
        </p:txBody>
      </p:sp>
      <p:sp>
        <p:nvSpPr>
          <p:cNvPr id="46" name="Shape 43"/>
          <p:cNvSpPr/>
          <p:nvPr/>
        </p:nvSpPr>
        <p:spPr>
          <a:xfrm>
            <a:off x="2788920" y="3063240"/>
            <a:ext cx="822960" cy="274320"/>
          </a:xfrm>
          <a:prstGeom prst="rect">
            <a:avLst/>
          </a:prstGeom>
          <a:solidFill>
            <a:srgbClr val="10B981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788920" y="3063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완료</a:t>
            </a:r>
            <a:endParaRPr lang="en-US" sz="700" dirty="0"/>
          </a:p>
        </p:txBody>
      </p:sp>
      <p:sp>
        <p:nvSpPr>
          <p:cNvPr id="48" name="Shape 45"/>
          <p:cNvSpPr/>
          <p:nvPr/>
        </p:nvSpPr>
        <p:spPr>
          <a:xfrm>
            <a:off x="3703320" y="306324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703320" y="3063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02.14</a:t>
            </a:r>
            <a:endParaRPr lang="en-US" sz="700" dirty="0"/>
          </a:p>
        </p:txBody>
      </p:sp>
      <p:sp>
        <p:nvSpPr>
          <p:cNvPr id="50" name="Shape 47"/>
          <p:cNvSpPr/>
          <p:nvPr/>
        </p:nvSpPr>
        <p:spPr>
          <a:xfrm>
            <a:off x="4617720" y="306324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617720" y="30632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$0.07</a:t>
            </a:r>
            <a:endParaRPr lang="en-US" sz="700" dirty="0"/>
          </a:p>
        </p:txBody>
      </p:sp>
      <p:sp>
        <p:nvSpPr>
          <p:cNvPr id="52" name="Shape 49"/>
          <p:cNvSpPr/>
          <p:nvPr/>
        </p:nvSpPr>
        <p:spPr>
          <a:xfrm>
            <a:off x="5349240" y="306324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349240" y="3063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D9488"/>
                </a:solidFill>
              </a:rPr>
              <a:t>▶ 📥</a:t>
            </a:r>
            <a:endParaRPr lang="en-US" sz="700" dirty="0"/>
          </a:p>
        </p:txBody>
      </p:sp>
      <p:sp>
        <p:nvSpPr>
          <p:cNvPr id="54" name="Shape 51"/>
          <p:cNvSpPr/>
          <p:nvPr/>
        </p:nvSpPr>
        <p:spPr>
          <a:xfrm>
            <a:off x="457200" y="3429000"/>
            <a:ext cx="57607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868680" y="347472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68680" y="34747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생산 관리 사용법</a:t>
            </a:r>
            <a:endParaRPr lang="en-US" sz="700" dirty="0"/>
          </a:p>
        </p:txBody>
      </p:sp>
      <p:sp>
        <p:nvSpPr>
          <p:cNvPr id="57" name="Shape 54"/>
          <p:cNvSpPr/>
          <p:nvPr/>
        </p:nvSpPr>
        <p:spPr>
          <a:xfrm>
            <a:off x="2788920" y="3474720"/>
            <a:ext cx="822960" cy="27432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2788920" y="3474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실패</a:t>
            </a:r>
            <a:endParaRPr lang="en-US" sz="700" dirty="0"/>
          </a:p>
        </p:txBody>
      </p:sp>
      <p:sp>
        <p:nvSpPr>
          <p:cNvPr id="59" name="Shape 56"/>
          <p:cNvSpPr/>
          <p:nvPr/>
        </p:nvSpPr>
        <p:spPr>
          <a:xfrm>
            <a:off x="3703320" y="347472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3703320" y="3474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02.14</a:t>
            </a:r>
            <a:endParaRPr lang="en-US" sz="700" dirty="0"/>
          </a:p>
        </p:txBody>
      </p:sp>
      <p:sp>
        <p:nvSpPr>
          <p:cNvPr id="61" name="Shape 58"/>
          <p:cNvSpPr/>
          <p:nvPr/>
        </p:nvSpPr>
        <p:spPr>
          <a:xfrm>
            <a:off x="4617720" y="347472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4617720" y="34747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$0.01</a:t>
            </a:r>
            <a:endParaRPr lang="en-US" sz="700" dirty="0"/>
          </a:p>
        </p:txBody>
      </p:sp>
      <p:sp>
        <p:nvSpPr>
          <p:cNvPr id="63" name="Shape 60"/>
          <p:cNvSpPr/>
          <p:nvPr/>
        </p:nvSpPr>
        <p:spPr>
          <a:xfrm>
            <a:off x="5349240" y="347472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5349240" y="3474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DC2626"/>
                </a:solidFill>
              </a:rPr>
              <a:t>🔄 재시도</a:t>
            </a:r>
            <a:endParaRPr lang="en-US" sz="700" dirty="0"/>
          </a:p>
        </p:txBody>
      </p:sp>
      <p:sp>
        <p:nvSpPr>
          <p:cNvPr id="65" name="Shape 62"/>
          <p:cNvSpPr/>
          <p:nvPr/>
        </p:nvSpPr>
        <p:spPr>
          <a:xfrm>
            <a:off x="457200" y="4023360"/>
            <a:ext cx="27432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457200" y="4023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선택된 항목: 0개  |  전체: 4건</a:t>
            </a:r>
            <a:endParaRPr lang="en-US" sz="800" dirty="0"/>
          </a:p>
        </p:txBody>
      </p:sp>
      <p:sp>
        <p:nvSpPr>
          <p:cNvPr id="67" name="Shape 64"/>
          <p:cNvSpPr/>
          <p:nvPr/>
        </p:nvSpPr>
        <p:spPr>
          <a:xfrm>
            <a:off x="4114800" y="4023360"/>
            <a:ext cx="1005840" cy="32004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4114800" y="4023360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🗑 삭제</a:t>
            </a:r>
            <a:endParaRPr lang="en-US" sz="800" dirty="0"/>
          </a:p>
        </p:txBody>
      </p:sp>
      <p:sp>
        <p:nvSpPr>
          <p:cNvPr id="69" name="Shape 66"/>
          <p:cNvSpPr/>
          <p:nvPr/>
        </p:nvSpPr>
        <p:spPr>
          <a:xfrm>
            <a:off x="5212080" y="4023360"/>
            <a:ext cx="100584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5212080" y="4023360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🔄 재생성</a:t>
            </a:r>
            <a:endParaRPr lang="en-US" sz="800" dirty="0"/>
          </a:p>
        </p:txBody>
      </p:sp>
      <p:sp>
        <p:nvSpPr>
          <p:cNvPr id="71" name="Shape 68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72" name="Shape 69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73" name="Text 70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74" name="Shape 71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75" name="Text 72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76" name="Text 73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목록 테이블</a:t>
            </a:r>
            <a:endParaRPr lang="en-US" sz="800" dirty="0"/>
          </a:p>
        </p:txBody>
      </p:sp>
      <p:sp>
        <p:nvSpPr>
          <p:cNvPr id="77" name="Text 74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생성된 튜토리얼 영상 목록입니다. 제목, 상태, 생성일, 비용을 확인합니다.</a:t>
            </a:r>
            <a:endParaRPr lang="en-US" sz="700" dirty="0"/>
          </a:p>
        </p:txBody>
      </p:sp>
      <p:sp>
        <p:nvSpPr>
          <p:cNvPr id="78" name="Shape 75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79" name="Text 76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80" name="Text 77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상태 표시</a:t>
            </a:r>
            <a:endParaRPr lang="en-US" sz="800" dirty="0"/>
          </a:p>
        </p:txBody>
      </p:sp>
      <p:sp>
        <p:nvSpPr>
          <p:cNvPr id="81" name="Text 78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 생성 진행 상태를 실시간으로 표시합니다. (대기중/분석중/생성중/완료/실패)</a:t>
            </a:r>
            <a:endParaRPr lang="en-US" sz="700" dirty="0"/>
          </a:p>
        </p:txBody>
      </p:sp>
      <p:sp>
        <p:nvSpPr>
          <p:cNvPr id="82" name="Shape 79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83" name="Text 80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84" name="Text 81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재생/다운로드</a:t>
            </a:r>
            <a:endParaRPr lang="en-US" sz="800" dirty="0"/>
          </a:p>
        </p:txBody>
      </p:sp>
      <p:sp>
        <p:nvSpPr>
          <p:cNvPr id="85" name="Text 82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완료된 영상을 바로 재생하거나 MP4/PPTX 파일을 다운로드합니다.</a:t>
            </a:r>
            <a:endParaRPr lang="en-US" sz="700" dirty="0"/>
          </a:p>
        </p:txBody>
      </p:sp>
      <p:sp>
        <p:nvSpPr>
          <p:cNvPr id="86" name="Shape 83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87" name="Text 84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88" name="Text 85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재생성/삭제</a:t>
            </a:r>
            <a:endParaRPr lang="en-US" sz="800" dirty="0"/>
          </a:p>
        </p:txBody>
      </p:sp>
      <p:sp>
        <p:nvSpPr>
          <p:cNvPr id="89" name="Text 86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화면 변경 시 재생성하거나, 불필요한 영상을 삭제합니다.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설정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11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/tutorial-video/architecture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시스템 아키텍처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시스템 아키텍처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38912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78308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MNG (Laravel) - 서비스 레이어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548640" y="21945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21945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VideoController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2011680" y="22860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11680" y="22860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377440" y="21945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377440" y="21945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Screen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AnalysisService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3840480" y="22860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840480" y="22860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206240" y="21945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06240" y="21945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SlideImage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Service (GD)</a:t>
            </a:r>
            <a:endParaRPr lang="en-US" sz="700" dirty="0"/>
          </a:p>
        </p:txBody>
      </p:sp>
      <p:sp>
        <p:nvSpPr>
          <p:cNvPr id="20" name="Shape 17"/>
          <p:cNvSpPr/>
          <p:nvPr/>
        </p:nvSpPr>
        <p:spPr>
          <a:xfrm>
            <a:off x="548640" y="2880360"/>
            <a:ext cx="1371600" cy="50292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8640" y="28803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VideoJob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2011680" y="29718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011680" y="29718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2377440" y="28803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377440" y="28803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TTS Service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(기존 재사용)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840480" y="29718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840480" y="29718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4206240" y="28803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206240" y="28803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Assembly (FFmpeg)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548640" y="35661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48640" y="35661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Pptx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Generator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2377440" y="35661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377440" y="35661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BGM Service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(기존 재사용)</a:t>
            </a:r>
            <a:endParaRPr lang="en-US" sz="700" dirty="0"/>
          </a:p>
        </p:txBody>
      </p:sp>
      <p:sp>
        <p:nvSpPr>
          <p:cNvPr id="34" name="Shape 31"/>
          <p:cNvSpPr/>
          <p:nvPr/>
        </p:nvSpPr>
        <p:spPr>
          <a:xfrm>
            <a:off x="4206240" y="3566160"/>
            <a:ext cx="19202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206240" y="35661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Google Cloud APIs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4206240" y="388620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206240" y="388620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Gemini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3.0 Flash</a:t>
            </a:r>
            <a:endParaRPr lang="en-US" sz="600" dirty="0"/>
          </a:p>
        </p:txBody>
      </p:sp>
      <p:sp>
        <p:nvSpPr>
          <p:cNvPr id="38" name="Shape 35"/>
          <p:cNvSpPr/>
          <p:nvPr/>
        </p:nvSpPr>
        <p:spPr>
          <a:xfrm>
            <a:off x="5166360" y="388620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166360" y="388620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Cloud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TTS</a:t>
            </a:r>
            <a:endParaRPr lang="en-US" sz="600" dirty="0"/>
          </a:p>
        </p:txBody>
      </p:sp>
      <p:sp>
        <p:nvSpPr>
          <p:cNvPr id="40" name="Shape 37"/>
          <p:cNvSpPr/>
          <p:nvPr/>
        </p:nvSpPr>
        <p:spPr>
          <a:xfrm>
            <a:off x="4206240" y="429768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206240" y="42976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Lyria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BGM</a:t>
            </a:r>
            <a:endParaRPr lang="en-US" sz="600" dirty="0"/>
          </a:p>
        </p:txBody>
      </p:sp>
      <p:sp>
        <p:nvSpPr>
          <p:cNvPr id="42" name="Shape 39"/>
          <p:cNvSpPr/>
          <p:nvPr/>
        </p:nvSpPr>
        <p:spPr>
          <a:xfrm>
            <a:off x="5166360" y="429768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166360" y="42976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GCS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저장소</a:t>
            </a:r>
            <a:endParaRPr lang="en-US" sz="600" dirty="0"/>
          </a:p>
        </p:txBody>
      </p:sp>
      <p:sp>
        <p:nvSpPr>
          <p:cNvPr id="44" name="Shape 41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5" name="Shape 42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46" name="Text 43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47" name="Shape 44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MNG (Laravel) 서비스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Controller → ScreenAnalysis → SlideImage → TutorialAssembly 순서로 처리됩니다.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Queue Job 비동기 처리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TutorialVideoJob으로 Queue에 등록, 비동기 처리됩니다. 진행률 실시간 조회 가능.</a:t>
            </a:r>
            <a:endParaRPr lang="en-US" sz="700" dirty="0"/>
          </a:p>
        </p:txBody>
      </p:sp>
      <p:sp>
        <p:nvSpPr>
          <p:cNvPr id="55" name="Shape 52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6" name="Text 53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57" name="Text 54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Google Cloud APIs</a:t>
            </a:r>
            <a:endParaRPr lang="en-US" sz="800" dirty="0"/>
          </a:p>
        </p:txBody>
      </p:sp>
      <p:sp>
        <p:nvSpPr>
          <p:cNvPr id="58" name="Text 55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Gemini Flash(분석), Cloud TTS(나레이션), Lyria(BGM), GCS(저장)를 활용합니다.</a:t>
            </a:r>
            <a:endParaRPr lang="en-US" sz="700" dirty="0"/>
          </a:p>
        </p:txBody>
      </p:sp>
      <p:sp>
        <p:nvSpPr>
          <p:cNvPr id="59" name="Shape 56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0" name="Text 57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61" name="Text 58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기존 코드 재사용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TtsService, BgmService, GCS 등 Veo3에서 구현된 서비스를 재사용합니다.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SAM (주일/경동)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사용법 영상 자동 생성 시스템</dc:title>
  <dc:subject>시스템 기획 및 UI/UX 설계</dc:subject>
  <dc:creator>IT 혁신팀</dc:creator>
  <cp:lastModifiedBy>IT 혁신팀</cp:lastModifiedBy>
  <cp:revision>1</cp:revision>
  <dcterms:created xsi:type="dcterms:W3CDTF">2026-02-15T06:32:17Z</dcterms:created>
  <dcterms:modified xsi:type="dcterms:W3CDTF">2026-02-15T06:32:17Z</dcterms:modified>
</cp:coreProperties>
</file>