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10972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SAM (주일/경동)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6459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57200" y="2377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D9488"/>
                </a:solidFill>
              </a:rPr>
              <a:t>웹 기획서 및 스토리보드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30175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Version D1.0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2026.02.15 | IT 혁신팀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Document History</a:t>
            </a:r>
            <a:endParaRPr lang="en-US" sz="2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2286000"/>
        </p:xfrm>
        <a:graphic>
          <a:graphicData uri="http://schemas.openxmlformats.org/drawingml/2006/table">
            <a:tbl>
              <a:tblPr/>
              <a:tblGrid>
                <a:gridCol w="1097280"/>
                <a:gridCol w="731520"/>
                <a:gridCol w="1371600"/>
                <a:gridCol w="3657600"/>
                <a:gridCol w="1371600"/>
              </a:tblGrid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날짜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버전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주요 내용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상세 내용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비고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2026.02.15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초안 작성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SAM 사용법 영상 자동 생성 시스템 기획서 초안 작성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목차 (Table of Contents)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058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463040" y="10058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프로젝트 개요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389120" y="10058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시스템 목적 및 핵심 아이디어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31520" y="164592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64592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63040" y="16459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기술 가능성 분석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389120" y="16459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보유 API 및 기술 스택 검토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31520" y="228600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22860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63040" y="22860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생성 파이프라인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89120" y="22860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AI 분석 → 슬라이드 → 나레이션 → 영상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" y="292608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292608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63040" y="29260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화면 설계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389120" y="29260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MNG 관리자 UI 스토리보드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31520" y="356616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35661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463040" y="356616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시스템 아키텍처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89120" y="35661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서비스 구조 및 Google Cloud 연동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31520" y="420624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5" name="Text 23"/>
          <p:cNvSpPr/>
          <p:nvPr/>
        </p:nvSpPr>
        <p:spPr>
          <a:xfrm>
            <a:off x="731520" y="42062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463040" y="42062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비용 분석 &amp; 로드맵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389120" y="42062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영상당 비용 및 4단계 구현 계획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01. 프로젝트 개요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프로젝트 목적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280160"/>
            <a:ext cx="3931920" cy="16459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37160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000"/>
                </a:solidFill>
              </a:rPr>
              <a:t>고객에게 SAM 사이트의 사용법을 설명하는 영상을 AI 기반으로 자동 생성하는 시스템 기획서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754880" y="914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주요 기능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754880" y="128016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Gemini API 기반 스크린샷 AI 분석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754880" y="16002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Google Cloud TTS 한국어 나레이션 자동 생성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92024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FFmpeg 기반 영상 합성 (전환효과 + BGM)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754880" y="22402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PPTX 설명서 자동 생성 (편집 가능)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754880" y="25603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SAM 메뉴 트리 연동 자동 캡처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57200" y="3200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기대 효과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3566160"/>
            <a:ext cx="265176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6576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📞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57200" y="411480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고객 문의 감소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7200" y="443484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반복 사용법 문의를 영상으로 대체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291840" y="3566160"/>
            <a:ext cx="265176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91840" y="36576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🚀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3291840" y="411480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빠른 온보딩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291840" y="443484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신규 고객 주요 기능 영상 학습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126480" y="3566160"/>
            <a:ext cx="265176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126480" y="36576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💰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6126480" y="411480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저비용 생성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126480" y="443484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영상당 $0.07 (Veo 대비 1/100)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8961120" y="3566160"/>
            <a:ext cx="265176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961120" y="36576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🔄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8961120" y="411480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유지보수 용이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8961120" y="443484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화면 변경 시 영상 자동 재생성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02. 메뉴 구조 (Information Architecture)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657600" y="914400"/>
            <a:ext cx="1828800" cy="54864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0" y="91440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SAM 사용법 영상 자동 생성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0" y="1463040"/>
            <a:ext cx="0" cy="36576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71600" y="1828800"/>
            <a:ext cx="6400800" cy="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68880" y="1828800"/>
            <a:ext cx="0" cy="2743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63040" y="2103120"/>
            <a:ext cx="20116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0" name="Text 8"/>
          <p:cNvSpPr/>
          <p:nvPr/>
        </p:nvSpPr>
        <p:spPr>
          <a:xfrm>
            <a:off x="1463040" y="21031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영상 생성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463040" y="274320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63040" y="27432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화면 선택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1463040" y="315468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463040" y="3154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AI 분석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463040" y="356616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463040" y="3566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영상 생성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572000" y="1828800"/>
            <a:ext cx="0" cy="2743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566160" y="2103120"/>
            <a:ext cx="20116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3566160" y="21031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생성 이력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566160" y="274320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66160" y="27432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영상 목록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3566160" y="315468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66160" y="3154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재생/다운로드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6675120" y="1828800"/>
            <a:ext cx="0" cy="2743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669280" y="2103120"/>
            <a:ext cx="20116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6" name="Text 24"/>
          <p:cNvSpPr/>
          <p:nvPr/>
        </p:nvSpPr>
        <p:spPr>
          <a:xfrm>
            <a:off x="5669280" y="21031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설정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669280" y="274320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669280" y="27432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음성 설정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669280" y="315468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669280" y="3154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템플릿 관리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생성 파이프라인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6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/tutorial-video/pipeline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AI 영상 생성 파이프라인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TUT_001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1463040" y="1097280"/>
            <a:ext cx="4846320" cy="32004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463040" y="109728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SAM 사용법 영상 생성 파이프라인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1554480" y="1554480"/>
            <a:ext cx="1005840" cy="7315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554480" y="1554480"/>
            <a:ext cx="1005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1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AI 분석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2606040" y="1691640"/>
            <a:ext cx="2743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606040" y="16916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→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2926080" y="1554480"/>
            <a:ext cx="1005840" cy="7315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926080" y="1554480"/>
            <a:ext cx="1005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2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슬라이드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3977640" y="1691640"/>
            <a:ext cx="2743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977640" y="16916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→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297680" y="1554480"/>
            <a:ext cx="1005840" cy="7315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297680" y="1554480"/>
            <a:ext cx="1005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3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나레이션</a:t>
            </a:r>
            <a:endParaRPr lang="en-US" sz="800" dirty="0"/>
          </a:p>
        </p:txBody>
      </p:sp>
      <p:sp>
        <p:nvSpPr>
          <p:cNvPr id="18" name="Shape 15"/>
          <p:cNvSpPr/>
          <p:nvPr/>
        </p:nvSpPr>
        <p:spPr>
          <a:xfrm>
            <a:off x="5349240" y="1691640"/>
            <a:ext cx="2743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349240" y="16916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→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5669280" y="1554480"/>
            <a:ext cx="1005840" cy="731520"/>
          </a:xfrm>
          <a:prstGeom prst="rect">
            <a:avLst/>
          </a:prstGeom>
          <a:solidFill>
            <a:srgbClr val="DC2626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669280" y="1554480"/>
            <a:ext cx="1005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4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영상 합성</a:t>
            </a:r>
            <a:endParaRPr lang="en-US" sz="800" dirty="0"/>
          </a:p>
        </p:txBody>
      </p:sp>
      <p:sp>
        <p:nvSpPr>
          <p:cNvPr id="22" name="Shape 19"/>
          <p:cNvSpPr/>
          <p:nvPr/>
        </p:nvSpPr>
        <p:spPr>
          <a:xfrm>
            <a:off x="1554480" y="2468880"/>
            <a:ext cx="1005840" cy="4572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554480" y="2468880"/>
            <a:ext cx="1005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Gemini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스크린샷 분석</a:t>
            </a:r>
            <a:endParaRPr lang="en-US" sz="700" dirty="0"/>
          </a:p>
        </p:txBody>
      </p:sp>
      <p:sp>
        <p:nvSpPr>
          <p:cNvPr id="24" name="Shape 21"/>
          <p:cNvSpPr/>
          <p:nvPr/>
        </p:nvSpPr>
        <p:spPr>
          <a:xfrm>
            <a:off x="2926080" y="2468880"/>
            <a:ext cx="1005840" cy="4572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926080" y="2468880"/>
            <a:ext cx="1005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PHP GD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주석 오버레이</a:t>
            </a:r>
            <a:endParaRPr lang="en-US" sz="700" dirty="0"/>
          </a:p>
        </p:txBody>
      </p:sp>
      <p:sp>
        <p:nvSpPr>
          <p:cNvPr id="26" name="Shape 23"/>
          <p:cNvSpPr/>
          <p:nvPr/>
        </p:nvSpPr>
        <p:spPr>
          <a:xfrm>
            <a:off x="4297680" y="2468880"/>
            <a:ext cx="1005840" cy="4572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297680" y="2468880"/>
            <a:ext cx="1005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Cloud TTS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한국어 음성</a:t>
            </a:r>
            <a:endParaRPr lang="en-US" sz="700" dirty="0"/>
          </a:p>
        </p:txBody>
      </p:sp>
      <p:sp>
        <p:nvSpPr>
          <p:cNvPr id="28" name="Shape 25"/>
          <p:cNvSpPr/>
          <p:nvPr/>
        </p:nvSpPr>
        <p:spPr>
          <a:xfrm>
            <a:off x="5669280" y="2468880"/>
            <a:ext cx="1005840" cy="4572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669280" y="2468880"/>
            <a:ext cx="1005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FFmpeg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MP4 생성</a:t>
            </a:r>
            <a:endParaRPr lang="en-US" sz="700" dirty="0"/>
          </a:p>
        </p:txBody>
      </p:sp>
      <p:sp>
        <p:nvSpPr>
          <p:cNvPr id="30" name="Shape 27"/>
          <p:cNvSpPr/>
          <p:nvPr/>
        </p:nvSpPr>
        <p:spPr>
          <a:xfrm>
            <a:off x="1463040" y="3200400"/>
            <a:ext cx="5212080" cy="32004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463040" y="3200400"/>
            <a:ext cx="5212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출력: 최종 MP4 영상 (30초~3분) + PPTX 설명서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1463040" y="3657600"/>
            <a:ext cx="2560320" cy="274320"/>
          </a:xfrm>
          <a:prstGeom prst="rect">
            <a:avLst/>
          </a:prstGeom>
          <a:solidFill>
            <a:srgbClr val="F59E0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1463040" y="36576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비용: ~$0.07/영상 | 생성시간: 1~2분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4114800" y="3657600"/>
            <a:ext cx="256032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114800" y="36576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Veo3 대비 100배 저렴, 10배 빠름</a:t>
            </a:r>
            <a:endParaRPr lang="en-US" sz="800" dirty="0"/>
          </a:p>
        </p:txBody>
      </p:sp>
      <p:sp>
        <p:nvSpPr>
          <p:cNvPr id="36" name="Shape 33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7" name="Shape 34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38" name="Text 35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39" name="Shape 36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0" name="Text 37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41" name="Text 38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1: 입력 &amp; AI 분석</a:t>
            </a:r>
            <a:endParaRPr lang="en-US" sz="800" dirty="0"/>
          </a:p>
        </p:txBody>
      </p:sp>
      <p:sp>
        <p:nvSpPr>
          <p:cNvPr id="42" name="Text 39"/>
          <p:cNvSpPr/>
          <p:nvPr/>
        </p:nvSpPr>
        <p:spPr>
          <a:xfrm>
            <a:off x="6629400" y="13990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스크린샷 업로드 또는 메뉴 선택 후 Gemini API가 UI 요소를 자동 인식하고 사용법 대본을 생성합니다.</a:t>
            </a:r>
            <a:endParaRPr lang="en-US" sz="700" dirty="0"/>
          </a:p>
        </p:txBody>
      </p:sp>
      <p:sp>
        <p:nvSpPr>
          <p:cNvPr id="43" name="Shape 40"/>
          <p:cNvSpPr/>
          <p:nvPr/>
        </p:nvSpPr>
        <p:spPr>
          <a:xfrm>
            <a:off x="6629400" y="1920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4" name="Text 41"/>
          <p:cNvSpPr/>
          <p:nvPr/>
        </p:nvSpPr>
        <p:spPr>
          <a:xfrm>
            <a:off x="6629400" y="1920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45" name="Text 42"/>
          <p:cNvSpPr/>
          <p:nvPr/>
        </p:nvSpPr>
        <p:spPr>
          <a:xfrm>
            <a:off x="6903720" y="1920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2: 주석 슬라이드</a:t>
            </a:r>
            <a:endParaRPr lang="en-US" sz="800" dirty="0"/>
          </a:p>
        </p:txBody>
      </p:sp>
      <p:sp>
        <p:nvSpPr>
          <p:cNvPr id="46" name="Text 43"/>
          <p:cNvSpPr/>
          <p:nvPr/>
        </p:nvSpPr>
        <p:spPr>
          <a:xfrm>
            <a:off x="6629400" y="217627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각 Step별 스크린샷에 빨간 테두리, 번호 배지, 화살표, 딤 처리 등 시각적 주석을 오버레이합니다.</a:t>
            </a:r>
            <a:endParaRPr lang="en-US" sz="700" dirty="0"/>
          </a:p>
        </p:txBody>
      </p:sp>
      <p:sp>
        <p:nvSpPr>
          <p:cNvPr id="47" name="Shape 44"/>
          <p:cNvSpPr/>
          <p:nvPr/>
        </p:nvSpPr>
        <p:spPr>
          <a:xfrm>
            <a:off x="6629400" y="269748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8" name="Text 45"/>
          <p:cNvSpPr/>
          <p:nvPr/>
        </p:nvSpPr>
        <p:spPr>
          <a:xfrm>
            <a:off x="6629400" y="2697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49" name="Text 46"/>
          <p:cNvSpPr/>
          <p:nvPr/>
        </p:nvSpPr>
        <p:spPr>
          <a:xfrm>
            <a:off x="6903720" y="269748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3: 나레이션 생성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6629400" y="295351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Google Cloud TTS(ko-KR-Neural2-A, 여성)로 Step별 나레이션 음성 파일을 생성합니다.</a:t>
            </a:r>
            <a:endParaRPr lang="en-US" sz="700" dirty="0"/>
          </a:p>
        </p:txBody>
      </p:sp>
      <p:sp>
        <p:nvSpPr>
          <p:cNvPr id="51" name="Shape 48"/>
          <p:cNvSpPr/>
          <p:nvPr/>
        </p:nvSpPr>
        <p:spPr>
          <a:xfrm>
            <a:off x="6629400" y="34747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2" name="Text 49"/>
          <p:cNvSpPr/>
          <p:nvPr/>
        </p:nvSpPr>
        <p:spPr>
          <a:xfrm>
            <a:off x="6629400" y="34747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53" name="Text 50"/>
          <p:cNvSpPr/>
          <p:nvPr/>
        </p:nvSpPr>
        <p:spPr>
          <a:xfrm>
            <a:off x="6903720" y="34747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4: 영상 합성</a:t>
            </a:r>
            <a:endParaRPr lang="en-US" sz="800" dirty="0"/>
          </a:p>
        </p:txBody>
      </p:sp>
      <p:sp>
        <p:nvSpPr>
          <p:cNvPr id="54" name="Text 51"/>
          <p:cNvSpPr/>
          <p:nvPr/>
        </p:nvSpPr>
        <p:spPr>
          <a:xfrm>
            <a:off x="6629400" y="373075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FFmpeg로 슬라이드 이미지 + 나레이션 + 전환효과(crossfade/zoom) + BGM을 합성하여 최종 MP4를 생성합니다.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영상 생성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7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/tutorial-video/create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Step 1: 화면 선택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TUT_002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1463040" y="1097280"/>
            <a:ext cx="4846320" cy="32004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463040" y="109728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Step 1: 설명할 화면을 선택하세요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1463040" y="1554480"/>
            <a:ext cx="2286000" cy="228600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554480" y="1600200"/>
            <a:ext cx="2103120" cy="22860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554480" y="1600200"/>
            <a:ext cx="2103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메뉴에서 선택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1645920" y="1920240"/>
            <a:ext cx="1828800" cy="182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645920" y="19202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E293B"/>
                </a:solidFill>
              </a:rPr>
              <a:t>📁 견적 관리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1828800" y="2148840"/>
            <a:ext cx="1645920" cy="16459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828800" y="2148840"/>
            <a:ext cx="1645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├── 견적서 목록</a:t>
            </a:r>
            <a:endParaRPr lang="en-US" sz="700" dirty="0"/>
          </a:p>
        </p:txBody>
      </p:sp>
      <p:sp>
        <p:nvSpPr>
          <p:cNvPr id="15" name="Shape 12"/>
          <p:cNvSpPr/>
          <p:nvPr/>
        </p:nvSpPr>
        <p:spPr>
          <a:xfrm>
            <a:off x="1828800" y="2331720"/>
            <a:ext cx="1645920" cy="164592"/>
          </a:xfrm>
          <a:prstGeom prst="rect">
            <a:avLst/>
          </a:prstGeom>
          <a:solidFill>
            <a:srgbClr val="E0F2FE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828800" y="2331720"/>
            <a:ext cx="1645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D9488"/>
                </a:solidFill>
              </a:rPr>
              <a:t>├── 견적서 작성 ✓</a:t>
            </a:r>
            <a:endParaRPr lang="en-US" sz="700" dirty="0"/>
          </a:p>
        </p:txBody>
      </p:sp>
      <p:sp>
        <p:nvSpPr>
          <p:cNvPr id="17" name="Shape 14"/>
          <p:cNvSpPr/>
          <p:nvPr/>
        </p:nvSpPr>
        <p:spPr>
          <a:xfrm>
            <a:off x="1828800" y="2514600"/>
            <a:ext cx="1645920" cy="16459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828800" y="2514600"/>
            <a:ext cx="1645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└── 견적서 상세</a:t>
            </a:r>
            <a:endParaRPr lang="en-US" sz="700" dirty="0"/>
          </a:p>
        </p:txBody>
      </p:sp>
      <p:sp>
        <p:nvSpPr>
          <p:cNvPr id="19" name="Shape 16"/>
          <p:cNvSpPr/>
          <p:nvPr/>
        </p:nvSpPr>
        <p:spPr>
          <a:xfrm>
            <a:off x="1645920" y="2743200"/>
            <a:ext cx="1828800" cy="182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645920" y="274320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E293B"/>
                </a:solidFill>
              </a:rPr>
              <a:t>📁 주문 관리</a:t>
            </a:r>
            <a:endParaRPr lang="en-US" sz="800" dirty="0"/>
          </a:p>
        </p:txBody>
      </p:sp>
      <p:sp>
        <p:nvSpPr>
          <p:cNvPr id="21" name="Shape 18"/>
          <p:cNvSpPr/>
          <p:nvPr/>
        </p:nvSpPr>
        <p:spPr>
          <a:xfrm>
            <a:off x="1828800" y="2971800"/>
            <a:ext cx="1645920" cy="16459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828800" y="2971800"/>
            <a:ext cx="1645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├── 주문 목록</a:t>
            </a:r>
            <a:endParaRPr lang="en-US" sz="700" dirty="0"/>
          </a:p>
        </p:txBody>
      </p:sp>
      <p:sp>
        <p:nvSpPr>
          <p:cNvPr id="23" name="Shape 20"/>
          <p:cNvSpPr/>
          <p:nvPr/>
        </p:nvSpPr>
        <p:spPr>
          <a:xfrm>
            <a:off x="1828800" y="3154680"/>
            <a:ext cx="1645920" cy="16459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828800" y="3154680"/>
            <a:ext cx="1645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└── 주문 상세</a:t>
            </a:r>
            <a:endParaRPr lang="en-US" sz="700" dirty="0"/>
          </a:p>
        </p:txBody>
      </p:sp>
      <p:sp>
        <p:nvSpPr>
          <p:cNvPr id="25" name="Shape 22"/>
          <p:cNvSpPr/>
          <p:nvPr/>
        </p:nvSpPr>
        <p:spPr>
          <a:xfrm>
            <a:off x="3931920" y="1554480"/>
            <a:ext cx="2377440" cy="228600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023360" y="1600200"/>
            <a:ext cx="2194560" cy="22860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023360" y="160020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직접 업로드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4114800" y="1965960"/>
            <a:ext cx="2011680" cy="91440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114800" y="1965960"/>
            <a:ext cx="20116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📷 이미지를 드래그하거나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클릭하여 업로드</a:t>
            </a:r>
            <a:endParaRPr lang="en-US" sz="800" dirty="0"/>
          </a:p>
        </p:txBody>
      </p:sp>
      <p:sp>
        <p:nvSpPr>
          <p:cNvPr id="30" name="Shape 27"/>
          <p:cNvSpPr/>
          <p:nvPr/>
        </p:nvSpPr>
        <p:spPr>
          <a:xfrm>
            <a:off x="4114800" y="3017520"/>
            <a:ext cx="201168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114800" y="301752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🔗 URL 입력: https://sam.juil.co.kr/...</a:t>
            </a:r>
            <a:endParaRPr lang="en-US" sz="700" dirty="0"/>
          </a:p>
        </p:txBody>
      </p:sp>
      <p:sp>
        <p:nvSpPr>
          <p:cNvPr id="32" name="Shape 29"/>
          <p:cNvSpPr/>
          <p:nvPr/>
        </p:nvSpPr>
        <p:spPr>
          <a:xfrm>
            <a:off x="4114800" y="3337560"/>
            <a:ext cx="2011680" cy="22860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114800" y="333756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URL로 캡처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5029200" y="3931920"/>
            <a:ext cx="1280160" cy="32004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029200" y="3931920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🤖 AI 분석 시작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7" name="Shape 34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38" name="Text 35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39" name="Shape 36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0" name="Text 37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41" name="Text 38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메뉴 트리 선택</a:t>
            </a:r>
            <a:endParaRPr lang="en-US" sz="800" dirty="0"/>
          </a:p>
        </p:txBody>
      </p:sp>
      <p:sp>
        <p:nvSpPr>
          <p:cNvPr id="42" name="Text 39"/>
          <p:cNvSpPr/>
          <p:nvPr/>
        </p:nvSpPr>
        <p:spPr>
          <a:xfrm>
            <a:off x="6629400" y="13990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SAM의 메뉴 구조에서 설명 영상을 생성할 화면을 선택합니다. 자동으로 해당 화면의 스크린샷을 캡처합니다.</a:t>
            </a:r>
            <a:endParaRPr lang="en-US" sz="700" dirty="0"/>
          </a:p>
        </p:txBody>
      </p:sp>
      <p:sp>
        <p:nvSpPr>
          <p:cNvPr id="43" name="Shape 40"/>
          <p:cNvSpPr/>
          <p:nvPr/>
        </p:nvSpPr>
        <p:spPr>
          <a:xfrm>
            <a:off x="6629400" y="1920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4" name="Text 41"/>
          <p:cNvSpPr/>
          <p:nvPr/>
        </p:nvSpPr>
        <p:spPr>
          <a:xfrm>
            <a:off x="6629400" y="1920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45" name="Text 42"/>
          <p:cNvSpPr/>
          <p:nvPr/>
        </p:nvSpPr>
        <p:spPr>
          <a:xfrm>
            <a:off x="6903720" y="1920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스크린샷 업로드</a:t>
            </a:r>
            <a:endParaRPr lang="en-US" sz="800" dirty="0"/>
          </a:p>
        </p:txBody>
      </p:sp>
      <p:sp>
        <p:nvSpPr>
          <p:cNvPr id="46" name="Text 43"/>
          <p:cNvSpPr/>
          <p:nvPr/>
        </p:nvSpPr>
        <p:spPr>
          <a:xfrm>
            <a:off x="6629400" y="217627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메뉴 선택 대신 직접 스크린샷 이미지를 업로드하거나, URL을 입력하여 자동 캡처할 수 있습니다.</a:t>
            </a:r>
            <a:endParaRPr lang="en-US" sz="700" dirty="0"/>
          </a:p>
        </p:txBody>
      </p:sp>
      <p:sp>
        <p:nvSpPr>
          <p:cNvPr id="47" name="Shape 44"/>
          <p:cNvSpPr/>
          <p:nvPr/>
        </p:nvSpPr>
        <p:spPr>
          <a:xfrm>
            <a:off x="6629400" y="269748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8" name="Text 45"/>
          <p:cNvSpPr/>
          <p:nvPr/>
        </p:nvSpPr>
        <p:spPr>
          <a:xfrm>
            <a:off x="6629400" y="2697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49" name="Text 46"/>
          <p:cNvSpPr/>
          <p:nvPr/>
        </p:nvSpPr>
        <p:spPr>
          <a:xfrm>
            <a:off x="6903720" y="269748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미리보기 영역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6629400" y="295351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선택/업로드된 스크린샷이 미리보기로 표시됩니다. Gemini AI가 이 이미지를 분석합니다.</a:t>
            </a:r>
            <a:endParaRPr lang="en-US" sz="700" dirty="0"/>
          </a:p>
        </p:txBody>
      </p:sp>
      <p:sp>
        <p:nvSpPr>
          <p:cNvPr id="51" name="Shape 48"/>
          <p:cNvSpPr/>
          <p:nvPr/>
        </p:nvSpPr>
        <p:spPr>
          <a:xfrm>
            <a:off x="6629400" y="34747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2" name="Text 49"/>
          <p:cNvSpPr/>
          <p:nvPr/>
        </p:nvSpPr>
        <p:spPr>
          <a:xfrm>
            <a:off x="6629400" y="34747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53" name="Text 50"/>
          <p:cNvSpPr/>
          <p:nvPr/>
        </p:nvSpPr>
        <p:spPr>
          <a:xfrm>
            <a:off x="6903720" y="34747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다음 단계 버튼</a:t>
            </a:r>
            <a:endParaRPr lang="en-US" sz="800" dirty="0"/>
          </a:p>
        </p:txBody>
      </p:sp>
      <p:sp>
        <p:nvSpPr>
          <p:cNvPr id="54" name="Text 51"/>
          <p:cNvSpPr/>
          <p:nvPr/>
        </p:nvSpPr>
        <p:spPr>
          <a:xfrm>
            <a:off x="6629400" y="373075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'AI 분석 시작' 버튼을 클릭하면 Gemini가 UI 요소를 자동 인식하고 사용법 대본을 생성합니다.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영상 생성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8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/tutorial-video/analyze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Step 2: AI 분석 결과 확인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TUT_003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1463040" y="1097280"/>
            <a:ext cx="4846320" cy="32004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463040" y="109728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Step 2: AI 분석 결과 확인 &amp; 편집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1463040" y="1554480"/>
            <a:ext cx="2560320" cy="22860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463040" y="1554480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🤖 AI가 분석한 UI 요소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1463040" y="1828800"/>
            <a:ext cx="2560320" cy="36576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463040" y="18288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① 검색 필터 (form)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  날짜, 거래처 등으로 검색합니다</a:t>
            </a:r>
            <a:endParaRPr lang="en-US" sz="700" dirty="0"/>
          </a:p>
        </p:txBody>
      </p:sp>
      <p:sp>
        <p:nvSpPr>
          <p:cNvPr id="12" name="Shape 9"/>
          <p:cNvSpPr/>
          <p:nvPr/>
        </p:nvSpPr>
        <p:spPr>
          <a:xfrm>
            <a:off x="1463040" y="2240280"/>
            <a:ext cx="256032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463040" y="2240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② 신규 작성 버튼 (button)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  새 견적서를 작성합니다</a:t>
            </a:r>
            <a:endParaRPr lang="en-US" sz="700" dirty="0"/>
          </a:p>
        </p:txBody>
      </p:sp>
      <p:sp>
        <p:nvSpPr>
          <p:cNvPr id="14" name="Shape 11"/>
          <p:cNvSpPr/>
          <p:nvPr/>
        </p:nvSpPr>
        <p:spPr>
          <a:xfrm>
            <a:off x="1463040" y="2651760"/>
            <a:ext cx="2560320" cy="36576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463040" y="265176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③ 견적서 목록 (table)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  조회된 견적서 목록입니다</a:t>
            </a:r>
            <a:endParaRPr lang="en-US" sz="700" dirty="0"/>
          </a:p>
        </p:txBody>
      </p:sp>
      <p:sp>
        <p:nvSpPr>
          <p:cNvPr id="16" name="Shape 13"/>
          <p:cNvSpPr/>
          <p:nvPr/>
        </p:nvSpPr>
        <p:spPr>
          <a:xfrm>
            <a:off x="1463040" y="3063240"/>
            <a:ext cx="256032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463040" y="306324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④ 상세 보기 (link)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  목록 행 클릭 시 상세 이동</a:t>
            </a:r>
            <a:endParaRPr lang="en-US" sz="700" dirty="0"/>
          </a:p>
        </p:txBody>
      </p:sp>
      <p:sp>
        <p:nvSpPr>
          <p:cNvPr id="18" name="Shape 15"/>
          <p:cNvSpPr/>
          <p:nvPr/>
        </p:nvSpPr>
        <p:spPr>
          <a:xfrm>
            <a:off x="4206240" y="1554480"/>
            <a:ext cx="2103120" cy="22860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206240" y="1554480"/>
            <a:ext cx="2103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📝 나레이션 대본</a:t>
            </a:r>
            <a:endParaRPr lang="en-US" sz="800" dirty="0"/>
          </a:p>
        </p:txBody>
      </p:sp>
      <p:sp>
        <p:nvSpPr>
          <p:cNvPr id="20" name="Shape 17"/>
          <p:cNvSpPr/>
          <p:nvPr/>
        </p:nvSpPr>
        <p:spPr>
          <a:xfrm>
            <a:off x="4206240" y="1828800"/>
            <a:ext cx="2103120" cy="109728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206240" y="1828800"/>
            <a:ext cx="2103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이 화면은 견적서 관리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화면입니다.</a:t>
            </a:r>
            <a:endParaRPr lang="en-US" sz="700" dirty="0"/>
          </a:p>
          <a:p>
            <a:pPr algn="ctr" indent="0" marL="0">
              <a:buNone/>
            </a:pP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상단의 검색 필터에서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원하는 조건을 선택한 후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검색 버튼을 클릭하세요...</a:t>
            </a:r>
            <a:endParaRPr lang="en-US" sz="700" dirty="0"/>
          </a:p>
        </p:txBody>
      </p:sp>
      <p:sp>
        <p:nvSpPr>
          <p:cNvPr id="22" name="Shape 19"/>
          <p:cNvSpPr/>
          <p:nvPr/>
        </p:nvSpPr>
        <p:spPr>
          <a:xfrm>
            <a:off x="4206240" y="2971800"/>
            <a:ext cx="100584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206240" y="297180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음성: 여성 ▼</a:t>
            </a:r>
            <a:endParaRPr lang="en-US" sz="700" dirty="0"/>
          </a:p>
        </p:txBody>
      </p:sp>
      <p:sp>
        <p:nvSpPr>
          <p:cNvPr id="24" name="Shape 21"/>
          <p:cNvSpPr/>
          <p:nvPr/>
        </p:nvSpPr>
        <p:spPr>
          <a:xfrm>
            <a:off x="5257800" y="2971800"/>
            <a:ext cx="100584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257800" y="297180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속도: 1.2x ▼</a:t>
            </a:r>
            <a:endParaRPr lang="en-US" sz="700" dirty="0"/>
          </a:p>
        </p:txBody>
      </p:sp>
      <p:sp>
        <p:nvSpPr>
          <p:cNvPr id="26" name="Shape 23"/>
          <p:cNvSpPr/>
          <p:nvPr/>
        </p:nvSpPr>
        <p:spPr>
          <a:xfrm>
            <a:off x="4206240" y="3337560"/>
            <a:ext cx="2103120" cy="91440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206240" y="3337560"/>
            <a:ext cx="21031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📸 슬라이드 미리보기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◀ [1/4] ▶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(빨간 테두리 + ① 번호)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1463040" y="3931920"/>
            <a:ext cx="1371600" cy="320040"/>
          </a:xfrm>
          <a:prstGeom prst="rect">
            <a:avLst/>
          </a:prstGeom>
          <a:solidFill>
            <a:srgbClr val="64748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463040" y="393192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◀ 이전 단계</a:t>
            </a:r>
            <a:endParaRPr lang="en-US" sz="900" dirty="0"/>
          </a:p>
        </p:txBody>
      </p:sp>
      <p:sp>
        <p:nvSpPr>
          <p:cNvPr id="30" name="Shape 27"/>
          <p:cNvSpPr/>
          <p:nvPr/>
        </p:nvSpPr>
        <p:spPr>
          <a:xfrm>
            <a:off x="5029200" y="3931920"/>
            <a:ext cx="1280160" cy="32004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029200" y="3931920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다음 단계 ▶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3" name="Shape 30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34" name="Text 31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35" name="Shape 32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36" name="Text 33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37" name="Text 34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AI 분석 UI 요소</a:t>
            </a:r>
            <a:endParaRPr lang="en-US" sz="800" dirty="0"/>
          </a:p>
        </p:txBody>
      </p:sp>
      <p:sp>
        <p:nvSpPr>
          <p:cNvPr id="38" name="Text 35"/>
          <p:cNvSpPr/>
          <p:nvPr/>
        </p:nvSpPr>
        <p:spPr>
          <a:xfrm>
            <a:off x="6629400" y="13990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Gemini가 인식한 UI 요소 목록입니다. 각 요소의 이름, 위치, 설명, 사용법을 확인하고 수정할 수 있습니다.</a:t>
            </a:r>
            <a:endParaRPr lang="en-US" sz="700" dirty="0"/>
          </a:p>
        </p:txBody>
      </p:sp>
      <p:sp>
        <p:nvSpPr>
          <p:cNvPr id="39" name="Shape 36"/>
          <p:cNvSpPr/>
          <p:nvPr/>
        </p:nvSpPr>
        <p:spPr>
          <a:xfrm>
            <a:off x="6629400" y="1920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0" name="Text 37"/>
          <p:cNvSpPr/>
          <p:nvPr/>
        </p:nvSpPr>
        <p:spPr>
          <a:xfrm>
            <a:off x="6629400" y="1920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41" name="Text 38"/>
          <p:cNvSpPr/>
          <p:nvPr/>
        </p:nvSpPr>
        <p:spPr>
          <a:xfrm>
            <a:off x="6903720" y="1920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Step별 순서 편집</a:t>
            </a:r>
            <a:endParaRPr lang="en-US" sz="800" dirty="0"/>
          </a:p>
        </p:txBody>
      </p:sp>
      <p:sp>
        <p:nvSpPr>
          <p:cNvPr id="42" name="Text 39"/>
          <p:cNvSpPr/>
          <p:nvPr/>
        </p:nvSpPr>
        <p:spPr>
          <a:xfrm>
            <a:off x="6629400" y="217627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AI가 제안한 사용 순서(Step)를 드래그앤드롭으로 변경하거나, 요소를 추가/삭제할 수 있습니다.</a:t>
            </a:r>
            <a:endParaRPr lang="en-US" sz="700" dirty="0"/>
          </a:p>
        </p:txBody>
      </p:sp>
      <p:sp>
        <p:nvSpPr>
          <p:cNvPr id="43" name="Shape 40"/>
          <p:cNvSpPr/>
          <p:nvPr/>
        </p:nvSpPr>
        <p:spPr>
          <a:xfrm>
            <a:off x="6629400" y="269748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4" name="Text 41"/>
          <p:cNvSpPr/>
          <p:nvPr/>
        </p:nvSpPr>
        <p:spPr>
          <a:xfrm>
            <a:off x="6629400" y="2697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45" name="Text 42"/>
          <p:cNvSpPr/>
          <p:nvPr/>
        </p:nvSpPr>
        <p:spPr>
          <a:xfrm>
            <a:off x="6903720" y="269748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나레이션 대본</a:t>
            </a:r>
            <a:endParaRPr lang="en-US" sz="800" dirty="0"/>
          </a:p>
        </p:txBody>
      </p:sp>
      <p:sp>
        <p:nvSpPr>
          <p:cNvPr id="46" name="Text 43"/>
          <p:cNvSpPr/>
          <p:nvPr/>
        </p:nvSpPr>
        <p:spPr>
          <a:xfrm>
            <a:off x="6629400" y="295351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AI가 생성한 나레이션 대본을 직접 편집할 수 있습니다. 음성(여성/남성) 및 속도(1.0~1.5x)도 선택 가능합니다.</a:t>
            </a:r>
            <a:endParaRPr lang="en-US" sz="700" dirty="0"/>
          </a:p>
        </p:txBody>
      </p:sp>
      <p:sp>
        <p:nvSpPr>
          <p:cNvPr id="47" name="Shape 44"/>
          <p:cNvSpPr/>
          <p:nvPr/>
        </p:nvSpPr>
        <p:spPr>
          <a:xfrm>
            <a:off x="6629400" y="34747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8" name="Text 45"/>
          <p:cNvSpPr/>
          <p:nvPr/>
        </p:nvSpPr>
        <p:spPr>
          <a:xfrm>
            <a:off x="6629400" y="34747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49" name="Text 46"/>
          <p:cNvSpPr/>
          <p:nvPr/>
        </p:nvSpPr>
        <p:spPr>
          <a:xfrm>
            <a:off x="6903720" y="34747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미리보기 슬라이드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6629400" y="373075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주석이 적용된 슬라이드 미리보기입니다. 빨간 테두리, 번호 배지, 화살표 등의 시각적 주석을 확인합니다.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영상 생성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9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/tutorial-video/generate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Step 3: 미리보기 &amp; 생성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TUT_004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1463040" y="1097280"/>
            <a:ext cx="4846320" cy="32004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463040" y="109728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Step 3: 미리보기 &amp; 영상 생성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1463040" y="1554480"/>
            <a:ext cx="4846320" cy="210312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554480" y="1600200"/>
            <a:ext cx="274320" cy="201168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554480" y="1600200"/>
            <a:ext cx="2743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◀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1920240" y="1645920"/>
            <a:ext cx="3657600" cy="19202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011680" y="1737360"/>
            <a:ext cx="3474720" cy="22860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011680" y="1737360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견적서 관리 - Step 1: 검색 필터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2103120" y="2057400"/>
            <a:ext cx="3291840" cy="109728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103120" y="2057400"/>
            <a:ext cx="3291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[스크린샷 이미지]</a:t>
            </a:r>
            <a:endParaRPr lang="en-US" sz="800" dirty="0"/>
          </a:p>
          <a:p>
            <a:pPr algn="ctr" indent="0" marL="0">
              <a:buNone/>
            </a:pP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🔴 ① 검색 필터 영역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(빨간 테두리 하이라이트)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2103120" y="3200400"/>
            <a:ext cx="3291840" cy="22860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103120" y="3200400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"상단의 검색 필터에서 원하는 조건을 선택합니다"</a:t>
            </a:r>
            <a:endParaRPr lang="en-US" sz="700" dirty="0"/>
          </a:p>
        </p:txBody>
      </p:sp>
      <p:sp>
        <p:nvSpPr>
          <p:cNvPr id="18" name="Shape 15"/>
          <p:cNvSpPr/>
          <p:nvPr/>
        </p:nvSpPr>
        <p:spPr>
          <a:xfrm>
            <a:off x="5669280" y="1600200"/>
            <a:ext cx="274320" cy="201168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669280" y="1600200"/>
            <a:ext cx="2743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▶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3291840" y="3520440"/>
            <a:ext cx="548640" cy="182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291840" y="3520440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4748B"/>
                </a:solidFill>
              </a:rPr>
              <a:t>1 / 4</a:t>
            </a:r>
            <a:endParaRPr lang="en-US" sz="800" dirty="0"/>
          </a:p>
        </p:txBody>
      </p:sp>
      <p:sp>
        <p:nvSpPr>
          <p:cNvPr id="22" name="Shape 19"/>
          <p:cNvSpPr/>
          <p:nvPr/>
        </p:nvSpPr>
        <p:spPr>
          <a:xfrm>
            <a:off x="1463040" y="3840480"/>
            <a:ext cx="1828800" cy="36576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463040" y="38404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🎬 영상 생성 (MP4)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3474720" y="3840480"/>
            <a:ext cx="182880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474720" y="38404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📄 PPTX 다운로드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5486400" y="3840480"/>
            <a:ext cx="822960" cy="365760"/>
          </a:xfrm>
          <a:prstGeom prst="rect">
            <a:avLst/>
          </a:prstGeom>
          <a:solidFill>
            <a:srgbClr val="64748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486400" y="3840480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◀ 이전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29" name="Shape 26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30" name="Text 27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31" name="Shape 28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32" name="Text 29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33" name="Text 30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슬라이드 캐러셀</a:t>
            </a:r>
            <a:endParaRPr lang="en-US" sz="800" dirty="0"/>
          </a:p>
        </p:txBody>
      </p:sp>
      <p:sp>
        <p:nvSpPr>
          <p:cNvPr id="34" name="Text 31"/>
          <p:cNvSpPr/>
          <p:nvPr/>
        </p:nvSpPr>
        <p:spPr>
          <a:xfrm>
            <a:off x="6629400" y="13990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생성된 주석 슬라이드를 좌우 화살표로 순서대로 확인할 수 있습니다. 각 슬라이드에는 번호, 하이라이트, 화살표가 표시됩니다.</a:t>
            </a:r>
            <a:endParaRPr lang="en-US" sz="700" dirty="0"/>
          </a:p>
        </p:txBody>
      </p:sp>
      <p:sp>
        <p:nvSpPr>
          <p:cNvPr id="35" name="Shape 32"/>
          <p:cNvSpPr/>
          <p:nvPr/>
        </p:nvSpPr>
        <p:spPr>
          <a:xfrm>
            <a:off x="6629400" y="1920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36" name="Text 33"/>
          <p:cNvSpPr/>
          <p:nvPr/>
        </p:nvSpPr>
        <p:spPr>
          <a:xfrm>
            <a:off x="6629400" y="1920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37" name="Text 34"/>
          <p:cNvSpPr/>
          <p:nvPr/>
        </p:nvSpPr>
        <p:spPr>
          <a:xfrm>
            <a:off x="6903720" y="1920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영상 생성 버튼</a:t>
            </a:r>
            <a:endParaRPr lang="en-US" sz="800" dirty="0"/>
          </a:p>
        </p:txBody>
      </p:sp>
      <p:sp>
        <p:nvSpPr>
          <p:cNvPr id="38" name="Text 35"/>
          <p:cNvSpPr/>
          <p:nvPr/>
        </p:nvSpPr>
        <p:spPr>
          <a:xfrm>
            <a:off x="6629400" y="217627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슬라이드 + 나레이션 + BGM을 합성하여 MP4 영상을 생성합니다. Queue Job으로 비동기 처리되며, 진행률이 실시간으로 표시됩니다.</a:t>
            </a:r>
            <a:endParaRPr lang="en-US" sz="700" dirty="0"/>
          </a:p>
        </p:txBody>
      </p:sp>
      <p:sp>
        <p:nvSpPr>
          <p:cNvPr id="39" name="Shape 36"/>
          <p:cNvSpPr/>
          <p:nvPr/>
        </p:nvSpPr>
        <p:spPr>
          <a:xfrm>
            <a:off x="6629400" y="269748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0" name="Text 37"/>
          <p:cNvSpPr/>
          <p:nvPr/>
        </p:nvSpPr>
        <p:spPr>
          <a:xfrm>
            <a:off x="6629400" y="2697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41" name="Text 38"/>
          <p:cNvSpPr/>
          <p:nvPr/>
        </p:nvSpPr>
        <p:spPr>
          <a:xfrm>
            <a:off x="6903720" y="269748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PPTX 다운로드</a:t>
            </a:r>
            <a:endParaRPr lang="en-US" sz="800" dirty="0"/>
          </a:p>
        </p:txBody>
      </p:sp>
      <p:sp>
        <p:nvSpPr>
          <p:cNvPr id="42" name="Text 39"/>
          <p:cNvSpPr/>
          <p:nvPr/>
        </p:nvSpPr>
        <p:spPr>
          <a:xfrm>
            <a:off x="6629400" y="295351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영상과 함께 PPTX 파일도 생성됩니다. 고객이 직접 편집할 수 있는 PowerPoint 설명서를 다운로드합니다.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생성 이력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10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/tutorial-video/history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영상 생성 이력 관리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TUT_005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1463040" y="1097280"/>
            <a:ext cx="4846320" cy="32004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463040" y="109728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튜토리얼 영상 생성 이력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1463040" y="1554480"/>
            <a:ext cx="484632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508760" y="1572768"/>
            <a:ext cx="2743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508760" y="1572768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☐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1828800" y="1572768"/>
            <a:ext cx="16459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828800" y="1572768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제목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3566160" y="1572768"/>
            <a:ext cx="7315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566160" y="1572768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상태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4389120" y="1572768"/>
            <a:ext cx="7315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389120" y="1572768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생성일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5212080" y="1572768"/>
            <a:ext cx="4572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212080" y="1572768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비용</a:t>
            </a:r>
            <a:endParaRPr lang="en-US" sz="800" dirty="0"/>
          </a:p>
        </p:txBody>
      </p:sp>
      <p:sp>
        <p:nvSpPr>
          <p:cNvPr id="19" name="Shape 16"/>
          <p:cNvSpPr/>
          <p:nvPr/>
        </p:nvSpPr>
        <p:spPr>
          <a:xfrm>
            <a:off x="5760720" y="1572768"/>
            <a:ext cx="54864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760720" y="1572768"/>
            <a:ext cx="548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액션</a:t>
            </a:r>
            <a:endParaRPr lang="en-US" sz="800" dirty="0"/>
          </a:p>
        </p:txBody>
      </p:sp>
      <p:sp>
        <p:nvSpPr>
          <p:cNvPr id="21" name="Shape 18"/>
          <p:cNvSpPr/>
          <p:nvPr/>
        </p:nvSpPr>
        <p:spPr>
          <a:xfrm>
            <a:off x="1463040" y="1874520"/>
            <a:ext cx="4846320" cy="27432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828800" y="1892808"/>
            <a:ext cx="16459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828800" y="1892808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견적서 관리 사용법</a:t>
            </a:r>
            <a:endParaRPr lang="en-US" sz="700" dirty="0"/>
          </a:p>
        </p:txBody>
      </p:sp>
      <p:sp>
        <p:nvSpPr>
          <p:cNvPr id="24" name="Shape 21"/>
          <p:cNvSpPr/>
          <p:nvPr/>
        </p:nvSpPr>
        <p:spPr>
          <a:xfrm>
            <a:off x="3566160" y="1892808"/>
            <a:ext cx="731520" cy="228600"/>
          </a:xfrm>
          <a:prstGeom prst="rect">
            <a:avLst/>
          </a:prstGeom>
          <a:solidFill>
            <a:srgbClr val="10B981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566160" y="1892808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완료</a:t>
            </a:r>
            <a:endParaRPr lang="en-US" sz="700" dirty="0"/>
          </a:p>
        </p:txBody>
      </p:sp>
      <p:sp>
        <p:nvSpPr>
          <p:cNvPr id="26" name="Shape 23"/>
          <p:cNvSpPr/>
          <p:nvPr/>
        </p:nvSpPr>
        <p:spPr>
          <a:xfrm>
            <a:off x="4389120" y="1892808"/>
            <a:ext cx="7315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389120" y="1892808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02.15</a:t>
            </a:r>
            <a:endParaRPr lang="en-US" sz="700" dirty="0"/>
          </a:p>
        </p:txBody>
      </p:sp>
      <p:sp>
        <p:nvSpPr>
          <p:cNvPr id="28" name="Shape 25"/>
          <p:cNvSpPr/>
          <p:nvPr/>
        </p:nvSpPr>
        <p:spPr>
          <a:xfrm>
            <a:off x="5212080" y="1892808"/>
            <a:ext cx="4572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212080" y="1892808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$0.07</a:t>
            </a:r>
            <a:endParaRPr lang="en-US" sz="700" dirty="0"/>
          </a:p>
        </p:txBody>
      </p:sp>
      <p:sp>
        <p:nvSpPr>
          <p:cNvPr id="30" name="Shape 27"/>
          <p:cNvSpPr/>
          <p:nvPr/>
        </p:nvSpPr>
        <p:spPr>
          <a:xfrm>
            <a:off x="5760720" y="1892808"/>
            <a:ext cx="54864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760720" y="1892808"/>
            <a:ext cx="548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0D9488"/>
                </a:solidFill>
              </a:rPr>
              <a:t>▶ 📥</a:t>
            </a:r>
            <a:endParaRPr lang="en-US" sz="700" dirty="0"/>
          </a:p>
        </p:txBody>
      </p:sp>
      <p:sp>
        <p:nvSpPr>
          <p:cNvPr id="32" name="Shape 29"/>
          <p:cNvSpPr/>
          <p:nvPr/>
        </p:nvSpPr>
        <p:spPr>
          <a:xfrm>
            <a:off x="1463040" y="2194560"/>
            <a:ext cx="48463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1828800" y="2212848"/>
            <a:ext cx="16459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1828800" y="2212848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주문 관리 사용법</a:t>
            </a:r>
            <a:endParaRPr lang="en-US" sz="700" dirty="0"/>
          </a:p>
        </p:txBody>
      </p:sp>
      <p:sp>
        <p:nvSpPr>
          <p:cNvPr id="35" name="Shape 32"/>
          <p:cNvSpPr/>
          <p:nvPr/>
        </p:nvSpPr>
        <p:spPr>
          <a:xfrm>
            <a:off x="3566160" y="2212848"/>
            <a:ext cx="731520" cy="228600"/>
          </a:xfrm>
          <a:prstGeom prst="rect">
            <a:avLst/>
          </a:prstGeom>
          <a:solidFill>
            <a:srgbClr val="F59E0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3566160" y="2212848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생성중</a:t>
            </a:r>
            <a:endParaRPr lang="en-US" sz="700" dirty="0"/>
          </a:p>
        </p:txBody>
      </p:sp>
      <p:sp>
        <p:nvSpPr>
          <p:cNvPr id="37" name="Shape 34"/>
          <p:cNvSpPr/>
          <p:nvPr/>
        </p:nvSpPr>
        <p:spPr>
          <a:xfrm>
            <a:off x="4389120" y="2212848"/>
            <a:ext cx="7315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4389120" y="2212848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02.15</a:t>
            </a:r>
            <a:endParaRPr lang="en-US" sz="700" dirty="0"/>
          </a:p>
        </p:txBody>
      </p:sp>
      <p:sp>
        <p:nvSpPr>
          <p:cNvPr id="39" name="Shape 36"/>
          <p:cNvSpPr/>
          <p:nvPr/>
        </p:nvSpPr>
        <p:spPr>
          <a:xfrm>
            <a:off x="5212080" y="2212848"/>
            <a:ext cx="4572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5212080" y="2212848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-</a:t>
            </a:r>
            <a:endParaRPr lang="en-US" sz="700" dirty="0"/>
          </a:p>
        </p:txBody>
      </p:sp>
      <p:sp>
        <p:nvSpPr>
          <p:cNvPr id="41" name="Shape 38"/>
          <p:cNvSpPr/>
          <p:nvPr/>
        </p:nvSpPr>
        <p:spPr>
          <a:xfrm>
            <a:off x="5760720" y="2212848"/>
            <a:ext cx="54864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760720" y="2212848"/>
            <a:ext cx="548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59E0B"/>
                </a:solidFill>
              </a:rPr>
              <a:t>⏳ 75%</a:t>
            </a:r>
            <a:endParaRPr lang="en-US" sz="700" dirty="0"/>
          </a:p>
        </p:txBody>
      </p:sp>
      <p:sp>
        <p:nvSpPr>
          <p:cNvPr id="43" name="Shape 40"/>
          <p:cNvSpPr/>
          <p:nvPr/>
        </p:nvSpPr>
        <p:spPr>
          <a:xfrm>
            <a:off x="1463040" y="2514600"/>
            <a:ext cx="4846320" cy="27432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1828800" y="2532888"/>
            <a:ext cx="16459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1828800" y="2532888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거래처 관리 사용법</a:t>
            </a:r>
            <a:endParaRPr lang="en-US" sz="700" dirty="0"/>
          </a:p>
        </p:txBody>
      </p:sp>
      <p:sp>
        <p:nvSpPr>
          <p:cNvPr id="46" name="Shape 43"/>
          <p:cNvSpPr/>
          <p:nvPr/>
        </p:nvSpPr>
        <p:spPr>
          <a:xfrm>
            <a:off x="3566160" y="2532888"/>
            <a:ext cx="731520" cy="228600"/>
          </a:xfrm>
          <a:prstGeom prst="rect">
            <a:avLst/>
          </a:prstGeom>
          <a:solidFill>
            <a:srgbClr val="10B981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3566160" y="2532888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완료</a:t>
            </a:r>
            <a:endParaRPr lang="en-US" sz="700" dirty="0"/>
          </a:p>
        </p:txBody>
      </p:sp>
      <p:sp>
        <p:nvSpPr>
          <p:cNvPr id="48" name="Shape 45"/>
          <p:cNvSpPr/>
          <p:nvPr/>
        </p:nvSpPr>
        <p:spPr>
          <a:xfrm>
            <a:off x="4389120" y="2532888"/>
            <a:ext cx="7315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4389120" y="2532888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02.14</a:t>
            </a:r>
            <a:endParaRPr lang="en-US" sz="700" dirty="0"/>
          </a:p>
        </p:txBody>
      </p:sp>
      <p:sp>
        <p:nvSpPr>
          <p:cNvPr id="50" name="Shape 47"/>
          <p:cNvSpPr/>
          <p:nvPr/>
        </p:nvSpPr>
        <p:spPr>
          <a:xfrm>
            <a:off x="5212080" y="2532888"/>
            <a:ext cx="4572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5212080" y="2532888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$0.07</a:t>
            </a:r>
            <a:endParaRPr lang="en-US" sz="700" dirty="0"/>
          </a:p>
        </p:txBody>
      </p:sp>
      <p:sp>
        <p:nvSpPr>
          <p:cNvPr id="52" name="Shape 49"/>
          <p:cNvSpPr/>
          <p:nvPr/>
        </p:nvSpPr>
        <p:spPr>
          <a:xfrm>
            <a:off x="5760720" y="2532888"/>
            <a:ext cx="54864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760720" y="2532888"/>
            <a:ext cx="548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0D9488"/>
                </a:solidFill>
              </a:rPr>
              <a:t>▶ 📥</a:t>
            </a:r>
            <a:endParaRPr lang="en-US" sz="700" dirty="0"/>
          </a:p>
        </p:txBody>
      </p:sp>
      <p:sp>
        <p:nvSpPr>
          <p:cNvPr id="54" name="Shape 51"/>
          <p:cNvSpPr/>
          <p:nvPr/>
        </p:nvSpPr>
        <p:spPr>
          <a:xfrm>
            <a:off x="1463040" y="3017520"/>
            <a:ext cx="484632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463040" y="30175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선택된 항목: 0개  |  전체: 3건</a:t>
            </a:r>
            <a:endParaRPr lang="en-US" sz="800" dirty="0"/>
          </a:p>
        </p:txBody>
      </p:sp>
      <p:sp>
        <p:nvSpPr>
          <p:cNvPr id="56" name="Shape 53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57" name="Shape 54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58" name="Text 55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59" name="Shape 56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60" name="Text 57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61" name="Text 58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영상 목록 테이블</a:t>
            </a:r>
            <a:endParaRPr lang="en-US" sz="800" dirty="0"/>
          </a:p>
        </p:txBody>
      </p:sp>
      <p:sp>
        <p:nvSpPr>
          <p:cNvPr id="62" name="Text 59"/>
          <p:cNvSpPr/>
          <p:nvPr/>
        </p:nvSpPr>
        <p:spPr>
          <a:xfrm>
            <a:off x="6629400" y="13990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생성된 튜토리얼 영상 목록입니다. 제목, 상태, 생성일, 비용 등을 확인할 수 있습니다.</a:t>
            </a:r>
            <a:endParaRPr lang="en-US" sz="700" dirty="0"/>
          </a:p>
        </p:txBody>
      </p:sp>
      <p:sp>
        <p:nvSpPr>
          <p:cNvPr id="63" name="Shape 60"/>
          <p:cNvSpPr/>
          <p:nvPr/>
        </p:nvSpPr>
        <p:spPr>
          <a:xfrm>
            <a:off x="6629400" y="1920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64" name="Text 61"/>
          <p:cNvSpPr/>
          <p:nvPr/>
        </p:nvSpPr>
        <p:spPr>
          <a:xfrm>
            <a:off x="6629400" y="1920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65" name="Text 62"/>
          <p:cNvSpPr/>
          <p:nvPr/>
        </p:nvSpPr>
        <p:spPr>
          <a:xfrm>
            <a:off x="6903720" y="1920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상태 표시</a:t>
            </a:r>
            <a:endParaRPr lang="en-US" sz="800" dirty="0"/>
          </a:p>
        </p:txBody>
      </p:sp>
      <p:sp>
        <p:nvSpPr>
          <p:cNvPr id="66" name="Text 63"/>
          <p:cNvSpPr/>
          <p:nvPr/>
        </p:nvSpPr>
        <p:spPr>
          <a:xfrm>
            <a:off x="6629400" y="217627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영상 생성 진행 상태를 실시간으로 표시합니다. (대기중/분석중/생성중/완료/실패)</a:t>
            </a:r>
            <a:endParaRPr lang="en-US" sz="700" dirty="0"/>
          </a:p>
        </p:txBody>
      </p:sp>
      <p:sp>
        <p:nvSpPr>
          <p:cNvPr id="67" name="Shape 64"/>
          <p:cNvSpPr/>
          <p:nvPr/>
        </p:nvSpPr>
        <p:spPr>
          <a:xfrm>
            <a:off x="6629400" y="269748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68" name="Text 65"/>
          <p:cNvSpPr/>
          <p:nvPr/>
        </p:nvSpPr>
        <p:spPr>
          <a:xfrm>
            <a:off x="6629400" y="2697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69" name="Text 66"/>
          <p:cNvSpPr/>
          <p:nvPr/>
        </p:nvSpPr>
        <p:spPr>
          <a:xfrm>
            <a:off x="6903720" y="269748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재생/다운로드</a:t>
            </a:r>
            <a:endParaRPr lang="en-US" sz="800" dirty="0"/>
          </a:p>
        </p:txBody>
      </p:sp>
      <p:sp>
        <p:nvSpPr>
          <p:cNvPr id="70" name="Text 67"/>
          <p:cNvSpPr/>
          <p:nvPr/>
        </p:nvSpPr>
        <p:spPr>
          <a:xfrm>
            <a:off x="6629400" y="295351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완료된 영상을 바로 재생하거나 MP4/PPTX 파일을 다운로드할 수 있습니다.</a:t>
            </a:r>
            <a:endParaRPr lang="en-US" sz="700" dirty="0"/>
          </a:p>
        </p:txBody>
      </p:sp>
      <p:sp>
        <p:nvSpPr>
          <p:cNvPr id="71" name="Shape 68"/>
          <p:cNvSpPr/>
          <p:nvPr/>
        </p:nvSpPr>
        <p:spPr>
          <a:xfrm>
            <a:off x="6629400" y="34747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72" name="Text 69"/>
          <p:cNvSpPr/>
          <p:nvPr/>
        </p:nvSpPr>
        <p:spPr>
          <a:xfrm>
            <a:off x="6629400" y="34747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73" name="Text 70"/>
          <p:cNvSpPr/>
          <p:nvPr/>
        </p:nvSpPr>
        <p:spPr>
          <a:xfrm>
            <a:off x="6903720" y="34747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재생성/삭제</a:t>
            </a:r>
            <a:endParaRPr lang="en-US" sz="800" dirty="0"/>
          </a:p>
        </p:txBody>
      </p:sp>
      <p:sp>
        <p:nvSpPr>
          <p:cNvPr id="74" name="Text 71"/>
          <p:cNvSpPr/>
          <p:nvPr/>
        </p:nvSpPr>
        <p:spPr>
          <a:xfrm>
            <a:off x="6629400" y="373075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화면이 변경된 경우 재생성하거나, 불필요한 영상을 삭제할 수 있습니다.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설정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11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/tutorial-video/architecture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시스템 아키텍처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TUT_006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1463040" y="1097280"/>
            <a:ext cx="4846320" cy="32004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463040" y="109728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시스템 아키텍처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1463040" y="1554480"/>
            <a:ext cx="3931920" cy="22860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463040" y="155448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MNG (Laravel) - 서비스 레이어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1554480" y="1874520"/>
            <a:ext cx="1188720" cy="4572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554480" y="187452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Tutorial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VideoController</a:t>
            </a:r>
            <a:endParaRPr lang="en-US" sz="700" dirty="0"/>
          </a:p>
        </p:txBody>
      </p:sp>
      <p:sp>
        <p:nvSpPr>
          <p:cNvPr id="12" name="Shape 9"/>
          <p:cNvSpPr/>
          <p:nvPr/>
        </p:nvSpPr>
        <p:spPr>
          <a:xfrm>
            <a:off x="2834640" y="1965960"/>
            <a:ext cx="18288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834640" y="1965960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→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3108960" y="1874520"/>
            <a:ext cx="1097280" cy="4572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108960" y="187452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Screen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AnalysisService</a:t>
            </a:r>
            <a:endParaRPr lang="en-US" sz="700" dirty="0"/>
          </a:p>
        </p:txBody>
      </p:sp>
      <p:sp>
        <p:nvSpPr>
          <p:cNvPr id="16" name="Shape 13"/>
          <p:cNvSpPr/>
          <p:nvPr/>
        </p:nvSpPr>
        <p:spPr>
          <a:xfrm>
            <a:off x="4297680" y="1965960"/>
            <a:ext cx="18288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297680" y="1965960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→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572000" y="1874520"/>
            <a:ext cx="1097280" cy="4572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572000" y="187452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SlideImage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Service (GD)</a:t>
            </a:r>
            <a:endParaRPr lang="en-US" sz="700" dirty="0"/>
          </a:p>
        </p:txBody>
      </p:sp>
      <p:sp>
        <p:nvSpPr>
          <p:cNvPr id="20" name="Shape 17"/>
          <p:cNvSpPr/>
          <p:nvPr/>
        </p:nvSpPr>
        <p:spPr>
          <a:xfrm>
            <a:off x="1554480" y="2468880"/>
            <a:ext cx="1188720" cy="457200"/>
          </a:xfrm>
          <a:prstGeom prst="rect">
            <a:avLst/>
          </a:prstGeom>
          <a:solidFill>
            <a:srgbClr val="F59E0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554480" y="246888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Tutorial</a:t>
            </a:r>
            <a:endParaRPr lang="en-US" sz="700" dirty="0"/>
          </a:p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VideoJob</a:t>
            </a:r>
            <a:endParaRPr lang="en-US" sz="700" dirty="0"/>
          </a:p>
        </p:txBody>
      </p:sp>
      <p:sp>
        <p:nvSpPr>
          <p:cNvPr id="22" name="Shape 19"/>
          <p:cNvSpPr/>
          <p:nvPr/>
        </p:nvSpPr>
        <p:spPr>
          <a:xfrm>
            <a:off x="2834640" y="2560320"/>
            <a:ext cx="18288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834640" y="2560320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→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3108960" y="2468880"/>
            <a:ext cx="1097280" cy="4572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108960" y="246888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TTS Service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(기존 재사용)</a:t>
            </a:r>
            <a:endParaRPr lang="en-US" sz="700" dirty="0"/>
          </a:p>
        </p:txBody>
      </p:sp>
      <p:sp>
        <p:nvSpPr>
          <p:cNvPr id="26" name="Shape 23"/>
          <p:cNvSpPr/>
          <p:nvPr/>
        </p:nvSpPr>
        <p:spPr>
          <a:xfrm>
            <a:off x="4297680" y="2560320"/>
            <a:ext cx="18288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297680" y="2560320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→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4572000" y="2468880"/>
            <a:ext cx="1097280" cy="4572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572000" y="246888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Tutorial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Assembly (FFmpeg)</a:t>
            </a:r>
            <a:endParaRPr lang="en-US" sz="700" dirty="0"/>
          </a:p>
        </p:txBody>
      </p:sp>
      <p:sp>
        <p:nvSpPr>
          <p:cNvPr id="30" name="Shape 27"/>
          <p:cNvSpPr/>
          <p:nvPr/>
        </p:nvSpPr>
        <p:spPr>
          <a:xfrm>
            <a:off x="1554480" y="3063240"/>
            <a:ext cx="1188720" cy="4572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554480" y="30632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Pptx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Generator</a:t>
            </a:r>
            <a:endParaRPr lang="en-US" sz="700" dirty="0"/>
          </a:p>
        </p:txBody>
      </p:sp>
      <p:sp>
        <p:nvSpPr>
          <p:cNvPr id="32" name="Shape 29"/>
          <p:cNvSpPr/>
          <p:nvPr/>
        </p:nvSpPr>
        <p:spPr>
          <a:xfrm>
            <a:off x="3108960" y="3063240"/>
            <a:ext cx="1097280" cy="4572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3108960" y="306324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BGM Service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(기존 재사용)</a:t>
            </a:r>
            <a:endParaRPr lang="en-US" sz="700" dirty="0"/>
          </a:p>
        </p:txBody>
      </p:sp>
      <p:sp>
        <p:nvSpPr>
          <p:cNvPr id="34" name="Shape 31"/>
          <p:cNvSpPr/>
          <p:nvPr/>
        </p:nvSpPr>
        <p:spPr>
          <a:xfrm>
            <a:off x="4572000" y="3063240"/>
            <a:ext cx="1737360" cy="22860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572000" y="306324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Google Cloud APIs</a:t>
            </a:r>
            <a:endParaRPr lang="en-US" sz="800" dirty="0"/>
          </a:p>
        </p:txBody>
      </p:sp>
      <p:sp>
        <p:nvSpPr>
          <p:cNvPr id="36" name="Shape 33"/>
          <p:cNvSpPr/>
          <p:nvPr/>
        </p:nvSpPr>
        <p:spPr>
          <a:xfrm>
            <a:off x="4572000" y="3337560"/>
            <a:ext cx="82296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4572000" y="3337560"/>
            <a:ext cx="822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Gemini</a:t>
            </a:r>
            <a:endParaRPr lang="en-US" sz="600" dirty="0"/>
          </a:p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3.0 Flash</a:t>
            </a:r>
            <a:endParaRPr lang="en-US" sz="600" dirty="0"/>
          </a:p>
        </p:txBody>
      </p:sp>
      <p:sp>
        <p:nvSpPr>
          <p:cNvPr id="38" name="Shape 35"/>
          <p:cNvSpPr/>
          <p:nvPr/>
        </p:nvSpPr>
        <p:spPr>
          <a:xfrm>
            <a:off x="5440680" y="3337560"/>
            <a:ext cx="82296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5440680" y="3337560"/>
            <a:ext cx="822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Cloud</a:t>
            </a:r>
            <a:endParaRPr lang="en-US" sz="600" dirty="0"/>
          </a:p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TTS</a:t>
            </a:r>
            <a:endParaRPr lang="en-US" sz="600" dirty="0"/>
          </a:p>
        </p:txBody>
      </p:sp>
      <p:sp>
        <p:nvSpPr>
          <p:cNvPr id="40" name="Shape 37"/>
          <p:cNvSpPr/>
          <p:nvPr/>
        </p:nvSpPr>
        <p:spPr>
          <a:xfrm>
            <a:off x="4572000" y="3703320"/>
            <a:ext cx="82296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4572000" y="3703320"/>
            <a:ext cx="822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Lyria</a:t>
            </a:r>
            <a:endParaRPr lang="en-US" sz="600" dirty="0"/>
          </a:p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BGM</a:t>
            </a:r>
            <a:endParaRPr lang="en-US" sz="600" dirty="0"/>
          </a:p>
        </p:txBody>
      </p:sp>
      <p:sp>
        <p:nvSpPr>
          <p:cNvPr id="42" name="Shape 39"/>
          <p:cNvSpPr/>
          <p:nvPr/>
        </p:nvSpPr>
        <p:spPr>
          <a:xfrm>
            <a:off x="5440680" y="3703320"/>
            <a:ext cx="82296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5440680" y="3703320"/>
            <a:ext cx="822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GCS</a:t>
            </a:r>
            <a:endParaRPr lang="en-US" sz="600" dirty="0"/>
          </a:p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저장소</a:t>
            </a:r>
            <a:endParaRPr lang="en-US" sz="600" dirty="0"/>
          </a:p>
        </p:txBody>
      </p:sp>
      <p:sp>
        <p:nvSpPr>
          <p:cNvPr id="44" name="Shape 41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45" name="Shape 42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46" name="Text 43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47" name="Shape 44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8" name="Text 45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49" name="Text 46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MNG (Laravel) 서비스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6629400" y="13990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TutorialVideoController → ScreenAnalysisService(Gemini) → SlideImageService(PHP GD) → TutorialAssemblyService(FFmpeg) 순서로 처리됩니다.</a:t>
            </a:r>
            <a:endParaRPr lang="en-US" sz="700" dirty="0"/>
          </a:p>
        </p:txBody>
      </p:sp>
      <p:sp>
        <p:nvSpPr>
          <p:cNvPr id="51" name="Shape 48"/>
          <p:cNvSpPr/>
          <p:nvPr/>
        </p:nvSpPr>
        <p:spPr>
          <a:xfrm>
            <a:off x="6629400" y="1920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2" name="Text 49"/>
          <p:cNvSpPr/>
          <p:nvPr/>
        </p:nvSpPr>
        <p:spPr>
          <a:xfrm>
            <a:off x="6629400" y="1920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53" name="Text 50"/>
          <p:cNvSpPr/>
          <p:nvPr/>
        </p:nvSpPr>
        <p:spPr>
          <a:xfrm>
            <a:off x="6903720" y="1920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Queue Job 비동기 처리</a:t>
            </a:r>
            <a:endParaRPr lang="en-US" sz="800" dirty="0"/>
          </a:p>
        </p:txBody>
      </p:sp>
      <p:sp>
        <p:nvSpPr>
          <p:cNvPr id="54" name="Text 51"/>
          <p:cNvSpPr/>
          <p:nvPr/>
        </p:nvSpPr>
        <p:spPr>
          <a:xfrm>
            <a:off x="6629400" y="217627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영상 생성은 TutorialVideoJob으로 Queue에 등록되어 비동기로 처리됩니다. 진행률을 실시간 조회 가능합니다.</a:t>
            </a:r>
            <a:endParaRPr lang="en-US" sz="700" dirty="0"/>
          </a:p>
        </p:txBody>
      </p:sp>
      <p:sp>
        <p:nvSpPr>
          <p:cNvPr id="55" name="Shape 52"/>
          <p:cNvSpPr/>
          <p:nvPr/>
        </p:nvSpPr>
        <p:spPr>
          <a:xfrm>
            <a:off x="6629400" y="269748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6" name="Text 53"/>
          <p:cNvSpPr/>
          <p:nvPr/>
        </p:nvSpPr>
        <p:spPr>
          <a:xfrm>
            <a:off x="6629400" y="2697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57" name="Text 54"/>
          <p:cNvSpPr/>
          <p:nvPr/>
        </p:nvSpPr>
        <p:spPr>
          <a:xfrm>
            <a:off x="6903720" y="269748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Google Cloud APIs</a:t>
            </a:r>
            <a:endParaRPr lang="en-US" sz="800" dirty="0"/>
          </a:p>
        </p:txBody>
      </p:sp>
      <p:sp>
        <p:nvSpPr>
          <p:cNvPr id="58" name="Text 55"/>
          <p:cNvSpPr/>
          <p:nvPr/>
        </p:nvSpPr>
        <p:spPr>
          <a:xfrm>
            <a:off x="6629400" y="295351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Gemini 3.0 Flash(스크린샷 분석), Cloud TTS(나레이션), Lyria(BGM), GCS(영상 저장)를 활용합니다.</a:t>
            </a:r>
            <a:endParaRPr lang="en-US" sz="700" dirty="0"/>
          </a:p>
        </p:txBody>
      </p:sp>
      <p:sp>
        <p:nvSpPr>
          <p:cNvPr id="59" name="Shape 56"/>
          <p:cNvSpPr/>
          <p:nvPr/>
        </p:nvSpPr>
        <p:spPr>
          <a:xfrm>
            <a:off x="6629400" y="34747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60" name="Text 57"/>
          <p:cNvSpPr/>
          <p:nvPr/>
        </p:nvSpPr>
        <p:spPr>
          <a:xfrm>
            <a:off x="6629400" y="34747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61" name="Text 58"/>
          <p:cNvSpPr/>
          <p:nvPr/>
        </p:nvSpPr>
        <p:spPr>
          <a:xfrm>
            <a:off x="6903720" y="34747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기존 코드 재사용</a:t>
            </a:r>
            <a:endParaRPr lang="en-US" sz="800" dirty="0"/>
          </a:p>
        </p:txBody>
      </p:sp>
      <p:sp>
        <p:nvSpPr>
          <p:cNvPr id="62" name="Text 59"/>
          <p:cNvSpPr/>
          <p:nvPr/>
        </p:nvSpPr>
        <p:spPr>
          <a:xfrm>
            <a:off x="6629400" y="373075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TtsService, BgmService, GCS 서비스 등 Veo3 Shorts에서 이미 구현된 서비스를 재사용합니다.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SAM (주일/경동)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 사용법 영상 자동 생성 시스템</dc:title>
  <dc:subject>시스템 기획 및 UI/UX 설계</dc:subject>
  <dc:creator>IT 혁신팀</dc:creator>
  <cp:lastModifiedBy>IT 혁신팀</cp:lastModifiedBy>
  <cp:revision>1</cp:revision>
  <dcterms:created xsi:type="dcterms:W3CDTF">2026-02-15T06:21:52Z</dcterms:created>
  <dcterms:modified xsi:type="dcterms:W3CDTF">2026-02-15T06:21:52Z</dcterms:modified>
</cp:coreProperties>
</file>