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9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81000" y="381000"/>
            <a:ext cx="1015901" cy="406301"/>
          </a:xfrm>
          <a:prstGeom prst="roundRect">
            <a:avLst>
              <a:gd name="adj" fmla="val 12503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0414" y="465088"/>
            <a:ext cx="40501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97180" y="2035076"/>
            <a:ext cx="854964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1200"/>
              </a:spcAft>
              <a:buNone/>
            </a:pPr>
            <a:r>
              <a:rPr lang="en-US" sz="3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방화셔터 견적 시스템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297180" y="2720876"/>
            <a:ext cx="854964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0D948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웹 기획서 및 스토리보드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297180" y="3190726"/>
            <a:ext cx="854964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Bef>
                <a:spcPts val="1600"/>
              </a:spcBef>
              <a:buNone/>
            </a:pPr>
            <a:r>
              <a:rPr lang="en-US" sz="10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Version D1.0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297180" y="4610100"/>
            <a:ext cx="854964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2024.10.24 | DX 추진팀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71500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53901" y="152400"/>
            <a:ext cx="8808922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Document History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253901" y="825401"/>
            <a:ext cx="8636198" cy="932855"/>
          </a:xfrm>
          <a:prstGeom prst="rect">
            <a:avLst/>
          </a:prstGeom>
          <a:noFill/>
          <a:ln w="9525">
            <a:solidFill>
              <a:srgbClr val="64748B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263426" y="834926"/>
            <a:ext cx="8617148" cy="355402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263426" y="1185565"/>
            <a:ext cx="8617148" cy="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274564" y="834926"/>
            <a:ext cx="0" cy="345877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4927" y="936427"/>
            <a:ext cx="20721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날짜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1909465" y="834926"/>
            <a:ext cx="0" cy="345877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380827" y="936427"/>
            <a:ext cx="20721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버전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179415" y="834926"/>
            <a:ext cx="0" cy="345877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015728" y="936427"/>
            <a:ext cx="45070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주요 내용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7859911" y="834926"/>
            <a:ext cx="0" cy="345877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85679" y="936427"/>
            <a:ext cx="45070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상세 내용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966174" y="936427"/>
            <a:ext cx="20721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비고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263426" y="1540966"/>
            <a:ext cx="8617148" cy="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274564" y="1190327"/>
            <a:ext cx="0" cy="345877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64927" y="1291828"/>
            <a:ext cx="50171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2024.10.24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1909465" y="1190327"/>
            <a:ext cx="0" cy="345877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380827" y="1291828"/>
            <a:ext cx="21116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D1.0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3179415" y="1190327"/>
            <a:ext cx="0" cy="345877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015728" y="1291828"/>
            <a:ext cx="45070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초안 작성</a:t>
            </a: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7859911" y="1190327"/>
            <a:ext cx="0" cy="345877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285679" y="1291828"/>
            <a:ext cx="1839266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방화셔터 견적 시스템 기획서 초안 작성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1274564" y="1545729"/>
            <a:ext cx="0" cy="203002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909465" y="1545729"/>
            <a:ext cx="0" cy="203002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179415" y="1545729"/>
            <a:ext cx="0" cy="203002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859911" y="1545729"/>
            <a:ext cx="0" cy="203002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71500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53901" y="152400"/>
            <a:ext cx="8808922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목차 (Table of Contents)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07950" y="825401"/>
            <a:ext cx="457200" cy="355550"/>
          </a:xfrm>
          <a:prstGeom prst="roundRect">
            <a:avLst>
              <a:gd name="adj" fmla="val 14288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48146" y="903089"/>
            <a:ext cx="180192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68301" y="903089"/>
            <a:ext cx="233172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프로젝트 개요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54301" y="926902"/>
            <a:ext cx="1055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시스템 목적 및 범위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07950" y="1384102"/>
            <a:ext cx="457200" cy="355550"/>
          </a:xfrm>
          <a:prstGeom prst="roundRect">
            <a:avLst>
              <a:gd name="adj" fmla="val 14288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48146" y="1461790"/>
            <a:ext cx="180192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168301" y="1461790"/>
            <a:ext cx="233172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메뉴 구조 (IA)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454301" y="1485602"/>
            <a:ext cx="129079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Information Architecture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07950" y="1942802"/>
            <a:ext cx="457200" cy="355550"/>
          </a:xfrm>
          <a:prstGeom prst="roundRect">
            <a:avLst>
              <a:gd name="adj" fmla="val 14288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48146" y="2020491"/>
            <a:ext cx="180192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168301" y="2020491"/>
            <a:ext cx="233172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규격 입력 화면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454301" y="2044303"/>
            <a:ext cx="132404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개구부 → 제작 규격 변환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507950" y="2501503"/>
            <a:ext cx="457200" cy="355550"/>
          </a:xfrm>
          <a:prstGeom prst="roundRect">
            <a:avLst>
              <a:gd name="adj" fmla="val 14288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48146" y="2579191"/>
            <a:ext cx="180192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168301" y="2579191"/>
            <a:ext cx="233172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단가 계산 화면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454301" y="2603004"/>
            <a:ext cx="1177549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재질/두께별 단가 적용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507950" y="3060204"/>
            <a:ext cx="457200" cy="355550"/>
          </a:xfrm>
          <a:prstGeom prst="roundRect">
            <a:avLst>
              <a:gd name="adj" fmla="val 14288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48146" y="3137892"/>
            <a:ext cx="180192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05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168301" y="3137892"/>
            <a:ext cx="233172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모터/부대비용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454301" y="3161705"/>
            <a:ext cx="1213223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하중 계산 및 추가 비용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507950" y="3618905"/>
            <a:ext cx="457200" cy="355550"/>
          </a:xfrm>
          <a:prstGeom prst="roundRect">
            <a:avLst>
              <a:gd name="adj" fmla="val 14288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648146" y="3696593"/>
            <a:ext cx="180192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06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168301" y="3696593"/>
            <a:ext cx="233172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최종 견적서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3454301" y="3720405"/>
            <a:ext cx="129201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마진율 적용 및 PPT 생성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71500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53901" y="152400"/>
            <a:ext cx="8808922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01. 프로젝트 개요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253901" y="774650"/>
            <a:ext cx="430093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1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프로젝트 목적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53901" y="1066651"/>
            <a:ext cx="4216598" cy="1015901"/>
          </a:xfrm>
          <a:prstGeom prst="roundRect">
            <a:avLst>
              <a:gd name="adj" fmla="val 5000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6301" y="1219051"/>
            <a:ext cx="399003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방화셔터 견적의 세부 계산 로직을</a:t>
            </a:r>
            <a:endParaRPr lang="en-US" sz="900" dirty="0"/>
          </a:p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기반으로 자동화하여</a:t>
            </a:r>
            <a:endParaRPr lang="en-US" sz="900" dirty="0"/>
          </a:p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규격 산출 → 단가 계산 → 견적서 생성</a:t>
            </a:r>
            <a:endParaRPr lang="en-US" sz="900" dirty="0"/>
          </a:p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전 과정을 시스템화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673650" y="774650"/>
            <a:ext cx="430093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1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주요 기능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673650" y="1066651"/>
            <a:ext cx="430093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✓ 개구부 → 제작 규격 자동 변환 (W+0.1m, H+0.6m)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673650" y="1260277"/>
            <a:ext cx="430093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✓ 최소 면적 5㎡ 할증 자동 적용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673650" y="1453902"/>
            <a:ext cx="430093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✓ 재질/두께별 단가 자동 계산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4673650" y="1647527"/>
            <a:ext cx="430093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✓ 하중 기반 모터 사양 자동 매칭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4673650" y="1841153"/>
            <a:ext cx="430093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✓ 부대비용 (철거/폐기물/양중비) 자동 가산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673650" y="2034778"/>
            <a:ext cx="430093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✓ 마진율 적용 및 만원단위 절삭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253901" y="2380804"/>
            <a:ext cx="8808922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1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기대 효과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53901" y="2672804"/>
            <a:ext cx="2777133" cy="984052"/>
          </a:xfrm>
          <a:prstGeom prst="roundRect">
            <a:avLst>
              <a:gd name="adj" fmla="val 5162"/>
            </a:avLst>
          </a:prstGeom>
          <a:solidFill>
            <a:srgbClr val="F1F5F9"/>
          </a:solidFill>
          <a:ln w="9525">
            <a:solidFill>
              <a:srgbClr val="0D9488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5334" y="2809280"/>
            <a:ext cx="255426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🧮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365334" y="3202930"/>
            <a:ext cx="255426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정확한 계산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365334" y="3406080"/>
            <a:ext cx="255426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복잡한 수식 자동화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3183434" y="2672804"/>
            <a:ext cx="2777133" cy="984052"/>
          </a:xfrm>
          <a:prstGeom prst="roundRect">
            <a:avLst>
              <a:gd name="adj" fmla="val 5162"/>
            </a:avLst>
          </a:prstGeom>
          <a:solidFill>
            <a:srgbClr val="F1F5F9"/>
          </a:solidFill>
          <a:ln w="9525">
            <a:solidFill>
              <a:srgbClr val="0D9488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294867" y="2809280"/>
            <a:ext cx="255426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⚡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3294867" y="3202930"/>
            <a:ext cx="255426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즉시 견적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3294867" y="3406080"/>
            <a:ext cx="255426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실시간 금액 산출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6112966" y="2672804"/>
            <a:ext cx="2777133" cy="984052"/>
          </a:xfrm>
          <a:prstGeom prst="roundRect">
            <a:avLst>
              <a:gd name="adj" fmla="val 5162"/>
            </a:avLst>
          </a:prstGeom>
          <a:solidFill>
            <a:srgbClr val="F1F5F9"/>
          </a:solidFill>
          <a:ln w="9525">
            <a:solidFill>
              <a:srgbClr val="0D9488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6224400" y="2809280"/>
            <a:ext cx="255426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📋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6224400" y="3202930"/>
            <a:ext cx="255426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표준 양식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6224400" y="3406080"/>
            <a:ext cx="255426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문구 자동 삽입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71500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53901" y="152400"/>
            <a:ext cx="8808922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02. 메뉴 구조 (Information Architecture)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63876" y="825401"/>
            <a:ext cx="1416100" cy="425351"/>
          </a:xfrm>
          <a:prstGeom prst="roundRect">
            <a:avLst>
              <a:gd name="adj" fmla="val 11943"/>
            </a:avLst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168676" y="952351"/>
            <a:ext cx="82263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방화셔터 견적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65600" y="1403152"/>
            <a:ext cx="12650" cy="203150"/>
          </a:xfrm>
          <a:prstGeom prst="rect">
            <a:avLst/>
          </a:prstGeom>
          <a:solidFill>
            <a:srgbClr val="64748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97050" y="1606302"/>
            <a:ext cx="6349901" cy="12650"/>
          </a:xfrm>
          <a:prstGeom prst="rect">
            <a:avLst/>
          </a:prstGeom>
          <a:solidFill>
            <a:srgbClr val="64748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41499" y="1771352"/>
            <a:ext cx="1650950" cy="355402"/>
          </a:xfrm>
          <a:prstGeom prst="roundRect">
            <a:avLst>
              <a:gd name="adj" fmla="val 14294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180438" y="1872853"/>
            <a:ext cx="1373073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규격 입력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041499" y="2228255"/>
            <a:ext cx="1650950" cy="28575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8236" y="2313980"/>
            <a:ext cx="1457477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개구부 크기</a:t>
            </a:r>
            <a:endParaRPr lang="en-US" sz="700" dirty="0"/>
          </a:p>
        </p:txBody>
      </p:sp>
      <p:sp>
        <p:nvSpPr>
          <p:cNvPr id="12" name="Text 10"/>
          <p:cNvSpPr/>
          <p:nvPr/>
        </p:nvSpPr>
        <p:spPr>
          <a:xfrm>
            <a:off x="1041499" y="2564755"/>
            <a:ext cx="1650950" cy="28575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138236" y="2650480"/>
            <a:ext cx="1457477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제작 규격 계산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1041499" y="2901255"/>
            <a:ext cx="1650950" cy="28575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38236" y="2986980"/>
            <a:ext cx="1457477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최소면적 할증</a:t>
            </a:r>
            <a:endParaRPr lang="en-US" sz="700" dirty="0"/>
          </a:p>
        </p:txBody>
      </p:sp>
      <p:sp>
        <p:nvSpPr>
          <p:cNvPr id="16" name="Text 14"/>
          <p:cNvSpPr/>
          <p:nvPr/>
        </p:nvSpPr>
        <p:spPr>
          <a:xfrm>
            <a:off x="2844850" y="1771352"/>
            <a:ext cx="1650950" cy="355402"/>
          </a:xfrm>
          <a:prstGeom prst="roundRect">
            <a:avLst>
              <a:gd name="adj" fmla="val 14294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2983788" y="1872853"/>
            <a:ext cx="1373073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단가 계산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2844850" y="2228255"/>
            <a:ext cx="1650950" cy="28575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2941586" y="2313980"/>
            <a:ext cx="1457477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재질 선택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2844850" y="2564755"/>
            <a:ext cx="1650950" cy="28575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2941586" y="2650480"/>
            <a:ext cx="1457477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두께 선택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2844850" y="2901255"/>
            <a:ext cx="1650950" cy="28575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2941586" y="2986980"/>
            <a:ext cx="1457477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면적 단가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4648200" y="1771352"/>
            <a:ext cx="1650950" cy="355402"/>
          </a:xfrm>
          <a:prstGeom prst="roundRect">
            <a:avLst>
              <a:gd name="adj" fmla="val 14294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4787138" y="1872853"/>
            <a:ext cx="1373073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부대비용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648200" y="2228255"/>
            <a:ext cx="1650950" cy="28575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4744937" y="2313980"/>
            <a:ext cx="1457477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모터 선정</a:t>
            </a:r>
            <a:endParaRPr lang="en-US" sz="700" dirty="0"/>
          </a:p>
        </p:txBody>
      </p:sp>
      <p:sp>
        <p:nvSpPr>
          <p:cNvPr id="28" name="Text 26"/>
          <p:cNvSpPr/>
          <p:nvPr/>
        </p:nvSpPr>
        <p:spPr>
          <a:xfrm>
            <a:off x="4648200" y="2564755"/>
            <a:ext cx="1650950" cy="28575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4744937" y="2650480"/>
            <a:ext cx="1457477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철거/폐기물</a:t>
            </a:r>
            <a:endParaRPr lang="en-US" sz="700" dirty="0"/>
          </a:p>
        </p:txBody>
      </p:sp>
      <p:sp>
        <p:nvSpPr>
          <p:cNvPr id="30" name="Text 28"/>
          <p:cNvSpPr/>
          <p:nvPr/>
        </p:nvSpPr>
        <p:spPr>
          <a:xfrm>
            <a:off x="4648200" y="2901255"/>
            <a:ext cx="1650950" cy="28575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Text 29"/>
          <p:cNvSpPr/>
          <p:nvPr/>
        </p:nvSpPr>
        <p:spPr>
          <a:xfrm>
            <a:off x="4744937" y="2986980"/>
            <a:ext cx="1457477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양중비/운반비</a:t>
            </a:r>
            <a:endParaRPr lang="en-US" sz="700" dirty="0"/>
          </a:p>
        </p:txBody>
      </p:sp>
      <p:sp>
        <p:nvSpPr>
          <p:cNvPr id="32" name="Text 30"/>
          <p:cNvSpPr/>
          <p:nvPr/>
        </p:nvSpPr>
        <p:spPr>
          <a:xfrm>
            <a:off x="6451550" y="1771352"/>
            <a:ext cx="1650950" cy="355402"/>
          </a:xfrm>
          <a:prstGeom prst="roundRect">
            <a:avLst>
              <a:gd name="adj" fmla="val 14294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3" name="Text 31"/>
          <p:cNvSpPr/>
          <p:nvPr/>
        </p:nvSpPr>
        <p:spPr>
          <a:xfrm>
            <a:off x="6590489" y="1872853"/>
            <a:ext cx="1373073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견적서 생성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6451550" y="2228255"/>
            <a:ext cx="1650950" cy="28575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5" name="Text 33"/>
          <p:cNvSpPr/>
          <p:nvPr/>
        </p:nvSpPr>
        <p:spPr>
          <a:xfrm>
            <a:off x="6548287" y="2313980"/>
            <a:ext cx="1457477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마진율 적용</a:t>
            </a:r>
            <a:endParaRPr lang="en-US" sz="700" dirty="0"/>
          </a:p>
        </p:txBody>
      </p:sp>
      <p:sp>
        <p:nvSpPr>
          <p:cNvPr id="36" name="Text 34"/>
          <p:cNvSpPr/>
          <p:nvPr/>
        </p:nvSpPr>
        <p:spPr>
          <a:xfrm>
            <a:off x="6451550" y="2564755"/>
            <a:ext cx="1650950" cy="28575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7" name="Text 35"/>
          <p:cNvSpPr/>
          <p:nvPr/>
        </p:nvSpPr>
        <p:spPr>
          <a:xfrm>
            <a:off x="6548287" y="2650480"/>
            <a:ext cx="1457477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금액 절삭</a:t>
            </a:r>
            <a:endParaRPr lang="en-US" sz="700" dirty="0"/>
          </a:p>
        </p:txBody>
      </p:sp>
      <p:sp>
        <p:nvSpPr>
          <p:cNvPr id="38" name="Text 36"/>
          <p:cNvSpPr/>
          <p:nvPr/>
        </p:nvSpPr>
        <p:spPr>
          <a:xfrm>
            <a:off x="6451550" y="2901255"/>
            <a:ext cx="1650950" cy="28575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9" name="Text 37"/>
          <p:cNvSpPr/>
          <p:nvPr/>
        </p:nvSpPr>
        <p:spPr>
          <a:xfrm>
            <a:off x="6548287" y="2986980"/>
            <a:ext cx="1457477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PPT 출력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1501" y="50750"/>
            <a:ext cx="8940998" cy="485775"/>
          </a:xfrm>
          <a:prstGeom prst="rect">
            <a:avLst/>
          </a:prstGeom>
          <a:noFill/>
          <a:ln w="9525">
            <a:solidFill>
              <a:srgbClr val="64748B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Shape 1"/>
          <p:cNvSpPr/>
          <p:nvPr/>
        </p:nvSpPr>
        <p:spPr>
          <a:xfrm>
            <a:off x="111026" y="293638"/>
            <a:ext cx="8921948" cy="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1026" y="60275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804714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67593" y="122188"/>
            <a:ext cx="38330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Task Name</a:t>
            </a:r>
            <a:endParaRPr lang="en-US" sz="600" dirty="0"/>
          </a:p>
        </p:txBody>
      </p:sp>
      <p:sp>
        <p:nvSpPr>
          <p:cNvPr id="7" name="Text 5"/>
          <p:cNvSpPr/>
          <p:nvPr/>
        </p:nvSpPr>
        <p:spPr>
          <a:xfrm>
            <a:off x="809476" y="60275"/>
            <a:ext cx="5683597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6488311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80643" y="122188"/>
            <a:ext cx="338221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규격 입력</a:t>
            </a:r>
            <a:endParaRPr lang="en-US" sz="600" dirty="0"/>
          </a:p>
        </p:txBody>
      </p:sp>
      <p:sp>
        <p:nvSpPr>
          <p:cNvPr id="10" name="Text 8"/>
          <p:cNvSpPr/>
          <p:nvPr/>
        </p:nvSpPr>
        <p:spPr>
          <a:xfrm>
            <a:off x="6493073" y="60275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186761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777186" y="122188"/>
            <a:ext cx="12311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Ver.</a:t>
            </a:r>
            <a:endParaRPr lang="en-US" sz="600" dirty="0"/>
          </a:p>
        </p:txBody>
      </p:sp>
      <p:sp>
        <p:nvSpPr>
          <p:cNvPr id="13" name="Text 11"/>
          <p:cNvSpPr/>
          <p:nvPr/>
        </p:nvSpPr>
        <p:spPr>
          <a:xfrm>
            <a:off x="7191524" y="60275"/>
            <a:ext cx="571500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7758261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94823" y="122188"/>
            <a:ext cx="15848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D1.0</a:t>
            </a:r>
            <a:endParaRPr lang="en-US" sz="600" dirty="0"/>
          </a:p>
        </p:txBody>
      </p:sp>
      <p:sp>
        <p:nvSpPr>
          <p:cNvPr id="16" name="Text 14"/>
          <p:cNvSpPr/>
          <p:nvPr/>
        </p:nvSpPr>
        <p:spPr>
          <a:xfrm>
            <a:off x="7763024" y="60275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8456712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023920" y="122188"/>
            <a:ext cx="17047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Page</a:t>
            </a:r>
            <a:endParaRPr lang="en-US" sz="600" dirty="0"/>
          </a:p>
        </p:txBody>
      </p:sp>
      <p:sp>
        <p:nvSpPr>
          <p:cNvPr id="19" name="Text 17"/>
          <p:cNvSpPr/>
          <p:nvPr/>
        </p:nvSpPr>
        <p:spPr>
          <a:xfrm>
            <a:off x="8461474" y="60275"/>
            <a:ext cx="571500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726239" y="122188"/>
            <a:ext cx="42809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6</a:t>
            </a:r>
            <a:endParaRPr lang="en-US" sz="600" dirty="0"/>
          </a:p>
        </p:txBody>
      </p:sp>
      <p:sp>
        <p:nvSpPr>
          <p:cNvPr id="21" name="Text 19"/>
          <p:cNvSpPr/>
          <p:nvPr/>
        </p:nvSpPr>
        <p:spPr>
          <a:xfrm>
            <a:off x="111026" y="298400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804714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253" y="360313"/>
            <a:ext cx="204329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Route</a:t>
            </a:r>
            <a:endParaRPr lang="en-US" sz="600" dirty="0"/>
          </a:p>
        </p:txBody>
      </p:sp>
      <p:sp>
        <p:nvSpPr>
          <p:cNvPr id="24" name="Text 22"/>
          <p:cNvSpPr/>
          <p:nvPr/>
        </p:nvSpPr>
        <p:spPr>
          <a:xfrm>
            <a:off x="809476" y="298400"/>
            <a:ext cx="2968823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3773537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934021" y="360313"/>
            <a:ext cx="724412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/estimate/dimension</a:t>
            </a:r>
            <a:endParaRPr lang="en-US" sz="600" dirty="0"/>
          </a:p>
        </p:txBody>
      </p:sp>
      <p:sp>
        <p:nvSpPr>
          <p:cNvPr id="27" name="Text 25"/>
          <p:cNvSpPr/>
          <p:nvPr/>
        </p:nvSpPr>
        <p:spPr>
          <a:xfrm>
            <a:off x="3778300" y="298400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4471988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892004" y="360313"/>
            <a:ext cx="47074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Screen Name</a:t>
            </a:r>
            <a:endParaRPr lang="en-US" sz="600" dirty="0"/>
          </a:p>
        </p:txBody>
      </p:sp>
      <p:sp>
        <p:nvSpPr>
          <p:cNvPr id="30" name="Text 28"/>
          <p:cNvSpPr/>
          <p:nvPr/>
        </p:nvSpPr>
        <p:spPr>
          <a:xfrm>
            <a:off x="4476750" y="298400"/>
            <a:ext cx="2968823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7440811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701010" y="360313"/>
            <a:ext cx="52099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규격 입력 화면</a:t>
            </a:r>
            <a:endParaRPr lang="en-US" sz="600" dirty="0"/>
          </a:p>
        </p:txBody>
      </p:sp>
      <p:sp>
        <p:nvSpPr>
          <p:cNvPr id="33" name="Text 31"/>
          <p:cNvSpPr/>
          <p:nvPr/>
        </p:nvSpPr>
        <p:spPr>
          <a:xfrm>
            <a:off x="7445573" y="298400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8139261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624465" y="360313"/>
            <a:ext cx="33761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Screen ID</a:t>
            </a:r>
            <a:endParaRPr lang="en-US" sz="600" dirty="0"/>
          </a:p>
        </p:txBody>
      </p:sp>
      <p:sp>
        <p:nvSpPr>
          <p:cNvPr id="36" name="Text 34"/>
          <p:cNvSpPr/>
          <p:nvPr/>
        </p:nvSpPr>
        <p:spPr>
          <a:xfrm>
            <a:off x="8144024" y="298400"/>
            <a:ext cx="888950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7" name="Text 35"/>
          <p:cNvSpPr/>
          <p:nvPr/>
        </p:nvSpPr>
        <p:spPr>
          <a:xfrm>
            <a:off x="8359825" y="360313"/>
            <a:ext cx="46649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EST_DIM_001</a:t>
            </a:r>
            <a:endParaRPr lang="en-US" sz="600" dirty="0"/>
          </a:p>
        </p:txBody>
      </p:sp>
      <p:sp>
        <p:nvSpPr>
          <p:cNvPr id="38" name="Text 36"/>
          <p:cNvSpPr/>
          <p:nvPr/>
        </p:nvSpPr>
        <p:spPr>
          <a:xfrm>
            <a:off x="101501" y="587276"/>
            <a:ext cx="6998047" cy="3031629"/>
          </a:xfrm>
          <a:prstGeom prst="roundRect">
            <a:avLst>
              <a:gd name="adj" fmla="val 83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9" name="Text 37"/>
          <p:cNvSpPr/>
          <p:nvPr/>
        </p:nvSpPr>
        <p:spPr>
          <a:xfrm>
            <a:off x="111026" y="596801"/>
            <a:ext cx="6978997" cy="269677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0" name="Text 38"/>
          <p:cNvSpPr/>
          <p:nvPr/>
        </p:nvSpPr>
        <p:spPr>
          <a:xfrm>
            <a:off x="237976" y="660202"/>
            <a:ext cx="685959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방화셔터 견적 시스템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212527" y="967978"/>
            <a:ext cx="825401" cy="2539901"/>
          </a:xfrm>
          <a:prstGeom prst="roundRect">
            <a:avLst>
              <a:gd name="adj" fmla="val 3077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2" name="Text 40"/>
          <p:cNvSpPr/>
          <p:nvPr/>
        </p:nvSpPr>
        <p:spPr>
          <a:xfrm>
            <a:off x="275927" y="1031379"/>
            <a:ext cx="698599" cy="187226"/>
          </a:xfrm>
          <a:prstGeom prst="roundRect">
            <a:avLst>
              <a:gd name="adj" fmla="val 13567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3" name="Text 41"/>
          <p:cNvSpPr/>
          <p:nvPr/>
        </p:nvSpPr>
        <p:spPr>
          <a:xfrm>
            <a:off x="339328" y="1082129"/>
            <a:ext cx="583234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규격 입력</a:t>
            </a:r>
            <a:endParaRPr lang="en-US" sz="500" dirty="0"/>
          </a:p>
        </p:txBody>
      </p:sp>
      <p:sp>
        <p:nvSpPr>
          <p:cNvPr id="44" name="Text 42"/>
          <p:cNvSpPr/>
          <p:nvPr/>
        </p:nvSpPr>
        <p:spPr>
          <a:xfrm>
            <a:off x="275927" y="1243905"/>
            <a:ext cx="698599" cy="187226"/>
          </a:xfrm>
          <a:prstGeom prst="roundRect">
            <a:avLst>
              <a:gd name="adj" fmla="val 13567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5" name="Text 43"/>
          <p:cNvSpPr/>
          <p:nvPr/>
        </p:nvSpPr>
        <p:spPr>
          <a:xfrm>
            <a:off x="339328" y="1294656"/>
            <a:ext cx="583234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단가 계산</a:t>
            </a:r>
            <a:endParaRPr lang="en-US" sz="500" dirty="0"/>
          </a:p>
        </p:txBody>
      </p:sp>
      <p:sp>
        <p:nvSpPr>
          <p:cNvPr id="46" name="Text 44"/>
          <p:cNvSpPr/>
          <p:nvPr/>
        </p:nvSpPr>
        <p:spPr>
          <a:xfrm>
            <a:off x="275927" y="1456432"/>
            <a:ext cx="698599" cy="187226"/>
          </a:xfrm>
          <a:prstGeom prst="roundRect">
            <a:avLst>
              <a:gd name="adj" fmla="val 13567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7" name="Text 45"/>
          <p:cNvSpPr/>
          <p:nvPr/>
        </p:nvSpPr>
        <p:spPr>
          <a:xfrm>
            <a:off x="339328" y="1507182"/>
            <a:ext cx="583234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부대비용</a:t>
            </a:r>
            <a:endParaRPr lang="en-US" sz="500" dirty="0"/>
          </a:p>
        </p:txBody>
      </p:sp>
      <p:sp>
        <p:nvSpPr>
          <p:cNvPr id="48" name="Text 46"/>
          <p:cNvSpPr/>
          <p:nvPr/>
        </p:nvSpPr>
        <p:spPr>
          <a:xfrm>
            <a:off x="275927" y="1668959"/>
            <a:ext cx="698599" cy="187226"/>
          </a:xfrm>
          <a:prstGeom prst="roundRect">
            <a:avLst>
              <a:gd name="adj" fmla="val 13567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9" name="Text 47"/>
          <p:cNvSpPr/>
          <p:nvPr/>
        </p:nvSpPr>
        <p:spPr>
          <a:xfrm>
            <a:off x="339328" y="1719709"/>
            <a:ext cx="583234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견적서 생성</a:t>
            </a:r>
            <a:endParaRPr lang="en-US" sz="500" dirty="0"/>
          </a:p>
        </p:txBody>
      </p:sp>
      <p:sp>
        <p:nvSpPr>
          <p:cNvPr id="50" name="Text 48"/>
          <p:cNvSpPr/>
          <p:nvPr/>
        </p:nvSpPr>
        <p:spPr>
          <a:xfrm>
            <a:off x="1256109" y="1052810"/>
            <a:ext cx="767980" cy="127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1"/>
              </a:lnSpc>
              <a:buNone/>
            </a:pPr>
            <a:r>
              <a:rPr lang="en-US" sz="77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개구부 크기 입력</a:t>
            </a:r>
            <a:endParaRPr lang="en-US" sz="770" dirty="0"/>
          </a:p>
        </p:txBody>
      </p:sp>
      <p:sp>
        <p:nvSpPr>
          <p:cNvPr id="51" name="Text 49"/>
          <p:cNvSpPr/>
          <p:nvPr/>
        </p:nvSpPr>
        <p:spPr>
          <a:xfrm>
            <a:off x="1205359" y="1298079"/>
            <a:ext cx="1650950" cy="792361"/>
          </a:xfrm>
          <a:prstGeom prst="roundRect">
            <a:avLst>
              <a:gd name="adj" fmla="val 3206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2" name="Text 50"/>
          <p:cNvSpPr/>
          <p:nvPr/>
        </p:nvSpPr>
        <p:spPr>
          <a:xfrm>
            <a:off x="1205359" y="1298079"/>
            <a:ext cx="1650950" cy="198090"/>
          </a:xfrm>
          <a:prstGeom prst="roundRect">
            <a:avLst>
              <a:gd name="adj" fmla="val 12822"/>
            </a:avLst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3" name="Text 51"/>
          <p:cNvSpPr/>
          <p:nvPr/>
        </p:nvSpPr>
        <p:spPr>
          <a:xfrm>
            <a:off x="1778460" y="1350913"/>
            <a:ext cx="504599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개구부 (입력값)</a:t>
            </a:r>
            <a:endParaRPr lang="en-US" sz="560" dirty="0"/>
          </a:p>
        </p:txBody>
      </p:sp>
      <p:sp>
        <p:nvSpPr>
          <p:cNvPr id="54" name="Text 52"/>
          <p:cNvSpPr/>
          <p:nvPr/>
        </p:nvSpPr>
        <p:spPr>
          <a:xfrm>
            <a:off x="1322189" y="1615083"/>
            <a:ext cx="85011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W:</a:t>
            </a:r>
            <a:endParaRPr lang="en-US" sz="560" dirty="0"/>
          </a:p>
        </p:txBody>
      </p:sp>
      <p:sp>
        <p:nvSpPr>
          <p:cNvPr id="55" name="Text 53"/>
          <p:cNvSpPr/>
          <p:nvPr/>
        </p:nvSpPr>
        <p:spPr>
          <a:xfrm>
            <a:off x="1799779" y="1562249"/>
            <a:ext cx="924520" cy="198090"/>
          </a:xfrm>
          <a:prstGeom prst="roundRect">
            <a:avLst>
              <a:gd name="adj" fmla="val 12822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6" name="Text 54"/>
          <p:cNvSpPr/>
          <p:nvPr/>
        </p:nvSpPr>
        <p:spPr>
          <a:xfrm>
            <a:off x="2097636" y="1615083"/>
            <a:ext cx="328657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3,000 mm</a:t>
            </a:r>
            <a:endParaRPr lang="en-US" sz="560" dirty="0"/>
          </a:p>
        </p:txBody>
      </p:sp>
      <p:sp>
        <p:nvSpPr>
          <p:cNvPr id="57" name="Text 55"/>
          <p:cNvSpPr/>
          <p:nvPr/>
        </p:nvSpPr>
        <p:spPr>
          <a:xfrm>
            <a:off x="1322189" y="1879253"/>
            <a:ext cx="68464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H:</a:t>
            </a:r>
            <a:endParaRPr lang="en-US" sz="560" dirty="0"/>
          </a:p>
        </p:txBody>
      </p:sp>
      <p:sp>
        <p:nvSpPr>
          <p:cNvPr id="58" name="Text 56"/>
          <p:cNvSpPr/>
          <p:nvPr/>
        </p:nvSpPr>
        <p:spPr>
          <a:xfrm>
            <a:off x="1799779" y="1826419"/>
            <a:ext cx="924520" cy="198090"/>
          </a:xfrm>
          <a:prstGeom prst="roundRect">
            <a:avLst>
              <a:gd name="adj" fmla="val 12822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9" name="Text 57"/>
          <p:cNvSpPr/>
          <p:nvPr/>
        </p:nvSpPr>
        <p:spPr>
          <a:xfrm>
            <a:off x="2097636" y="1879253"/>
            <a:ext cx="328657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4,000 mm</a:t>
            </a:r>
            <a:endParaRPr lang="en-US" sz="560" dirty="0"/>
          </a:p>
        </p:txBody>
      </p:sp>
      <p:sp>
        <p:nvSpPr>
          <p:cNvPr id="60" name="Text 58"/>
          <p:cNvSpPr/>
          <p:nvPr/>
        </p:nvSpPr>
        <p:spPr>
          <a:xfrm>
            <a:off x="3100335" y="1578769"/>
            <a:ext cx="172298" cy="231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0D948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</a:t>
            </a:r>
            <a:endParaRPr lang="en-US" sz="1400" dirty="0"/>
          </a:p>
        </p:txBody>
      </p:sp>
      <p:sp>
        <p:nvSpPr>
          <p:cNvPr id="61" name="Text 59"/>
          <p:cNvSpPr/>
          <p:nvPr/>
        </p:nvSpPr>
        <p:spPr>
          <a:xfrm>
            <a:off x="3516809" y="1298079"/>
            <a:ext cx="1650950" cy="792361"/>
          </a:xfrm>
          <a:prstGeom prst="roundRect">
            <a:avLst>
              <a:gd name="adj" fmla="val 3206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2" name="Text 60"/>
          <p:cNvSpPr/>
          <p:nvPr/>
        </p:nvSpPr>
        <p:spPr>
          <a:xfrm>
            <a:off x="4004746" y="1350913"/>
            <a:ext cx="675075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제작 규격 (자동계산)</a:t>
            </a:r>
            <a:endParaRPr lang="en-US" sz="560" dirty="0"/>
          </a:p>
        </p:txBody>
      </p:sp>
      <p:sp>
        <p:nvSpPr>
          <p:cNvPr id="63" name="Text 61"/>
          <p:cNvSpPr/>
          <p:nvPr/>
        </p:nvSpPr>
        <p:spPr>
          <a:xfrm>
            <a:off x="3633639" y="1615083"/>
            <a:ext cx="85011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W:</a:t>
            </a:r>
            <a:endParaRPr lang="en-US" sz="560" dirty="0"/>
          </a:p>
        </p:txBody>
      </p:sp>
      <p:sp>
        <p:nvSpPr>
          <p:cNvPr id="64" name="Text 62"/>
          <p:cNvSpPr/>
          <p:nvPr/>
        </p:nvSpPr>
        <p:spPr>
          <a:xfrm>
            <a:off x="4400279" y="1615083"/>
            <a:ext cx="346418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3,100 mm</a:t>
            </a:r>
            <a:endParaRPr lang="en-US" sz="560" dirty="0"/>
          </a:p>
        </p:txBody>
      </p:sp>
      <p:sp>
        <p:nvSpPr>
          <p:cNvPr id="65" name="Text 63"/>
          <p:cNvSpPr/>
          <p:nvPr/>
        </p:nvSpPr>
        <p:spPr>
          <a:xfrm>
            <a:off x="3633639" y="1879253"/>
            <a:ext cx="68464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H:</a:t>
            </a:r>
            <a:endParaRPr lang="en-US" sz="560" dirty="0"/>
          </a:p>
        </p:txBody>
      </p:sp>
      <p:sp>
        <p:nvSpPr>
          <p:cNvPr id="66" name="Text 64"/>
          <p:cNvSpPr/>
          <p:nvPr/>
        </p:nvSpPr>
        <p:spPr>
          <a:xfrm>
            <a:off x="4400279" y="1879253"/>
            <a:ext cx="346418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4,600 mm</a:t>
            </a:r>
            <a:endParaRPr lang="en-US" sz="560" dirty="0"/>
          </a:p>
        </p:txBody>
      </p:sp>
      <p:sp>
        <p:nvSpPr>
          <p:cNvPr id="67" name="Text 65"/>
          <p:cNvSpPr/>
          <p:nvPr/>
        </p:nvSpPr>
        <p:spPr>
          <a:xfrm>
            <a:off x="1256109" y="2241649"/>
            <a:ext cx="433858" cy="127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1"/>
              </a:lnSpc>
              <a:buNone/>
            </a:pPr>
            <a:r>
              <a:rPr lang="en-US" sz="77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면적 계산</a:t>
            </a:r>
            <a:endParaRPr lang="en-US" sz="770" dirty="0"/>
          </a:p>
        </p:txBody>
      </p:sp>
      <p:sp>
        <p:nvSpPr>
          <p:cNvPr id="68" name="Text 66"/>
          <p:cNvSpPr/>
          <p:nvPr/>
        </p:nvSpPr>
        <p:spPr>
          <a:xfrm>
            <a:off x="1205359" y="2486769"/>
            <a:ext cx="1650950" cy="528191"/>
          </a:xfrm>
          <a:prstGeom prst="roundRect">
            <a:avLst>
              <a:gd name="adj" fmla="val 4809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9" name="Text 67"/>
          <p:cNvSpPr/>
          <p:nvPr/>
        </p:nvSpPr>
        <p:spPr>
          <a:xfrm>
            <a:off x="1873035" y="2523083"/>
            <a:ext cx="315450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계산 면적</a:t>
            </a:r>
            <a:endParaRPr lang="en-US" sz="560" dirty="0"/>
          </a:p>
        </p:txBody>
      </p:sp>
      <p:sp>
        <p:nvSpPr>
          <p:cNvPr id="70" name="Text 68"/>
          <p:cNvSpPr/>
          <p:nvPr/>
        </p:nvSpPr>
        <p:spPr>
          <a:xfrm>
            <a:off x="1781343" y="2752725"/>
            <a:ext cx="498982" cy="161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274"/>
              </a:lnSpc>
              <a:buNone/>
            </a:pPr>
            <a:r>
              <a:rPr lang="en-US" sz="98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14.26 ㎡</a:t>
            </a:r>
            <a:endParaRPr lang="en-US" sz="980" dirty="0"/>
          </a:p>
        </p:txBody>
      </p:sp>
      <p:sp>
        <p:nvSpPr>
          <p:cNvPr id="71" name="Text 69"/>
          <p:cNvSpPr/>
          <p:nvPr/>
        </p:nvSpPr>
        <p:spPr>
          <a:xfrm>
            <a:off x="2988469" y="2486769"/>
            <a:ext cx="2179290" cy="528191"/>
          </a:xfrm>
          <a:prstGeom prst="roundRect">
            <a:avLst>
              <a:gd name="adj" fmla="val 4809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2" name="Text 70"/>
          <p:cNvSpPr/>
          <p:nvPr/>
        </p:nvSpPr>
        <p:spPr>
          <a:xfrm>
            <a:off x="3835150" y="2523083"/>
            <a:ext cx="485927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최소 면적 할증</a:t>
            </a:r>
            <a:endParaRPr lang="en-US" sz="560" dirty="0"/>
          </a:p>
        </p:txBody>
      </p:sp>
      <p:sp>
        <p:nvSpPr>
          <p:cNvPr id="73" name="Text 71"/>
          <p:cNvSpPr/>
          <p:nvPr/>
        </p:nvSpPr>
        <p:spPr>
          <a:xfrm>
            <a:off x="3637501" y="2781449"/>
            <a:ext cx="881226" cy="104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819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5㎡ 미만 시 → 5㎡ 적용</a:t>
            </a:r>
            <a:endParaRPr lang="en-US" sz="630" dirty="0"/>
          </a:p>
        </p:txBody>
      </p:sp>
      <p:sp>
        <p:nvSpPr>
          <p:cNvPr id="74" name="Text 72"/>
          <p:cNvSpPr/>
          <p:nvPr/>
        </p:nvSpPr>
        <p:spPr>
          <a:xfrm>
            <a:off x="4045148" y="3378398"/>
            <a:ext cx="990600" cy="264021"/>
          </a:xfrm>
          <a:prstGeom prst="roundRect">
            <a:avLst>
              <a:gd name="adj" fmla="val 9620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5" name="Text 73"/>
          <p:cNvSpPr/>
          <p:nvPr/>
        </p:nvSpPr>
        <p:spPr>
          <a:xfrm>
            <a:off x="4362990" y="3458319"/>
            <a:ext cx="354768" cy="104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819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다음 단계</a:t>
            </a:r>
            <a:endParaRPr lang="en-US" sz="630" dirty="0"/>
          </a:p>
        </p:txBody>
      </p:sp>
      <p:sp>
        <p:nvSpPr>
          <p:cNvPr id="76" name="Text 74"/>
          <p:cNvSpPr/>
          <p:nvPr/>
        </p:nvSpPr>
        <p:spPr>
          <a:xfrm>
            <a:off x="1205359" y="1298079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  <a:effectLst>
            <a:outerShdw sx="100000" sy="100000" kx="0" ky="0" algn="bl" rotWithShape="0" blurRad="38100" dist="12700" dir="5400000">
              <a:srgbClr val="000000">
                <a:alpha val="3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7" name="Text 75"/>
          <p:cNvSpPr/>
          <p:nvPr/>
        </p:nvSpPr>
        <p:spPr>
          <a:xfrm>
            <a:off x="1268313" y="1329779"/>
            <a:ext cx="5267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700" dirty="0"/>
          </a:p>
        </p:txBody>
      </p:sp>
      <p:sp>
        <p:nvSpPr>
          <p:cNvPr id="78" name="Text 76"/>
          <p:cNvSpPr/>
          <p:nvPr/>
        </p:nvSpPr>
        <p:spPr>
          <a:xfrm>
            <a:off x="3516809" y="1298079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  <a:effectLst>
            <a:outerShdw sx="100000" sy="100000" kx="0" ky="0" algn="bl" rotWithShape="0" blurRad="38100" dist="12700" dir="5400000">
              <a:srgbClr val="000000">
                <a:alpha val="3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9" name="Text 77"/>
          <p:cNvSpPr/>
          <p:nvPr/>
        </p:nvSpPr>
        <p:spPr>
          <a:xfrm>
            <a:off x="3579763" y="1329779"/>
            <a:ext cx="5267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700" dirty="0"/>
          </a:p>
        </p:txBody>
      </p:sp>
      <p:sp>
        <p:nvSpPr>
          <p:cNvPr id="80" name="Text 78"/>
          <p:cNvSpPr/>
          <p:nvPr/>
        </p:nvSpPr>
        <p:spPr>
          <a:xfrm>
            <a:off x="1205359" y="2486769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  <a:effectLst>
            <a:outerShdw sx="100000" sy="100000" kx="0" ky="0" algn="bl" rotWithShape="0" blurRad="38100" dist="12700" dir="5400000">
              <a:srgbClr val="000000">
                <a:alpha val="3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1" name="Text 79"/>
          <p:cNvSpPr/>
          <p:nvPr/>
        </p:nvSpPr>
        <p:spPr>
          <a:xfrm>
            <a:off x="1268313" y="2518470"/>
            <a:ext cx="5267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en-US" sz="700" dirty="0"/>
          </a:p>
        </p:txBody>
      </p:sp>
      <p:sp>
        <p:nvSpPr>
          <p:cNvPr id="82" name="Text 80"/>
          <p:cNvSpPr/>
          <p:nvPr/>
        </p:nvSpPr>
        <p:spPr>
          <a:xfrm>
            <a:off x="2988469" y="2486769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  <a:effectLst>
            <a:outerShdw sx="100000" sy="100000" kx="0" ky="0" algn="bl" rotWithShape="0" blurRad="38100" dist="12700" dir="5400000">
              <a:srgbClr val="000000">
                <a:alpha val="3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3" name="Text 81"/>
          <p:cNvSpPr/>
          <p:nvPr/>
        </p:nvSpPr>
        <p:spPr>
          <a:xfrm>
            <a:off x="3051423" y="2518470"/>
            <a:ext cx="5267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</a:t>
            </a:r>
            <a:endParaRPr lang="en-US" sz="700" dirty="0"/>
          </a:p>
        </p:txBody>
      </p:sp>
      <p:sp>
        <p:nvSpPr>
          <p:cNvPr id="84" name="Text 82"/>
          <p:cNvSpPr/>
          <p:nvPr/>
        </p:nvSpPr>
        <p:spPr>
          <a:xfrm>
            <a:off x="7201049" y="587276"/>
            <a:ext cx="1841450" cy="3031629"/>
          </a:xfrm>
          <a:prstGeom prst="roundRect">
            <a:avLst>
              <a:gd name="adj" fmla="val 137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5" name="Text 83"/>
          <p:cNvSpPr/>
          <p:nvPr/>
        </p:nvSpPr>
        <p:spPr>
          <a:xfrm>
            <a:off x="7312075" y="698302"/>
            <a:ext cx="1619399" cy="215801"/>
          </a:xfrm>
          <a:prstGeom prst="roundRect">
            <a:avLst>
              <a:gd name="adj" fmla="val 11770"/>
            </a:avLst>
          </a:prstGeom>
          <a:solidFill>
            <a:srgbClr val="95C11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6" name="Text 84"/>
          <p:cNvSpPr/>
          <p:nvPr/>
        </p:nvSpPr>
        <p:spPr>
          <a:xfrm>
            <a:off x="7399411" y="749052"/>
            <a:ext cx="144472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Description</a:t>
            </a:r>
            <a:endParaRPr lang="en-US" sz="700" dirty="0"/>
          </a:p>
        </p:txBody>
      </p:sp>
      <p:sp>
        <p:nvSpPr>
          <p:cNvPr id="87" name="Text 85"/>
          <p:cNvSpPr/>
          <p:nvPr/>
        </p:nvSpPr>
        <p:spPr>
          <a:xfrm>
            <a:off x="7312075" y="1041053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8" name="Text 86"/>
          <p:cNvSpPr/>
          <p:nvPr/>
        </p:nvSpPr>
        <p:spPr>
          <a:xfrm>
            <a:off x="7378750" y="1077516"/>
            <a:ext cx="4508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600" dirty="0"/>
          </a:p>
        </p:txBody>
      </p:sp>
      <p:sp>
        <p:nvSpPr>
          <p:cNvPr id="89" name="Text 87"/>
          <p:cNvSpPr/>
          <p:nvPr/>
        </p:nvSpPr>
        <p:spPr>
          <a:xfrm>
            <a:off x="7553176" y="1077516"/>
            <a:ext cx="415945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개구부 입력</a:t>
            </a:r>
            <a:endParaRPr lang="en-US" sz="600" dirty="0"/>
          </a:p>
        </p:txBody>
      </p:sp>
      <p:sp>
        <p:nvSpPr>
          <p:cNvPr id="90" name="Text 88"/>
          <p:cNvSpPr/>
          <p:nvPr/>
        </p:nvSpPr>
        <p:spPr>
          <a:xfrm>
            <a:off x="7527875" y="1256854"/>
            <a:ext cx="1431670" cy="8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고객사 제공 문 크기(개구부) 입력, mm 단위</a:t>
            </a:r>
            <a:endParaRPr lang="en-US" sz="500" dirty="0"/>
          </a:p>
        </p:txBody>
      </p:sp>
      <p:sp>
        <p:nvSpPr>
          <p:cNvPr id="91" name="Text 89"/>
          <p:cNvSpPr/>
          <p:nvPr/>
        </p:nvSpPr>
        <p:spPr>
          <a:xfrm>
            <a:off x="7312075" y="1472654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2" name="Text 90"/>
          <p:cNvSpPr/>
          <p:nvPr/>
        </p:nvSpPr>
        <p:spPr>
          <a:xfrm>
            <a:off x="7378750" y="1509117"/>
            <a:ext cx="4508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600" dirty="0"/>
          </a:p>
        </p:txBody>
      </p:sp>
      <p:sp>
        <p:nvSpPr>
          <p:cNvPr id="93" name="Text 91"/>
          <p:cNvSpPr/>
          <p:nvPr/>
        </p:nvSpPr>
        <p:spPr>
          <a:xfrm>
            <a:off x="7553176" y="1509117"/>
            <a:ext cx="52099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제작 규격 변환</a:t>
            </a:r>
            <a:endParaRPr lang="en-US" sz="600" dirty="0"/>
          </a:p>
        </p:txBody>
      </p:sp>
      <p:sp>
        <p:nvSpPr>
          <p:cNvPr id="94" name="Text 92"/>
          <p:cNvSpPr/>
          <p:nvPr/>
        </p:nvSpPr>
        <p:spPr>
          <a:xfrm>
            <a:off x="7527875" y="1688455"/>
            <a:ext cx="1431670" cy="177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W+100mm(레일), H+600mm(권상높이) 자동 계산</a:t>
            </a:r>
            <a:endParaRPr lang="en-US" sz="500" dirty="0"/>
          </a:p>
        </p:txBody>
      </p:sp>
      <p:sp>
        <p:nvSpPr>
          <p:cNvPr id="95" name="Text 93"/>
          <p:cNvSpPr/>
          <p:nvPr/>
        </p:nvSpPr>
        <p:spPr>
          <a:xfrm>
            <a:off x="7312075" y="1993106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6" name="Text 94"/>
          <p:cNvSpPr/>
          <p:nvPr/>
        </p:nvSpPr>
        <p:spPr>
          <a:xfrm>
            <a:off x="7378750" y="2029569"/>
            <a:ext cx="4508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en-US" sz="600" dirty="0"/>
          </a:p>
        </p:txBody>
      </p:sp>
      <p:sp>
        <p:nvSpPr>
          <p:cNvPr id="97" name="Text 95"/>
          <p:cNvSpPr/>
          <p:nvPr/>
        </p:nvSpPr>
        <p:spPr>
          <a:xfrm>
            <a:off x="7553176" y="2029569"/>
            <a:ext cx="338221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면적 계산</a:t>
            </a:r>
            <a:endParaRPr lang="en-US" sz="600" dirty="0"/>
          </a:p>
        </p:txBody>
      </p:sp>
      <p:sp>
        <p:nvSpPr>
          <p:cNvPr id="98" name="Text 96"/>
          <p:cNvSpPr/>
          <p:nvPr/>
        </p:nvSpPr>
        <p:spPr>
          <a:xfrm>
            <a:off x="7527875" y="2208907"/>
            <a:ext cx="1431670" cy="8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제작W × 제작H = 실제 면적(㎡)</a:t>
            </a:r>
            <a:endParaRPr lang="en-US" sz="500" dirty="0"/>
          </a:p>
        </p:txBody>
      </p:sp>
      <p:sp>
        <p:nvSpPr>
          <p:cNvPr id="99" name="Text 97"/>
          <p:cNvSpPr/>
          <p:nvPr/>
        </p:nvSpPr>
        <p:spPr>
          <a:xfrm>
            <a:off x="7312075" y="2424708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0" name="Text 98"/>
          <p:cNvSpPr/>
          <p:nvPr/>
        </p:nvSpPr>
        <p:spPr>
          <a:xfrm>
            <a:off x="7378750" y="2461171"/>
            <a:ext cx="4508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</a:t>
            </a:r>
            <a:endParaRPr lang="en-US" sz="600" dirty="0"/>
          </a:p>
        </p:txBody>
      </p:sp>
      <p:sp>
        <p:nvSpPr>
          <p:cNvPr id="101" name="Text 99"/>
          <p:cNvSpPr/>
          <p:nvPr/>
        </p:nvSpPr>
        <p:spPr>
          <a:xfrm>
            <a:off x="7553176" y="2461171"/>
            <a:ext cx="493669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최소면적 할증</a:t>
            </a:r>
            <a:endParaRPr lang="en-US" sz="600" dirty="0"/>
          </a:p>
        </p:txBody>
      </p:sp>
      <p:sp>
        <p:nvSpPr>
          <p:cNvPr id="102" name="Text 100"/>
          <p:cNvSpPr/>
          <p:nvPr/>
        </p:nvSpPr>
        <p:spPr>
          <a:xfrm>
            <a:off x="7527875" y="2640509"/>
            <a:ext cx="1431670" cy="8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5㎡ 미만 시 5㎡로 강제 적용 (제작 공정 특성)</a:t>
            </a:r>
            <a:endParaRPr lang="en-US" sz="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1501" y="50750"/>
            <a:ext cx="8940998" cy="485775"/>
          </a:xfrm>
          <a:prstGeom prst="rect">
            <a:avLst/>
          </a:prstGeom>
          <a:noFill/>
          <a:ln w="9525">
            <a:solidFill>
              <a:srgbClr val="64748B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Shape 1"/>
          <p:cNvSpPr/>
          <p:nvPr/>
        </p:nvSpPr>
        <p:spPr>
          <a:xfrm>
            <a:off x="111026" y="293638"/>
            <a:ext cx="8921948" cy="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1026" y="60275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804714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67593" y="122188"/>
            <a:ext cx="38330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Task Name</a:t>
            </a:r>
            <a:endParaRPr lang="en-US" sz="600" dirty="0"/>
          </a:p>
        </p:txBody>
      </p:sp>
      <p:sp>
        <p:nvSpPr>
          <p:cNvPr id="7" name="Text 5"/>
          <p:cNvSpPr/>
          <p:nvPr/>
        </p:nvSpPr>
        <p:spPr>
          <a:xfrm>
            <a:off x="809476" y="60275"/>
            <a:ext cx="5683597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6488311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80643" y="122188"/>
            <a:ext cx="338221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단가 계산</a:t>
            </a:r>
            <a:endParaRPr lang="en-US" sz="600" dirty="0"/>
          </a:p>
        </p:txBody>
      </p:sp>
      <p:sp>
        <p:nvSpPr>
          <p:cNvPr id="10" name="Text 8"/>
          <p:cNvSpPr/>
          <p:nvPr/>
        </p:nvSpPr>
        <p:spPr>
          <a:xfrm>
            <a:off x="6493073" y="60275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186761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777186" y="122188"/>
            <a:ext cx="12311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Ver.</a:t>
            </a:r>
            <a:endParaRPr lang="en-US" sz="600" dirty="0"/>
          </a:p>
        </p:txBody>
      </p:sp>
      <p:sp>
        <p:nvSpPr>
          <p:cNvPr id="13" name="Text 11"/>
          <p:cNvSpPr/>
          <p:nvPr/>
        </p:nvSpPr>
        <p:spPr>
          <a:xfrm>
            <a:off x="7191524" y="60275"/>
            <a:ext cx="571500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7758261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94823" y="122188"/>
            <a:ext cx="15848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D1.0</a:t>
            </a:r>
            <a:endParaRPr lang="en-US" sz="600" dirty="0"/>
          </a:p>
        </p:txBody>
      </p:sp>
      <p:sp>
        <p:nvSpPr>
          <p:cNvPr id="16" name="Text 14"/>
          <p:cNvSpPr/>
          <p:nvPr/>
        </p:nvSpPr>
        <p:spPr>
          <a:xfrm>
            <a:off x="7763024" y="60275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8456712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023920" y="122188"/>
            <a:ext cx="17047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Page</a:t>
            </a:r>
            <a:endParaRPr lang="en-US" sz="600" dirty="0"/>
          </a:p>
        </p:txBody>
      </p:sp>
      <p:sp>
        <p:nvSpPr>
          <p:cNvPr id="19" name="Text 17"/>
          <p:cNvSpPr/>
          <p:nvPr/>
        </p:nvSpPr>
        <p:spPr>
          <a:xfrm>
            <a:off x="8461474" y="60275"/>
            <a:ext cx="571500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726239" y="122188"/>
            <a:ext cx="42809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7</a:t>
            </a:r>
            <a:endParaRPr lang="en-US" sz="600" dirty="0"/>
          </a:p>
        </p:txBody>
      </p:sp>
      <p:sp>
        <p:nvSpPr>
          <p:cNvPr id="21" name="Text 19"/>
          <p:cNvSpPr/>
          <p:nvPr/>
        </p:nvSpPr>
        <p:spPr>
          <a:xfrm>
            <a:off x="111026" y="298400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804714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253" y="360313"/>
            <a:ext cx="204329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Route</a:t>
            </a:r>
            <a:endParaRPr lang="en-US" sz="600" dirty="0"/>
          </a:p>
        </p:txBody>
      </p:sp>
      <p:sp>
        <p:nvSpPr>
          <p:cNvPr id="24" name="Text 22"/>
          <p:cNvSpPr/>
          <p:nvPr/>
        </p:nvSpPr>
        <p:spPr>
          <a:xfrm>
            <a:off x="809476" y="298400"/>
            <a:ext cx="2968823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3773537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994892" y="360313"/>
            <a:ext cx="60023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/estimate/pricing</a:t>
            </a:r>
            <a:endParaRPr lang="en-US" sz="600" dirty="0"/>
          </a:p>
        </p:txBody>
      </p:sp>
      <p:sp>
        <p:nvSpPr>
          <p:cNvPr id="27" name="Text 25"/>
          <p:cNvSpPr/>
          <p:nvPr/>
        </p:nvSpPr>
        <p:spPr>
          <a:xfrm>
            <a:off x="3778300" y="298400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4471988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892004" y="360313"/>
            <a:ext cx="47074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Screen Name</a:t>
            </a:r>
            <a:endParaRPr lang="en-US" sz="600" dirty="0"/>
          </a:p>
        </p:txBody>
      </p:sp>
      <p:sp>
        <p:nvSpPr>
          <p:cNvPr id="30" name="Text 28"/>
          <p:cNvSpPr/>
          <p:nvPr/>
        </p:nvSpPr>
        <p:spPr>
          <a:xfrm>
            <a:off x="4476750" y="298400"/>
            <a:ext cx="2968823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7440811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701010" y="360313"/>
            <a:ext cx="52099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단가 계산 화면</a:t>
            </a:r>
            <a:endParaRPr lang="en-US" sz="600" dirty="0"/>
          </a:p>
        </p:txBody>
      </p:sp>
      <p:sp>
        <p:nvSpPr>
          <p:cNvPr id="33" name="Text 31"/>
          <p:cNvSpPr/>
          <p:nvPr/>
        </p:nvSpPr>
        <p:spPr>
          <a:xfrm>
            <a:off x="7445573" y="298400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8139261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624465" y="360313"/>
            <a:ext cx="33761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Screen ID</a:t>
            </a:r>
            <a:endParaRPr lang="en-US" sz="600" dirty="0"/>
          </a:p>
        </p:txBody>
      </p:sp>
      <p:sp>
        <p:nvSpPr>
          <p:cNvPr id="36" name="Text 34"/>
          <p:cNvSpPr/>
          <p:nvPr/>
        </p:nvSpPr>
        <p:spPr>
          <a:xfrm>
            <a:off x="8144024" y="298400"/>
            <a:ext cx="888950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7" name="Text 35"/>
          <p:cNvSpPr/>
          <p:nvPr/>
        </p:nvSpPr>
        <p:spPr>
          <a:xfrm>
            <a:off x="8333184" y="360313"/>
            <a:ext cx="520842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EST_PRICE_001</a:t>
            </a:r>
            <a:endParaRPr lang="en-US" sz="600" dirty="0"/>
          </a:p>
        </p:txBody>
      </p:sp>
      <p:sp>
        <p:nvSpPr>
          <p:cNvPr id="38" name="Text 36"/>
          <p:cNvSpPr/>
          <p:nvPr/>
        </p:nvSpPr>
        <p:spPr>
          <a:xfrm>
            <a:off x="101501" y="587276"/>
            <a:ext cx="6998047" cy="3031629"/>
          </a:xfrm>
          <a:prstGeom prst="roundRect">
            <a:avLst>
              <a:gd name="adj" fmla="val 83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9" name="Text 37"/>
          <p:cNvSpPr/>
          <p:nvPr/>
        </p:nvSpPr>
        <p:spPr>
          <a:xfrm>
            <a:off x="111026" y="596801"/>
            <a:ext cx="6978997" cy="269677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0" name="Text 38"/>
          <p:cNvSpPr/>
          <p:nvPr/>
        </p:nvSpPr>
        <p:spPr>
          <a:xfrm>
            <a:off x="237976" y="660202"/>
            <a:ext cx="685959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방화셔터 견적 시스템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212527" y="967978"/>
            <a:ext cx="825401" cy="2539901"/>
          </a:xfrm>
          <a:prstGeom prst="roundRect">
            <a:avLst>
              <a:gd name="adj" fmla="val 3077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2" name="Text 40"/>
          <p:cNvSpPr/>
          <p:nvPr/>
        </p:nvSpPr>
        <p:spPr>
          <a:xfrm>
            <a:off x="275927" y="1031379"/>
            <a:ext cx="698599" cy="187226"/>
          </a:xfrm>
          <a:prstGeom prst="roundRect">
            <a:avLst>
              <a:gd name="adj" fmla="val 13567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3" name="Text 41"/>
          <p:cNvSpPr/>
          <p:nvPr/>
        </p:nvSpPr>
        <p:spPr>
          <a:xfrm>
            <a:off x="339328" y="1082129"/>
            <a:ext cx="583234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규격 입력</a:t>
            </a:r>
            <a:endParaRPr lang="en-US" sz="500" dirty="0"/>
          </a:p>
        </p:txBody>
      </p:sp>
      <p:sp>
        <p:nvSpPr>
          <p:cNvPr id="44" name="Text 42"/>
          <p:cNvSpPr/>
          <p:nvPr/>
        </p:nvSpPr>
        <p:spPr>
          <a:xfrm>
            <a:off x="275927" y="1243905"/>
            <a:ext cx="698599" cy="187226"/>
          </a:xfrm>
          <a:prstGeom prst="roundRect">
            <a:avLst>
              <a:gd name="adj" fmla="val 13567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5" name="Text 43"/>
          <p:cNvSpPr/>
          <p:nvPr/>
        </p:nvSpPr>
        <p:spPr>
          <a:xfrm>
            <a:off x="339328" y="1294656"/>
            <a:ext cx="583234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단가 계산</a:t>
            </a:r>
            <a:endParaRPr lang="en-US" sz="500" dirty="0"/>
          </a:p>
        </p:txBody>
      </p:sp>
      <p:sp>
        <p:nvSpPr>
          <p:cNvPr id="46" name="Text 44"/>
          <p:cNvSpPr/>
          <p:nvPr/>
        </p:nvSpPr>
        <p:spPr>
          <a:xfrm>
            <a:off x="275927" y="1456432"/>
            <a:ext cx="698599" cy="187226"/>
          </a:xfrm>
          <a:prstGeom prst="roundRect">
            <a:avLst>
              <a:gd name="adj" fmla="val 13567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7" name="Text 45"/>
          <p:cNvSpPr/>
          <p:nvPr/>
        </p:nvSpPr>
        <p:spPr>
          <a:xfrm>
            <a:off x="339328" y="1507182"/>
            <a:ext cx="583234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부대비용</a:t>
            </a:r>
            <a:endParaRPr lang="en-US" sz="500" dirty="0"/>
          </a:p>
        </p:txBody>
      </p:sp>
      <p:sp>
        <p:nvSpPr>
          <p:cNvPr id="48" name="Text 46"/>
          <p:cNvSpPr/>
          <p:nvPr/>
        </p:nvSpPr>
        <p:spPr>
          <a:xfrm>
            <a:off x="275927" y="1668959"/>
            <a:ext cx="698599" cy="187226"/>
          </a:xfrm>
          <a:prstGeom prst="roundRect">
            <a:avLst>
              <a:gd name="adj" fmla="val 13567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9" name="Text 47"/>
          <p:cNvSpPr/>
          <p:nvPr/>
        </p:nvSpPr>
        <p:spPr>
          <a:xfrm>
            <a:off x="339328" y="1719709"/>
            <a:ext cx="583234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견적서 생성</a:t>
            </a:r>
            <a:endParaRPr lang="en-US" sz="500" dirty="0"/>
          </a:p>
        </p:txBody>
      </p:sp>
      <p:sp>
        <p:nvSpPr>
          <p:cNvPr id="50" name="Text 48"/>
          <p:cNvSpPr/>
          <p:nvPr/>
        </p:nvSpPr>
        <p:spPr>
          <a:xfrm>
            <a:off x="1256109" y="1052810"/>
            <a:ext cx="803047" cy="127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1"/>
              </a:lnSpc>
              <a:buNone/>
            </a:pPr>
            <a:r>
              <a:rPr lang="en-US" sz="77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재질 및 두께 선택</a:t>
            </a:r>
            <a:endParaRPr lang="en-US" sz="770" dirty="0"/>
          </a:p>
        </p:txBody>
      </p:sp>
      <p:sp>
        <p:nvSpPr>
          <p:cNvPr id="51" name="Text 49"/>
          <p:cNvSpPr/>
          <p:nvPr/>
        </p:nvSpPr>
        <p:spPr>
          <a:xfrm>
            <a:off x="1205359" y="1298079"/>
            <a:ext cx="1650950" cy="660350"/>
          </a:xfrm>
          <a:prstGeom prst="roundRect">
            <a:avLst>
              <a:gd name="adj" fmla="val 3846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2" name="Text 50"/>
          <p:cNvSpPr/>
          <p:nvPr/>
        </p:nvSpPr>
        <p:spPr>
          <a:xfrm>
            <a:off x="1758724" y="1350913"/>
            <a:ext cx="544220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아연도 강판 0.8t</a:t>
            </a:r>
            <a:endParaRPr lang="en-US" sz="560" dirty="0"/>
          </a:p>
        </p:txBody>
      </p:sp>
      <p:sp>
        <p:nvSpPr>
          <p:cNvPr id="53" name="Text 51"/>
          <p:cNvSpPr/>
          <p:nvPr/>
        </p:nvSpPr>
        <p:spPr>
          <a:xfrm>
            <a:off x="1738686" y="1657945"/>
            <a:ext cx="584296" cy="13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92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85,000원/㎡</a:t>
            </a:r>
            <a:endParaRPr lang="en-US" sz="840" dirty="0"/>
          </a:p>
        </p:txBody>
      </p:sp>
      <p:sp>
        <p:nvSpPr>
          <p:cNvPr id="54" name="Text 52"/>
          <p:cNvSpPr/>
          <p:nvPr/>
        </p:nvSpPr>
        <p:spPr>
          <a:xfrm>
            <a:off x="2988469" y="1298079"/>
            <a:ext cx="1650950" cy="660350"/>
          </a:xfrm>
          <a:prstGeom prst="roundRect">
            <a:avLst>
              <a:gd name="adj" fmla="val 3846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5" name="Text 53"/>
          <p:cNvSpPr/>
          <p:nvPr/>
        </p:nvSpPr>
        <p:spPr>
          <a:xfrm>
            <a:off x="3546845" y="1350913"/>
            <a:ext cx="534049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아연도 강판 1.0t</a:t>
            </a:r>
            <a:endParaRPr lang="en-US" sz="560" dirty="0"/>
          </a:p>
        </p:txBody>
      </p:sp>
      <p:sp>
        <p:nvSpPr>
          <p:cNvPr id="56" name="Text 54"/>
          <p:cNvSpPr/>
          <p:nvPr/>
        </p:nvSpPr>
        <p:spPr>
          <a:xfrm>
            <a:off x="3521796" y="1657945"/>
            <a:ext cx="584296" cy="13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92"/>
              </a:lnSpc>
              <a:buNone/>
            </a:pPr>
            <a:r>
              <a:rPr lang="en-US" sz="84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90,000원/㎡</a:t>
            </a:r>
            <a:endParaRPr lang="en-US" sz="840" dirty="0"/>
          </a:p>
        </p:txBody>
      </p:sp>
      <p:sp>
        <p:nvSpPr>
          <p:cNvPr id="57" name="Text 55"/>
          <p:cNvSpPr/>
          <p:nvPr/>
        </p:nvSpPr>
        <p:spPr>
          <a:xfrm>
            <a:off x="1205359" y="2057549"/>
            <a:ext cx="1650950" cy="660350"/>
          </a:xfrm>
          <a:prstGeom prst="roundRect">
            <a:avLst>
              <a:gd name="adj" fmla="val 3846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8" name="Text 56"/>
          <p:cNvSpPr/>
          <p:nvPr/>
        </p:nvSpPr>
        <p:spPr>
          <a:xfrm>
            <a:off x="1814742" y="2110383"/>
            <a:ext cx="432036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스크린 (일반)</a:t>
            </a:r>
            <a:endParaRPr lang="en-US" sz="560" dirty="0"/>
          </a:p>
        </p:txBody>
      </p:sp>
      <p:sp>
        <p:nvSpPr>
          <p:cNvPr id="59" name="Text 57"/>
          <p:cNvSpPr/>
          <p:nvPr/>
        </p:nvSpPr>
        <p:spPr>
          <a:xfrm>
            <a:off x="1793944" y="2417415"/>
            <a:ext cx="473631" cy="13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92"/>
              </a:lnSpc>
              <a:buNone/>
            </a:pPr>
            <a:r>
              <a:rPr lang="en-US" sz="84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단가 변동</a:t>
            </a:r>
            <a:endParaRPr lang="en-US" sz="840" dirty="0"/>
          </a:p>
        </p:txBody>
      </p:sp>
      <p:sp>
        <p:nvSpPr>
          <p:cNvPr id="60" name="Text 58"/>
          <p:cNvSpPr/>
          <p:nvPr/>
        </p:nvSpPr>
        <p:spPr>
          <a:xfrm>
            <a:off x="2988469" y="2057549"/>
            <a:ext cx="1650950" cy="660350"/>
          </a:xfrm>
          <a:prstGeom prst="roundRect">
            <a:avLst>
              <a:gd name="adj" fmla="val 3846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1" name="Text 59"/>
          <p:cNvSpPr/>
          <p:nvPr/>
        </p:nvSpPr>
        <p:spPr>
          <a:xfrm>
            <a:off x="3597851" y="2110383"/>
            <a:ext cx="432036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스크린 (차열)</a:t>
            </a:r>
            <a:endParaRPr lang="en-US" sz="560" dirty="0"/>
          </a:p>
        </p:txBody>
      </p:sp>
      <p:sp>
        <p:nvSpPr>
          <p:cNvPr id="62" name="Text 60"/>
          <p:cNvSpPr/>
          <p:nvPr/>
        </p:nvSpPr>
        <p:spPr>
          <a:xfrm>
            <a:off x="3556863" y="2417415"/>
            <a:ext cx="514162" cy="13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92"/>
              </a:lnSpc>
              <a:buNone/>
            </a:pPr>
            <a:r>
              <a:rPr lang="en-US" sz="84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일반 × 1.8</a:t>
            </a:r>
            <a:endParaRPr lang="en-US" sz="840" dirty="0"/>
          </a:p>
        </p:txBody>
      </p:sp>
      <p:sp>
        <p:nvSpPr>
          <p:cNvPr id="63" name="Text 61"/>
          <p:cNvSpPr/>
          <p:nvPr/>
        </p:nvSpPr>
        <p:spPr>
          <a:xfrm>
            <a:off x="1256109" y="2902000"/>
            <a:ext cx="533593" cy="127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1"/>
              </a:lnSpc>
              <a:buNone/>
            </a:pPr>
            <a:r>
              <a:rPr lang="en-US" sz="77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자재비 계산</a:t>
            </a:r>
            <a:endParaRPr lang="en-US" sz="770" dirty="0"/>
          </a:p>
        </p:txBody>
      </p:sp>
      <p:sp>
        <p:nvSpPr>
          <p:cNvPr id="64" name="Text 62"/>
          <p:cNvSpPr/>
          <p:nvPr/>
        </p:nvSpPr>
        <p:spPr>
          <a:xfrm>
            <a:off x="1205359" y="3147268"/>
            <a:ext cx="3499991" cy="462260"/>
          </a:xfrm>
          <a:prstGeom prst="roundRect">
            <a:avLst>
              <a:gd name="adj" fmla="val 5495"/>
            </a:avLst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5" name="Text 63"/>
          <p:cNvSpPr/>
          <p:nvPr/>
        </p:nvSpPr>
        <p:spPr>
          <a:xfrm>
            <a:off x="1837246" y="3210818"/>
            <a:ext cx="717277" cy="104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819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14.26㎡ × 85,000원</a:t>
            </a:r>
            <a:endParaRPr lang="en-US" sz="630" dirty="0"/>
          </a:p>
        </p:txBody>
      </p:sp>
      <p:sp>
        <p:nvSpPr>
          <p:cNvPr id="66" name="Text 64"/>
          <p:cNvSpPr/>
          <p:nvPr/>
        </p:nvSpPr>
        <p:spPr>
          <a:xfrm>
            <a:off x="3647020" y="3297585"/>
            <a:ext cx="730029" cy="161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274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₩ 1,212,100</a:t>
            </a:r>
            <a:endParaRPr lang="en-US" sz="980" dirty="0"/>
          </a:p>
        </p:txBody>
      </p:sp>
      <p:sp>
        <p:nvSpPr>
          <p:cNvPr id="67" name="Text 65"/>
          <p:cNvSpPr/>
          <p:nvPr/>
        </p:nvSpPr>
        <p:spPr>
          <a:xfrm>
            <a:off x="1205359" y="1298079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  <a:effectLst>
            <a:outerShdw sx="100000" sy="100000" kx="0" ky="0" algn="bl" rotWithShape="0" blurRad="38100" dist="12700" dir="5400000">
              <a:srgbClr val="000000">
                <a:alpha val="3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8" name="Text 66"/>
          <p:cNvSpPr/>
          <p:nvPr/>
        </p:nvSpPr>
        <p:spPr>
          <a:xfrm>
            <a:off x="1268313" y="1329779"/>
            <a:ext cx="5267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700" dirty="0"/>
          </a:p>
        </p:txBody>
      </p:sp>
      <p:sp>
        <p:nvSpPr>
          <p:cNvPr id="69" name="Text 67"/>
          <p:cNvSpPr/>
          <p:nvPr/>
        </p:nvSpPr>
        <p:spPr>
          <a:xfrm>
            <a:off x="2988469" y="1298079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  <a:effectLst>
            <a:outerShdw sx="100000" sy="100000" kx="0" ky="0" algn="bl" rotWithShape="0" blurRad="38100" dist="12700" dir="5400000">
              <a:srgbClr val="000000">
                <a:alpha val="3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0" name="Text 68"/>
          <p:cNvSpPr/>
          <p:nvPr/>
        </p:nvSpPr>
        <p:spPr>
          <a:xfrm>
            <a:off x="3051423" y="1329779"/>
            <a:ext cx="5267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700" dirty="0"/>
          </a:p>
        </p:txBody>
      </p:sp>
      <p:sp>
        <p:nvSpPr>
          <p:cNvPr id="71" name="Text 69"/>
          <p:cNvSpPr/>
          <p:nvPr/>
        </p:nvSpPr>
        <p:spPr>
          <a:xfrm>
            <a:off x="2988469" y="2057549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  <a:effectLst>
            <a:outerShdw sx="100000" sy="100000" kx="0" ky="0" algn="bl" rotWithShape="0" blurRad="38100" dist="12700" dir="5400000">
              <a:srgbClr val="000000">
                <a:alpha val="3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2" name="Text 70"/>
          <p:cNvSpPr/>
          <p:nvPr/>
        </p:nvSpPr>
        <p:spPr>
          <a:xfrm>
            <a:off x="3051423" y="2089249"/>
            <a:ext cx="5267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en-US" sz="700" dirty="0"/>
          </a:p>
        </p:txBody>
      </p:sp>
      <p:sp>
        <p:nvSpPr>
          <p:cNvPr id="73" name="Text 71"/>
          <p:cNvSpPr/>
          <p:nvPr/>
        </p:nvSpPr>
        <p:spPr>
          <a:xfrm>
            <a:off x="1205359" y="3147268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  <a:effectLst>
            <a:outerShdw sx="100000" sy="100000" kx="0" ky="0" algn="bl" rotWithShape="0" blurRad="38100" dist="12700" dir="5400000">
              <a:srgbClr val="000000">
                <a:alpha val="3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4" name="Text 72"/>
          <p:cNvSpPr/>
          <p:nvPr/>
        </p:nvSpPr>
        <p:spPr>
          <a:xfrm>
            <a:off x="1268313" y="3178969"/>
            <a:ext cx="5267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</a:t>
            </a:r>
            <a:endParaRPr lang="en-US" sz="700" dirty="0"/>
          </a:p>
        </p:txBody>
      </p:sp>
      <p:sp>
        <p:nvSpPr>
          <p:cNvPr id="75" name="Text 73"/>
          <p:cNvSpPr/>
          <p:nvPr/>
        </p:nvSpPr>
        <p:spPr>
          <a:xfrm>
            <a:off x="7201049" y="587276"/>
            <a:ext cx="1841450" cy="3031629"/>
          </a:xfrm>
          <a:prstGeom prst="roundRect">
            <a:avLst>
              <a:gd name="adj" fmla="val 137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6" name="Text 74"/>
          <p:cNvSpPr/>
          <p:nvPr/>
        </p:nvSpPr>
        <p:spPr>
          <a:xfrm>
            <a:off x="7312075" y="698302"/>
            <a:ext cx="1619399" cy="215801"/>
          </a:xfrm>
          <a:prstGeom prst="roundRect">
            <a:avLst>
              <a:gd name="adj" fmla="val 11770"/>
            </a:avLst>
          </a:prstGeom>
          <a:solidFill>
            <a:srgbClr val="95C11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7" name="Text 75"/>
          <p:cNvSpPr/>
          <p:nvPr/>
        </p:nvSpPr>
        <p:spPr>
          <a:xfrm>
            <a:off x="7399411" y="749052"/>
            <a:ext cx="144472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Description</a:t>
            </a:r>
            <a:endParaRPr lang="en-US" sz="700" dirty="0"/>
          </a:p>
        </p:txBody>
      </p:sp>
      <p:sp>
        <p:nvSpPr>
          <p:cNvPr id="78" name="Text 76"/>
          <p:cNvSpPr/>
          <p:nvPr/>
        </p:nvSpPr>
        <p:spPr>
          <a:xfrm>
            <a:off x="7312075" y="1041053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9" name="Text 77"/>
          <p:cNvSpPr/>
          <p:nvPr/>
        </p:nvSpPr>
        <p:spPr>
          <a:xfrm>
            <a:off x="7378750" y="1077516"/>
            <a:ext cx="4508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600" dirty="0"/>
          </a:p>
        </p:txBody>
      </p:sp>
      <p:sp>
        <p:nvSpPr>
          <p:cNvPr id="80" name="Text 78"/>
          <p:cNvSpPr/>
          <p:nvPr/>
        </p:nvSpPr>
        <p:spPr>
          <a:xfrm>
            <a:off x="7553176" y="1077516"/>
            <a:ext cx="338221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재질 선택</a:t>
            </a:r>
            <a:endParaRPr lang="en-US" sz="600" dirty="0"/>
          </a:p>
        </p:txBody>
      </p:sp>
      <p:sp>
        <p:nvSpPr>
          <p:cNvPr id="81" name="Text 79"/>
          <p:cNvSpPr/>
          <p:nvPr/>
        </p:nvSpPr>
        <p:spPr>
          <a:xfrm>
            <a:off x="7527875" y="1256854"/>
            <a:ext cx="1431670" cy="8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아연도 강판(Steel) 또는 스크린 방화셔터 선택</a:t>
            </a:r>
            <a:endParaRPr lang="en-US" sz="500" dirty="0"/>
          </a:p>
        </p:txBody>
      </p:sp>
      <p:sp>
        <p:nvSpPr>
          <p:cNvPr id="82" name="Text 80"/>
          <p:cNvSpPr/>
          <p:nvPr/>
        </p:nvSpPr>
        <p:spPr>
          <a:xfrm>
            <a:off x="7312075" y="1472654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3" name="Text 81"/>
          <p:cNvSpPr/>
          <p:nvPr/>
        </p:nvSpPr>
        <p:spPr>
          <a:xfrm>
            <a:off x="7378750" y="1509117"/>
            <a:ext cx="4508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600" dirty="0"/>
          </a:p>
        </p:txBody>
      </p:sp>
      <p:sp>
        <p:nvSpPr>
          <p:cNvPr id="84" name="Text 82"/>
          <p:cNvSpPr/>
          <p:nvPr/>
        </p:nvSpPr>
        <p:spPr>
          <a:xfrm>
            <a:off x="7553176" y="1509117"/>
            <a:ext cx="338221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두께 옵션</a:t>
            </a:r>
            <a:endParaRPr lang="en-US" sz="600" dirty="0"/>
          </a:p>
        </p:txBody>
      </p:sp>
      <p:sp>
        <p:nvSpPr>
          <p:cNvPr id="85" name="Text 83"/>
          <p:cNvSpPr/>
          <p:nvPr/>
        </p:nvSpPr>
        <p:spPr>
          <a:xfrm>
            <a:off x="7527875" y="1688455"/>
            <a:ext cx="1431670" cy="8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0.8t(기본) / 1.0t(+5,000원/㎡, 소방 기준)</a:t>
            </a:r>
            <a:endParaRPr lang="en-US" sz="500" dirty="0"/>
          </a:p>
        </p:txBody>
      </p:sp>
      <p:sp>
        <p:nvSpPr>
          <p:cNvPr id="86" name="Text 84"/>
          <p:cNvSpPr/>
          <p:nvPr/>
        </p:nvSpPr>
        <p:spPr>
          <a:xfrm>
            <a:off x="7312075" y="1904256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7" name="Text 85"/>
          <p:cNvSpPr/>
          <p:nvPr/>
        </p:nvSpPr>
        <p:spPr>
          <a:xfrm>
            <a:off x="7378750" y="1940719"/>
            <a:ext cx="4508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en-US" sz="600" dirty="0"/>
          </a:p>
        </p:txBody>
      </p:sp>
      <p:sp>
        <p:nvSpPr>
          <p:cNvPr id="88" name="Text 86"/>
          <p:cNvSpPr/>
          <p:nvPr/>
        </p:nvSpPr>
        <p:spPr>
          <a:xfrm>
            <a:off x="7553176" y="1940719"/>
            <a:ext cx="415945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스크린 단가</a:t>
            </a:r>
            <a:endParaRPr lang="en-US" sz="600" dirty="0"/>
          </a:p>
        </p:txBody>
      </p:sp>
      <p:sp>
        <p:nvSpPr>
          <p:cNvPr id="89" name="Text 87"/>
          <p:cNvSpPr/>
          <p:nvPr/>
        </p:nvSpPr>
        <p:spPr>
          <a:xfrm>
            <a:off x="7527875" y="2120057"/>
            <a:ext cx="1431670" cy="8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차열 스크린은 일반 대비 1.8배 단가 적용</a:t>
            </a:r>
            <a:endParaRPr lang="en-US" sz="500" dirty="0"/>
          </a:p>
        </p:txBody>
      </p:sp>
      <p:sp>
        <p:nvSpPr>
          <p:cNvPr id="90" name="Text 88"/>
          <p:cNvSpPr/>
          <p:nvPr/>
        </p:nvSpPr>
        <p:spPr>
          <a:xfrm>
            <a:off x="7312075" y="2335857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1" name="Text 89"/>
          <p:cNvSpPr/>
          <p:nvPr/>
        </p:nvSpPr>
        <p:spPr>
          <a:xfrm>
            <a:off x="7378750" y="2372320"/>
            <a:ext cx="4508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</a:t>
            </a:r>
            <a:endParaRPr lang="en-US" sz="600" dirty="0"/>
          </a:p>
        </p:txBody>
      </p:sp>
      <p:sp>
        <p:nvSpPr>
          <p:cNvPr id="92" name="Text 90"/>
          <p:cNvSpPr/>
          <p:nvPr/>
        </p:nvSpPr>
        <p:spPr>
          <a:xfrm>
            <a:off x="7553176" y="2372320"/>
            <a:ext cx="415945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자재비 합계</a:t>
            </a:r>
            <a:endParaRPr lang="en-US" sz="600" dirty="0"/>
          </a:p>
        </p:txBody>
      </p:sp>
      <p:sp>
        <p:nvSpPr>
          <p:cNvPr id="93" name="Text 91"/>
          <p:cNvSpPr/>
          <p:nvPr/>
        </p:nvSpPr>
        <p:spPr>
          <a:xfrm>
            <a:off x="7527875" y="2551658"/>
            <a:ext cx="1431670" cy="8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면적 × 단가 = 자재비 자동 계산</a:t>
            </a:r>
            <a:endParaRPr lang="en-US" sz="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1501" y="50750"/>
            <a:ext cx="8940998" cy="485775"/>
          </a:xfrm>
          <a:prstGeom prst="rect">
            <a:avLst/>
          </a:prstGeom>
          <a:noFill/>
          <a:ln w="9525">
            <a:solidFill>
              <a:srgbClr val="64748B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Shape 1"/>
          <p:cNvSpPr/>
          <p:nvPr/>
        </p:nvSpPr>
        <p:spPr>
          <a:xfrm>
            <a:off x="111026" y="293638"/>
            <a:ext cx="8921948" cy="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1026" y="60275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804714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67593" y="122188"/>
            <a:ext cx="38330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Task Name</a:t>
            </a:r>
            <a:endParaRPr lang="en-US" sz="600" dirty="0"/>
          </a:p>
        </p:txBody>
      </p:sp>
      <p:sp>
        <p:nvSpPr>
          <p:cNvPr id="7" name="Text 5"/>
          <p:cNvSpPr/>
          <p:nvPr/>
        </p:nvSpPr>
        <p:spPr>
          <a:xfrm>
            <a:off x="809476" y="60275"/>
            <a:ext cx="5683597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6488311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94038" y="122188"/>
            <a:ext cx="31089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부대비용</a:t>
            </a:r>
            <a:endParaRPr lang="en-US" sz="600" dirty="0"/>
          </a:p>
        </p:txBody>
      </p:sp>
      <p:sp>
        <p:nvSpPr>
          <p:cNvPr id="10" name="Text 8"/>
          <p:cNvSpPr/>
          <p:nvPr/>
        </p:nvSpPr>
        <p:spPr>
          <a:xfrm>
            <a:off x="6493073" y="60275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186761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777186" y="122188"/>
            <a:ext cx="12311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Ver.</a:t>
            </a:r>
            <a:endParaRPr lang="en-US" sz="600" dirty="0"/>
          </a:p>
        </p:txBody>
      </p:sp>
      <p:sp>
        <p:nvSpPr>
          <p:cNvPr id="13" name="Text 11"/>
          <p:cNvSpPr/>
          <p:nvPr/>
        </p:nvSpPr>
        <p:spPr>
          <a:xfrm>
            <a:off x="7191524" y="60275"/>
            <a:ext cx="571500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7758261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94823" y="122188"/>
            <a:ext cx="15848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D1.0</a:t>
            </a:r>
            <a:endParaRPr lang="en-US" sz="600" dirty="0"/>
          </a:p>
        </p:txBody>
      </p:sp>
      <p:sp>
        <p:nvSpPr>
          <p:cNvPr id="16" name="Text 14"/>
          <p:cNvSpPr/>
          <p:nvPr/>
        </p:nvSpPr>
        <p:spPr>
          <a:xfrm>
            <a:off x="7763024" y="60275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8456712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023920" y="122188"/>
            <a:ext cx="17047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Page</a:t>
            </a:r>
            <a:endParaRPr lang="en-US" sz="600" dirty="0"/>
          </a:p>
        </p:txBody>
      </p:sp>
      <p:sp>
        <p:nvSpPr>
          <p:cNvPr id="19" name="Text 17"/>
          <p:cNvSpPr/>
          <p:nvPr/>
        </p:nvSpPr>
        <p:spPr>
          <a:xfrm>
            <a:off x="8461474" y="60275"/>
            <a:ext cx="571500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726239" y="122188"/>
            <a:ext cx="42809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8</a:t>
            </a:r>
            <a:endParaRPr lang="en-US" sz="600" dirty="0"/>
          </a:p>
        </p:txBody>
      </p:sp>
      <p:sp>
        <p:nvSpPr>
          <p:cNvPr id="21" name="Text 19"/>
          <p:cNvSpPr/>
          <p:nvPr/>
        </p:nvSpPr>
        <p:spPr>
          <a:xfrm>
            <a:off x="111026" y="298400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804714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253" y="360313"/>
            <a:ext cx="204329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Route</a:t>
            </a:r>
            <a:endParaRPr lang="en-US" sz="600" dirty="0"/>
          </a:p>
        </p:txBody>
      </p:sp>
      <p:sp>
        <p:nvSpPr>
          <p:cNvPr id="24" name="Text 22"/>
          <p:cNvSpPr/>
          <p:nvPr/>
        </p:nvSpPr>
        <p:spPr>
          <a:xfrm>
            <a:off x="809476" y="298400"/>
            <a:ext cx="2968823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3773537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941314" y="360313"/>
            <a:ext cx="709383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/estimate/additional</a:t>
            </a:r>
            <a:endParaRPr lang="en-US" sz="600" dirty="0"/>
          </a:p>
        </p:txBody>
      </p:sp>
      <p:sp>
        <p:nvSpPr>
          <p:cNvPr id="27" name="Text 25"/>
          <p:cNvSpPr/>
          <p:nvPr/>
        </p:nvSpPr>
        <p:spPr>
          <a:xfrm>
            <a:off x="3778300" y="298400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4471988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892004" y="360313"/>
            <a:ext cx="47074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Screen Name</a:t>
            </a:r>
            <a:endParaRPr lang="en-US" sz="600" dirty="0"/>
          </a:p>
        </p:txBody>
      </p:sp>
      <p:sp>
        <p:nvSpPr>
          <p:cNvPr id="30" name="Text 28"/>
          <p:cNvSpPr/>
          <p:nvPr/>
        </p:nvSpPr>
        <p:spPr>
          <a:xfrm>
            <a:off x="4476750" y="298400"/>
            <a:ext cx="2968823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7440811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623024" y="360313"/>
            <a:ext cx="679933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모터/부대비용 화면</a:t>
            </a:r>
            <a:endParaRPr lang="en-US" sz="600" dirty="0"/>
          </a:p>
        </p:txBody>
      </p:sp>
      <p:sp>
        <p:nvSpPr>
          <p:cNvPr id="33" name="Text 31"/>
          <p:cNvSpPr/>
          <p:nvPr/>
        </p:nvSpPr>
        <p:spPr>
          <a:xfrm>
            <a:off x="7445573" y="298400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8139261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624465" y="360313"/>
            <a:ext cx="33761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Screen ID</a:t>
            </a:r>
            <a:endParaRPr lang="en-US" sz="600" dirty="0"/>
          </a:p>
        </p:txBody>
      </p:sp>
      <p:sp>
        <p:nvSpPr>
          <p:cNvPr id="36" name="Text 34"/>
          <p:cNvSpPr/>
          <p:nvPr/>
        </p:nvSpPr>
        <p:spPr>
          <a:xfrm>
            <a:off x="8144024" y="298400"/>
            <a:ext cx="888950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7" name="Text 35"/>
          <p:cNvSpPr/>
          <p:nvPr/>
        </p:nvSpPr>
        <p:spPr>
          <a:xfrm>
            <a:off x="8352532" y="360313"/>
            <a:ext cx="481221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EST_ADD_001</a:t>
            </a:r>
            <a:endParaRPr lang="en-US" sz="600" dirty="0"/>
          </a:p>
        </p:txBody>
      </p:sp>
      <p:sp>
        <p:nvSpPr>
          <p:cNvPr id="38" name="Text 36"/>
          <p:cNvSpPr/>
          <p:nvPr/>
        </p:nvSpPr>
        <p:spPr>
          <a:xfrm>
            <a:off x="101501" y="587276"/>
            <a:ext cx="6998047" cy="3031629"/>
          </a:xfrm>
          <a:prstGeom prst="roundRect">
            <a:avLst>
              <a:gd name="adj" fmla="val 83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9" name="Text 37"/>
          <p:cNvSpPr/>
          <p:nvPr/>
        </p:nvSpPr>
        <p:spPr>
          <a:xfrm>
            <a:off x="111026" y="596801"/>
            <a:ext cx="6978997" cy="269677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0" name="Text 38"/>
          <p:cNvSpPr/>
          <p:nvPr/>
        </p:nvSpPr>
        <p:spPr>
          <a:xfrm>
            <a:off x="237976" y="660202"/>
            <a:ext cx="685959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방화셔터 견적 시스템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212527" y="967978"/>
            <a:ext cx="825401" cy="2539901"/>
          </a:xfrm>
          <a:prstGeom prst="roundRect">
            <a:avLst>
              <a:gd name="adj" fmla="val 3077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2" name="Text 40"/>
          <p:cNvSpPr/>
          <p:nvPr/>
        </p:nvSpPr>
        <p:spPr>
          <a:xfrm>
            <a:off x="275927" y="1031379"/>
            <a:ext cx="698599" cy="187226"/>
          </a:xfrm>
          <a:prstGeom prst="roundRect">
            <a:avLst>
              <a:gd name="adj" fmla="val 13567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3" name="Text 41"/>
          <p:cNvSpPr/>
          <p:nvPr/>
        </p:nvSpPr>
        <p:spPr>
          <a:xfrm>
            <a:off x="339328" y="1082129"/>
            <a:ext cx="583234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규격 입력</a:t>
            </a:r>
            <a:endParaRPr lang="en-US" sz="500" dirty="0"/>
          </a:p>
        </p:txBody>
      </p:sp>
      <p:sp>
        <p:nvSpPr>
          <p:cNvPr id="44" name="Text 42"/>
          <p:cNvSpPr/>
          <p:nvPr/>
        </p:nvSpPr>
        <p:spPr>
          <a:xfrm>
            <a:off x="275927" y="1243905"/>
            <a:ext cx="698599" cy="187226"/>
          </a:xfrm>
          <a:prstGeom prst="roundRect">
            <a:avLst>
              <a:gd name="adj" fmla="val 13567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5" name="Text 43"/>
          <p:cNvSpPr/>
          <p:nvPr/>
        </p:nvSpPr>
        <p:spPr>
          <a:xfrm>
            <a:off x="339328" y="1294656"/>
            <a:ext cx="583234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단가 계산</a:t>
            </a:r>
            <a:endParaRPr lang="en-US" sz="500" dirty="0"/>
          </a:p>
        </p:txBody>
      </p:sp>
      <p:sp>
        <p:nvSpPr>
          <p:cNvPr id="46" name="Text 44"/>
          <p:cNvSpPr/>
          <p:nvPr/>
        </p:nvSpPr>
        <p:spPr>
          <a:xfrm>
            <a:off x="275927" y="1456432"/>
            <a:ext cx="698599" cy="187226"/>
          </a:xfrm>
          <a:prstGeom prst="roundRect">
            <a:avLst>
              <a:gd name="adj" fmla="val 13567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7" name="Text 45"/>
          <p:cNvSpPr/>
          <p:nvPr/>
        </p:nvSpPr>
        <p:spPr>
          <a:xfrm>
            <a:off x="339328" y="1507182"/>
            <a:ext cx="583234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부대비용</a:t>
            </a:r>
            <a:endParaRPr lang="en-US" sz="500" dirty="0"/>
          </a:p>
        </p:txBody>
      </p:sp>
      <p:sp>
        <p:nvSpPr>
          <p:cNvPr id="48" name="Text 46"/>
          <p:cNvSpPr/>
          <p:nvPr/>
        </p:nvSpPr>
        <p:spPr>
          <a:xfrm>
            <a:off x="275927" y="1668959"/>
            <a:ext cx="698599" cy="187226"/>
          </a:xfrm>
          <a:prstGeom prst="roundRect">
            <a:avLst>
              <a:gd name="adj" fmla="val 13567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9" name="Text 47"/>
          <p:cNvSpPr/>
          <p:nvPr/>
        </p:nvSpPr>
        <p:spPr>
          <a:xfrm>
            <a:off x="339328" y="1719709"/>
            <a:ext cx="583234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견적서 생성</a:t>
            </a:r>
            <a:endParaRPr lang="en-US" sz="500" dirty="0"/>
          </a:p>
        </p:txBody>
      </p:sp>
      <p:sp>
        <p:nvSpPr>
          <p:cNvPr id="50" name="Text 48"/>
          <p:cNvSpPr/>
          <p:nvPr/>
        </p:nvSpPr>
        <p:spPr>
          <a:xfrm>
            <a:off x="1256109" y="1052810"/>
            <a:ext cx="902631" cy="127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1"/>
              </a:lnSpc>
              <a:buNone/>
            </a:pPr>
            <a:r>
              <a:rPr lang="en-US" sz="77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모터 사양 자동 선정</a:t>
            </a:r>
            <a:endParaRPr lang="en-US" sz="770" dirty="0"/>
          </a:p>
        </p:txBody>
      </p:sp>
      <p:sp>
        <p:nvSpPr>
          <p:cNvPr id="51" name="Text 49"/>
          <p:cNvSpPr/>
          <p:nvPr/>
        </p:nvSpPr>
        <p:spPr>
          <a:xfrm>
            <a:off x="1205359" y="1298079"/>
            <a:ext cx="1650950" cy="462260"/>
          </a:xfrm>
          <a:prstGeom prst="roundRect">
            <a:avLst>
              <a:gd name="adj" fmla="val 5495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2" name="Text 50"/>
          <p:cNvSpPr/>
          <p:nvPr/>
        </p:nvSpPr>
        <p:spPr>
          <a:xfrm>
            <a:off x="1873035" y="1334393"/>
            <a:ext cx="315450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하중 계산</a:t>
            </a:r>
            <a:endParaRPr lang="en-US" sz="560" dirty="0"/>
          </a:p>
        </p:txBody>
      </p:sp>
      <p:sp>
        <p:nvSpPr>
          <p:cNvPr id="53" name="Text 51"/>
          <p:cNvSpPr/>
          <p:nvPr/>
        </p:nvSpPr>
        <p:spPr>
          <a:xfrm>
            <a:off x="1576103" y="1559719"/>
            <a:ext cx="909462" cy="104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819"/>
              </a:lnSpc>
              <a:buNone/>
            </a:pPr>
            <a:r>
              <a:rPr lang="en-US" sz="63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14.26㎡ × 12kg = 171kg</a:t>
            </a:r>
            <a:endParaRPr lang="en-US" sz="630" dirty="0"/>
          </a:p>
        </p:txBody>
      </p:sp>
      <p:sp>
        <p:nvSpPr>
          <p:cNvPr id="54" name="Text 52"/>
          <p:cNvSpPr/>
          <p:nvPr/>
        </p:nvSpPr>
        <p:spPr>
          <a:xfrm>
            <a:off x="2988469" y="1298079"/>
            <a:ext cx="1650950" cy="462260"/>
          </a:xfrm>
          <a:prstGeom prst="roundRect">
            <a:avLst>
              <a:gd name="adj" fmla="val 5495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5" name="Text 53"/>
          <p:cNvSpPr/>
          <p:nvPr/>
        </p:nvSpPr>
        <p:spPr>
          <a:xfrm>
            <a:off x="3656144" y="1334393"/>
            <a:ext cx="315450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모터 선정</a:t>
            </a:r>
            <a:endParaRPr lang="en-US" sz="560" dirty="0"/>
          </a:p>
        </p:txBody>
      </p:sp>
      <p:sp>
        <p:nvSpPr>
          <p:cNvPr id="56" name="Text 54"/>
          <p:cNvSpPr/>
          <p:nvPr/>
        </p:nvSpPr>
        <p:spPr>
          <a:xfrm>
            <a:off x="3418113" y="1559719"/>
            <a:ext cx="791661" cy="104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819"/>
              </a:lnSpc>
              <a:buNone/>
            </a:pPr>
            <a:r>
              <a:rPr lang="en-US" sz="63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400kg형 (450,000원)</a:t>
            </a:r>
            <a:endParaRPr lang="en-US" sz="630" dirty="0"/>
          </a:p>
        </p:txBody>
      </p:sp>
      <p:sp>
        <p:nvSpPr>
          <p:cNvPr id="57" name="Text 55"/>
          <p:cNvSpPr/>
          <p:nvPr/>
        </p:nvSpPr>
        <p:spPr>
          <a:xfrm>
            <a:off x="1256109" y="1917204"/>
            <a:ext cx="607674" cy="1154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10"/>
              </a:lnSpc>
              <a:buNone/>
            </a:pPr>
            <a:r>
              <a:rPr lang="en-US" sz="7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모터 선정 기준</a:t>
            </a:r>
            <a:endParaRPr lang="en-US" sz="700" dirty="0"/>
          </a:p>
        </p:txBody>
      </p:sp>
      <p:sp>
        <p:nvSpPr>
          <p:cNvPr id="58" name="Text 56"/>
          <p:cNvSpPr/>
          <p:nvPr/>
        </p:nvSpPr>
        <p:spPr>
          <a:xfrm>
            <a:off x="1205359" y="2123629"/>
            <a:ext cx="1122611" cy="330101"/>
          </a:xfrm>
          <a:prstGeom prst="roundRect">
            <a:avLst>
              <a:gd name="adj" fmla="val 7695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9" name="Text 57"/>
          <p:cNvSpPr/>
          <p:nvPr/>
        </p:nvSpPr>
        <p:spPr>
          <a:xfrm>
            <a:off x="1604614" y="2207865"/>
            <a:ext cx="323951" cy="161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637"/>
              </a:lnSpc>
              <a:buNone/>
            </a:pPr>
            <a:r>
              <a:rPr lang="en-US" sz="49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~300kg</a:t>
            </a:r>
            <a:endParaRPr lang="en-US" sz="490" dirty="0"/>
          </a:p>
          <a:p>
            <a:pPr algn="ctr" indent="0" marL="0">
              <a:lnSpc>
                <a:spcPts val="637"/>
              </a:lnSpc>
              <a:buNone/>
            </a:pPr>
            <a:r>
              <a:rPr lang="en-US" sz="49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400형 45만</a:t>
            </a:r>
            <a:endParaRPr lang="en-US" sz="490" dirty="0"/>
          </a:p>
        </p:txBody>
      </p:sp>
      <p:sp>
        <p:nvSpPr>
          <p:cNvPr id="60" name="Text 58"/>
          <p:cNvSpPr/>
          <p:nvPr/>
        </p:nvSpPr>
        <p:spPr>
          <a:xfrm>
            <a:off x="2394049" y="2123629"/>
            <a:ext cx="1122611" cy="330101"/>
          </a:xfrm>
          <a:prstGeom prst="roundRect">
            <a:avLst>
              <a:gd name="adj" fmla="val 7695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1" name="Text 59"/>
          <p:cNvSpPr/>
          <p:nvPr/>
        </p:nvSpPr>
        <p:spPr>
          <a:xfrm>
            <a:off x="2793304" y="2207865"/>
            <a:ext cx="323951" cy="161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637"/>
              </a:lnSpc>
              <a:buNone/>
            </a:pPr>
            <a:r>
              <a:rPr lang="en-US" sz="49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300~500kg</a:t>
            </a:r>
            <a:endParaRPr lang="en-US" sz="490" dirty="0"/>
          </a:p>
          <a:p>
            <a:pPr algn="ctr" indent="0" marL="0">
              <a:lnSpc>
                <a:spcPts val="637"/>
              </a:lnSpc>
              <a:buNone/>
            </a:pPr>
            <a:r>
              <a:rPr lang="en-US" sz="49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600형 60만</a:t>
            </a:r>
            <a:endParaRPr lang="en-US" sz="490" dirty="0"/>
          </a:p>
        </p:txBody>
      </p:sp>
      <p:sp>
        <p:nvSpPr>
          <p:cNvPr id="62" name="Text 60"/>
          <p:cNvSpPr/>
          <p:nvPr/>
        </p:nvSpPr>
        <p:spPr>
          <a:xfrm>
            <a:off x="3582888" y="2123629"/>
            <a:ext cx="1122611" cy="330101"/>
          </a:xfrm>
          <a:prstGeom prst="roundRect">
            <a:avLst>
              <a:gd name="adj" fmla="val 7695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3" name="Text 61"/>
          <p:cNvSpPr/>
          <p:nvPr/>
        </p:nvSpPr>
        <p:spPr>
          <a:xfrm>
            <a:off x="4034972" y="2207865"/>
            <a:ext cx="218295" cy="161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637"/>
              </a:lnSpc>
              <a:buNone/>
            </a:pPr>
            <a:r>
              <a:rPr lang="en-US" sz="49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500kg~</a:t>
            </a:r>
            <a:endParaRPr lang="en-US" sz="490" dirty="0"/>
          </a:p>
          <a:p>
            <a:pPr algn="ctr" indent="0" marL="0">
              <a:lnSpc>
                <a:spcPts val="637"/>
              </a:lnSpc>
              <a:buNone/>
            </a:pPr>
            <a:r>
              <a:rPr lang="en-US" sz="49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1000형</a:t>
            </a:r>
            <a:endParaRPr lang="en-US" sz="490" dirty="0"/>
          </a:p>
        </p:txBody>
      </p:sp>
      <p:sp>
        <p:nvSpPr>
          <p:cNvPr id="64" name="Text 62"/>
          <p:cNvSpPr/>
          <p:nvPr/>
        </p:nvSpPr>
        <p:spPr>
          <a:xfrm>
            <a:off x="1256109" y="2604790"/>
            <a:ext cx="633177" cy="127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1"/>
              </a:lnSpc>
              <a:buNone/>
            </a:pPr>
            <a:r>
              <a:rPr lang="en-US" sz="77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부대비용 항목</a:t>
            </a:r>
            <a:endParaRPr lang="en-US" sz="770" dirty="0"/>
          </a:p>
        </p:txBody>
      </p:sp>
      <p:sp>
        <p:nvSpPr>
          <p:cNvPr id="65" name="Text 63"/>
          <p:cNvSpPr/>
          <p:nvPr/>
        </p:nvSpPr>
        <p:spPr>
          <a:xfrm>
            <a:off x="1205359" y="2850059"/>
            <a:ext cx="1650950" cy="231130"/>
          </a:xfrm>
          <a:prstGeom prst="roundRect">
            <a:avLst>
              <a:gd name="adj" fmla="val 10990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6" name="Text 64"/>
          <p:cNvSpPr/>
          <p:nvPr/>
        </p:nvSpPr>
        <p:spPr>
          <a:xfrm>
            <a:off x="1256109" y="2919413"/>
            <a:ext cx="760390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철거비: 150,000원/개소</a:t>
            </a:r>
            <a:endParaRPr lang="en-US" sz="560" dirty="0"/>
          </a:p>
        </p:txBody>
      </p:sp>
      <p:sp>
        <p:nvSpPr>
          <p:cNvPr id="67" name="Text 65"/>
          <p:cNvSpPr/>
          <p:nvPr/>
        </p:nvSpPr>
        <p:spPr>
          <a:xfrm>
            <a:off x="2988469" y="2850059"/>
            <a:ext cx="1650950" cy="231130"/>
          </a:xfrm>
          <a:prstGeom prst="roundRect">
            <a:avLst>
              <a:gd name="adj" fmla="val 10990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8" name="Text 66"/>
          <p:cNvSpPr/>
          <p:nvPr/>
        </p:nvSpPr>
        <p:spPr>
          <a:xfrm>
            <a:off x="3039219" y="2919413"/>
            <a:ext cx="720465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폐기물: 50,000원/개소</a:t>
            </a:r>
            <a:endParaRPr lang="en-US" sz="560" dirty="0"/>
          </a:p>
        </p:txBody>
      </p:sp>
      <p:sp>
        <p:nvSpPr>
          <p:cNvPr id="69" name="Text 67"/>
          <p:cNvSpPr/>
          <p:nvPr/>
        </p:nvSpPr>
        <p:spPr>
          <a:xfrm>
            <a:off x="1205359" y="3114229"/>
            <a:ext cx="1650950" cy="231130"/>
          </a:xfrm>
          <a:prstGeom prst="roundRect">
            <a:avLst>
              <a:gd name="adj" fmla="val 10990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0" name="Text 68"/>
          <p:cNvSpPr/>
          <p:nvPr/>
        </p:nvSpPr>
        <p:spPr>
          <a:xfrm>
            <a:off x="1256109" y="3183582"/>
            <a:ext cx="760390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고소장비: 250,000원/일</a:t>
            </a:r>
            <a:endParaRPr lang="en-US" sz="560" dirty="0"/>
          </a:p>
        </p:txBody>
      </p:sp>
      <p:sp>
        <p:nvSpPr>
          <p:cNvPr id="71" name="Text 69"/>
          <p:cNvSpPr/>
          <p:nvPr/>
        </p:nvSpPr>
        <p:spPr>
          <a:xfrm>
            <a:off x="2988469" y="3114229"/>
            <a:ext cx="1650950" cy="231130"/>
          </a:xfrm>
          <a:prstGeom prst="roundRect">
            <a:avLst>
              <a:gd name="adj" fmla="val 10990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2" name="Text 70"/>
          <p:cNvSpPr/>
          <p:nvPr/>
        </p:nvSpPr>
        <p:spPr>
          <a:xfrm>
            <a:off x="3039219" y="3183582"/>
            <a:ext cx="719251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지방운반비: 별도 협의</a:t>
            </a:r>
            <a:endParaRPr lang="en-US" sz="560" dirty="0"/>
          </a:p>
        </p:txBody>
      </p:sp>
      <p:sp>
        <p:nvSpPr>
          <p:cNvPr id="73" name="Text 71"/>
          <p:cNvSpPr/>
          <p:nvPr/>
        </p:nvSpPr>
        <p:spPr>
          <a:xfrm>
            <a:off x="4045148" y="3378398"/>
            <a:ext cx="990600" cy="264021"/>
          </a:xfrm>
          <a:prstGeom prst="roundRect">
            <a:avLst>
              <a:gd name="adj" fmla="val 9620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4" name="Text 72"/>
          <p:cNvSpPr/>
          <p:nvPr/>
        </p:nvSpPr>
        <p:spPr>
          <a:xfrm>
            <a:off x="4362990" y="3458319"/>
            <a:ext cx="354768" cy="104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819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다음 단계</a:t>
            </a:r>
            <a:endParaRPr lang="en-US" sz="630" dirty="0"/>
          </a:p>
        </p:txBody>
      </p:sp>
      <p:sp>
        <p:nvSpPr>
          <p:cNvPr id="75" name="Text 73"/>
          <p:cNvSpPr/>
          <p:nvPr/>
        </p:nvSpPr>
        <p:spPr>
          <a:xfrm>
            <a:off x="1205359" y="1298079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  <a:effectLst>
            <a:outerShdw sx="100000" sy="100000" kx="0" ky="0" algn="bl" rotWithShape="0" blurRad="38100" dist="12700" dir="5400000">
              <a:srgbClr val="000000">
                <a:alpha val="3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6" name="Text 74"/>
          <p:cNvSpPr/>
          <p:nvPr/>
        </p:nvSpPr>
        <p:spPr>
          <a:xfrm>
            <a:off x="1268313" y="1329779"/>
            <a:ext cx="5267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700" dirty="0"/>
          </a:p>
        </p:txBody>
      </p:sp>
      <p:sp>
        <p:nvSpPr>
          <p:cNvPr id="77" name="Text 75"/>
          <p:cNvSpPr/>
          <p:nvPr/>
        </p:nvSpPr>
        <p:spPr>
          <a:xfrm>
            <a:off x="2988469" y="1298079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  <a:effectLst>
            <a:outerShdw sx="100000" sy="100000" kx="0" ky="0" algn="bl" rotWithShape="0" blurRad="38100" dist="12700" dir="5400000">
              <a:srgbClr val="000000">
                <a:alpha val="3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8" name="Text 76"/>
          <p:cNvSpPr/>
          <p:nvPr/>
        </p:nvSpPr>
        <p:spPr>
          <a:xfrm>
            <a:off x="3051423" y="1329779"/>
            <a:ext cx="5267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700" dirty="0"/>
          </a:p>
        </p:txBody>
      </p:sp>
      <p:sp>
        <p:nvSpPr>
          <p:cNvPr id="79" name="Text 77"/>
          <p:cNvSpPr/>
          <p:nvPr/>
        </p:nvSpPr>
        <p:spPr>
          <a:xfrm>
            <a:off x="1205359" y="2850059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  <a:effectLst>
            <a:outerShdw sx="100000" sy="100000" kx="0" ky="0" algn="bl" rotWithShape="0" blurRad="38100" dist="12700" dir="5400000">
              <a:srgbClr val="000000">
                <a:alpha val="3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0" name="Text 78"/>
          <p:cNvSpPr/>
          <p:nvPr/>
        </p:nvSpPr>
        <p:spPr>
          <a:xfrm>
            <a:off x="1268313" y="2881759"/>
            <a:ext cx="5267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en-US" sz="700" dirty="0"/>
          </a:p>
        </p:txBody>
      </p:sp>
      <p:sp>
        <p:nvSpPr>
          <p:cNvPr id="81" name="Text 79"/>
          <p:cNvSpPr/>
          <p:nvPr/>
        </p:nvSpPr>
        <p:spPr>
          <a:xfrm>
            <a:off x="1205359" y="3114229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  <a:effectLst>
            <a:outerShdw sx="100000" sy="100000" kx="0" ky="0" algn="bl" rotWithShape="0" blurRad="38100" dist="12700" dir="5400000">
              <a:srgbClr val="000000">
                <a:alpha val="3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2" name="Text 80"/>
          <p:cNvSpPr/>
          <p:nvPr/>
        </p:nvSpPr>
        <p:spPr>
          <a:xfrm>
            <a:off x="1268313" y="3145929"/>
            <a:ext cx="5267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</a:t>
            </a:r>
            <a:endParaRPr lang="en-US" sz="700" dirty="0"/>
          </a:p>
        </p:txBody>
      </p:sp>
      <p:sp>
        <p:nvSpPr>
          <p:cNvPr id="83" name="Text 81"/>
          <p:cNvSpPr/>
          <p:nvPr/>
        </p:nvSpPr>
        <p:spPr>
          <a:xfrm>
            <a:off x="7201049" y="587276"/>
            <a:ext cx="1841450" cy="3031629"/>
          </a:xfrm>
          <a:prstGeom prst="roundRect">
            <a:avLst>
              <a:gd name="adj" fmla="val 137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4" name="Text 82"/>
          <p:cNvSpPr/>
          <p:nvPr/>
        </p:nvSpPr>
        <p:spPr>
          <a:xfrm>
            <a:off x="7312075" y="698302"/>
            <a:ext cx="1619399" cy="215801"/>
          </a:xfrm>
          <a:prstGeom prst="roundRect">
            <a:avLst>
              <a:gd name="adj" fmla="val 11770"/>
            </a:avLst>
          </a:prstGeom>
          <a:solidFill>
            <a:srgbClr val="95C11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5" name="Text 83"/>
          <p:cNvSpPr/>
          <p:nvPr/>
        </p:nvSpPr>
        <p:spPr>
          <a:xfrm>
            <a:off x="7399411" y="749052"/>
            <a:ext cx="144472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Description</a:t>
            </a:r>
            <a:endParaRPr lang="en-US" sz="700" dirty="0"/>
          </a:p>
        </p:txBody>
      </p:sp>
      <p:sp>
        <p:nvSpPr>
          <p:cNvPr id="86" name="Text 84"/>
          <p:cNvSpPr/>
          <p:nvPr/>
        </p:nvSpPr>
        <p:spPr>
          <a:xfrm>
            <a:off x="7312075" y="1041053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7" name="Text 85"/>
          <p:cNvSpPr/>
          <p:nvPr/>
        </p:nvSpPr>
        <p:spPr>
          <a:xfrm>
            <a:off x="7378750" y="1077516"/>
            <a:ext cx="4508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600" dirty="0"/>
          </a:p>
        </p:txBody>
      </p:sp>
      <p:sp>
        <p:nvSpPr>
          <p:cNvPr id="88" name="Text 86"/>
          <p:cNvSpPr/>
          <p:nvPr/>
        </p:nvSpPr>
        <p:spPr>
          <a:xfrm>
            <a:off x="7553176" y="1077516"/>
            <a:ext cx="338221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하중 계산</a:t>
            </a:r>
            <a:endParaRPr lang="en-US" sz="600" dirty="0"/>
          </a:p>
        </p:txBody>
      </p:sp>
      <p:sp>
        <p:nvSpPr>
          <p:cNvPr id="89" name="Text 87"/>
          <p:cNvSpPr/>
          <p:nvPr/>
        </p:nvSpPr>
        <p:spPr>
          <a:xfrm>
            <a:off x="7527875" y="1256854"/>
            <a:ext cx="1431670" cy="8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면적 × 12kg(0.8t 기준) = 총 무게</a:t>
            </a:r>
            <a:endParaRPr lang="en-US" sz="500" dirty="0"/>
          </a:p>
        </p:txBody>
      </p:sp>
      <p:sp>
        <p:nvSpPr>
          <p:cNvPr id="90" name="Text 88"/>
          <p:cNvSpPr/>
          <p:nvPr/>
        </p:nvSpPr>
        <p:spPr>
          <a:xfrm>
            <a:off x="7312075" y="1472654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1" name="Text 89"/>
          <p:cNvSpPr/>
          <p:nvPr/>
        </p:nvSpPr>
        <p:spPr>
          <a:xfrm>
            <a:off x="7378750" y="1509117"/>
            <a:ext cx="4508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600" dirty="0"/>
          </a:p>
        </p:txBody>
      </p:sp>
      <p:sp>
        <p:nvSpPr>
          <p:cNvPr id="92" name="Text 90"/>
          <p:cNvSpPr/>
          <p:nvPr/>
        </p:nvSpPr>
        <p:spPr>
          <a:xfrm>
            <a:off x="7553176" y="1509117"/>
            <a:ext cx="52099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모터 자동 선정</a:t>
            </a:r>
            <a:endParaRPr lang="en-US" sz="600" dirty="0"/>
          </a:p>
        </p:txBody>
      </p:sp>
      <p:sp>
        <p:nvSpPr>
          <p:cNvPr id="93" name="Text 91"/>
          <p:cNvSpPr/>
          <p:nvPr/>
        </p:nvSpPr>
        <p:spPr>
          <a:xfrm>
            <a:off x="7527875" y="1688455"/>
            <a:ext cx="1431670" cy="177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~300kg:400형, 300~500kg:600형, 500kg~:1000형</a:t>
            </a:r>
            <a:endParaRPr lang="en-US" sz="500" dirty="0"/>
          </a:p>
        </p:txBody>
      </p:sp>
      <p:sp>
        <p:nvSpPr>
          <p:cNvPr id="94" name="Text 92"/>
          <p:cNvSpPr/>
          <p:nvPr/>
        </p:nvSpPr>
        <p:spPr>
          <a:xfrm>
            <a:off x="7312075" y="1993106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5" name="Text 93"/>
          <p:cNvSpPr/>
          <p:nvPr/>
        </p:nvSpPr>
        <p:spPr>
          <a:xfrm>
            <a:off x="7378750" y="2029569"/>
            <a:ext cx="4508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en-US" sz="600" dirty="0"/>
          </a:p>
        </p:txBody>
      </p:sp>
      <p:sp>
        <p:nvSpPr>
          <p:cNvPr id="96" name="Text 94"/>
          <p:cNvSpPr/>
          <p:nvPr/>
        </p:nvSpPr>
        <p:spPr>
          <a:xfrm>
            <a:off x="7553176" y="2029569"/>
            <a:ext cx="42277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철거/폐기물</a:t>
            </a:r>
            <a:endParaRPr lang="en-US" sz="600" dirty="0"/>
          </a:p>
        </p:txBody>
      </p:sp>
      <p:sp>
        <p:nvSpPr>
          <p:cNvPr id="97" name="Text 95"/>
          <p:cNvSpPr/>
          <p:nvPr/>
        </p:nvSpPr>
        <p:spPr>
          <a:xfrm>
            <a:off x="7527875" y="2208907"/>
            <a:ext cx="1431670" cy="8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교체공사 시 철거비 15만, 폐기물 5만 추가</a:t>
            </a:r>
            <a:endParaRPr lang="en-US" sz="500" dirty="0"/>
          </a:p>
        </p:txBody>
      </p:sp>
      <p:sp>
        <p:nvSpPr>
          <p:cNvPr id="98" name="Text 96"/>
          <p:cNvSpPr/>
          <p:nvPr/>
        </p:nvSpPr>
        <p:spPr>
          <a:xfrm>
            <a:off x="7312075" y="2424708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9" name="Text 97"/>
          <p:cNvSpPr/>
          <p:nvPr/>
        </p:nvSpPr>
        <p:spPr>
          <a:xfrm>
            <a:off x="7378750" y="2461171"/>
            <a:ext cx="4508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</a:t>
            </a:r>
            <a:endParaRPr lang="en-US" sz="600" dirty="0"/>
          </a:p>
        </p:txBody>
      </p:sp>
      <p:sp>
        <p:nvSpPr>
          <p:cNvPr id="100" name="Text 98"/>
          <p:cNvSpPr/>
          <p:nvPr/>
        </p:nvSpPr>
        <p:spPr>
          <a:xfrm>
            <a:off x="7553176" y="2461171"/>
            <a:ext cx="233172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양중비</a:t>
            </a:r>
            <a:endParaRPr lang="en-US" sz="600" dirty="0"/>
          </a:p>
        </p:txBody>
      </p:sp>
      <p:sp>
        <p:nvSpPr>
          <p:cNvPr id="101" name="Text 99"/>
          <p:cNvSpPr/>
          <p:nvPr/>
        </p:nvSpPr>
        <p:spPr>
          <a:xfrm>
            <a:off x="7527875" y="2640509"/>
            <a:ext cx="1431670" cy="8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지하/고층 현장 시 사다리차/인력 비용 별도</a:t>
            </a:r>
            <a:endParaRPr lang="en-US" sz="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1501" y="50750"/>
            <a:ext cx="8940998" cy="485775"/>
          </a:xfrm>
          <a:prstGeom prst="rect">
            <a:avLst/>
          </a:prstGeom>
          <a:noFill/>
          <a:ln w="9525">
            <a:solidFill>
              <a:srgbClr val="64748B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Shape 1"/>
          <p:cNvSpPr/>
          <p:nvPr/>
        </p:nvSpPr>
        <p:spPr>
          <a:xfrm>
            <a:off x="111026" y="293638"/>
            <a:ext cx="8921948" cy="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1026" y="60275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804714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67593" y="122188"/>
            <a:ext cx="38330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Task Name</a:t>
            </a:r>
            <a:endParaRPr lang="en-US" sz="600" dirty="0"/>
          </a:p>
        </p:txBody>
      </p:sp>
      <p:sp>
        <p:nvSpPr>
          <p:cNvPr id="7" name="Text 5"/>
          <p:cNvSpPr/>
          <p:nvPr/>
        </p:nvSpPr>
        <p:spPr>
          <a:xfrm>
            <a:off x="809476" y="60275"/>
            <a:ext cx="5683597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6488311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42543" y="122188"/>
            <a:ext cx="415945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견적서 생성</a:t>
            </a:r>
            <a:endParaRPr lang="en-US" sz="600" dirty="0"/>
          </a:p>
        </p:txBody>
      </p:sp>
      <p:sp>
        <p:nvSpPr>
          <p:cNvPr id="10" name="Text 8"/>
          <p:cNvSpPr/>
          <p:nvPr/>
        </p:nvSpPr>
        <p:spPr>
          <a:xfrm>
            <a:off x="6493073" y="60275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186761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777186" y="122188"/>
            <a:ext cx="12311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Ver.</a:t>
            </a:r>
            <a:endParaRPr lang="en-US" sz="600" dirty="0"/>
          </a:p>
        </p:txBody>
      </p:sp>
      <p:sp>
        <p:nvSpPr>
          <p:cNvPr id="13" name="Text 11"/>
          <p:cNvSpPr/>
          <p:nvPr/>
        </p:nvSpPr>
        <p:spPr>
          <a:xfrm>
            <a:off x="7191524" y="60275"/>
            <a:ext cx="571500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7758261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94823" y="122188"/>
            <a:ext cx="15848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D1.0</a:t>
            </a:r>
            <a:endParaRPr lang="en-US" sz="600" dirty="0"/>
          </a:p>
        </p:txBody>
      </p:sp>
      <p:sp>
        <p:nvSpPr>
          <p:cNvPr id="16" name="Text 14"/>
          <p:cNvSpPr/>
          <p:nvPr/>
        </p:nvSpPr>
        <p:spPr>
          <a:xfrm>
            <a:off x="7763024" y="60275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8456712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023920" y="122188"/>
            <a:ext cx="17047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Page</a:t>
            </a:r>
            <a:endParaRPr lang="en-US" sz="600" dirty="0"/>
          </a:p>
        </p:txBody>
      </p:sp>
      <p:sp>
        <p:nvSpPr>
          <p:cNvPr id="19" name="Text 17"/>
          <p:cNvSpPr/>
          <p:nvPr/>
        </p:nvSpPr>
        <p:spPr>
          <a:xfrm>
            <a:off x="8461474" y="60275"/>
            <a:ext cx="571500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726239" y="122188"/>
            <a:ext cx="42809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9</a:t>
            </a:r>
            <a:endParaRPr lang="en-US" sz="600" dirty="0"/>
          </a:p>
        </p:txBody>
      </p:sp>
      <p:sp>
        <p:nvSpPr>
          <p:cNvPr id="21" name="Text 19"/>
          <p:cNvSpPr/>
          <p:nvPr/>
        </p:nvSpPr>
        <p:spPr>
          <a:xfrm>
            <a:off x="111026" y="298400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804714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253" y="360313"/>
            <a:ext cx="204329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Route</a:t>
            </a:r>
            <a:endParaRPr lang="en-US" sz="600" dirty="0"/>
          </a:p>
        </p:txBody>
      </p:sp>
      <p:sp>
        <p:nvSpPr>
          <p:cNvPr id="24" name="Text 22"/>
          <p:cNvSpPr/>
          <p:nvPr/>
        </p:nvSpPr>
        <p:spPr>
          <a:xfrm>
            <a:off x="809476" y="298400"/>
            <a:ext cx="2968823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3773537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040285" y="360313"/>
            <a:ext cx="507483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/estimate/final</a:t>
            </a:r>
            <a:endParaRPr lang="en-US" sz="600" dirty="0"/>
          </a:p>
        </p:txBody>
      </p:sp>
      <p:sp>
        <p:nvSpPr>
          <p:cNvPr id="27" name="Text 25"/>
          <p:cNvSpPr/>
          <p:nvPr/>
        </p:nvSpPr>
        <p:spPr>
          <a:xfrm>
            <a:off x="3778300" y="298400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4471988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892004" y="360313"/>
            <a:ext cx="47074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Screen Name</a:t>
            </a:r>
            <a:endParaRPr lang="en-US" sz="600" dirty="0"/>
          </a:p>
        </p:txBody>
      </p:sp>
      <p:sp>
        <p:nvSpPr>
          <p:cNvPr id="30" name="Text 28"/>
          <p:cNvSpPr/>
          <p:nvPr/>
        </p:nvSpPr>
        <p:spPr>
          <a:xfrm>
            <a:off x="4476750" y="298400"/>
            <a:ext cx="2968823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7440811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662910" y="360313"/>
            <a:ext cx="598718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최종 견적서 화면</a:t>
            </a:r>
            <a:endParaRPr lang="en-US" sz="600" dirty="0"/>
          </a:p>
        </p:txBody>
      </p:sp>
      <p:sp>
        <p:nvSpPr>
          <p:cNvPr id="33" name="Text 31"/>
          <p:cNvSpPr/>
          <p:nvPr/>
        </p:nvSpPr>
        <p:spPr>
          <a:xfrm>
            <a:off x="7445573" y="298400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8139261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624465" y="360313"/>
            <a:ext cx="33761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Screen ID</a:t>
            </a:r>
            <a:endParaRPr lang="en-US" sz="600" dirty="0"/>
          </a:p>
        </p:txBody>
      </p:sp>
      <p:sp>
        <p:nvSpPr>
          <p:cNvPr id="36" name="Text 34"/>
          <p:cNvSpPr/>
          <p:nvPr/>
        </p:nvSpPr>
        <p:spPr>
          <a:xfrm>
            <a:off x="8144024" y="298400"/>
            <a:ext cx="888950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7" name="Text 35"/>
          <p:cNvSpPr/>
          <p:nvPr/>
        </p:nvSpPr>
        <p:spPr>
          <a:xfrm>
            <a:off x="8330505" y="360313"/>
            <a:ext cx="526155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EST_FINAL_001</a:t>
            </a:r>
            <a:endParaRPr lang="en-US" sz="600" dirty="0"/>
          </a:p>
        </p:txBody>
      </p:sp>
      <p:sp>
        <p:nvSpPr>
          <p:cNvPr id="38" name="Text 36"/>
          <p:cNvSpPr/>
          <p:nvPr/>
        </p:nvSpPr>
        <p:spPr>
          <a:xfrm>
            <a:off x="101501" y="587276"/>
            <a:ext cx="6998047" cy="3031629"/>
          </a:xfrm>
          <a:prstGeom prst="roundRect">
            <a:avLst>
              <a:gd name="adj" fmla="val 83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9" name="Text 37"/>
          <p:cNvSpPr/>
          <p:nvPr/>
        </p:nvSpPr>
        <p:spPr>
          <a:xfrm>
            <a:off x="111026" y="596801"/>
            <a:ext cx="6978997" cy="269677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0" name="Text 38"/>
          <p:cNvSpPr/>
          <p:nvPr/>
        </p:nvSpPr>
        <p:spPr>
          <a:xfrm>
            <a:off x="237976" y="660202"/>
            <a:ext cx="685959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방화셔터 견적 시스템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212527" y="967978"/>
            <a:ext cx="825401" cy="2539901"/>
          </a:xfrm>
          <a:prstGeom prst="roundRect">
            <a:avLst>
              <a:gd name="adj" fmla="val 3077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2" name="Text 40"/>
          <p:cNvSpPr/>
          <p:nvPr/>
        </p:nvSpPr>
        <p:spPr>
          <a:xfrm>
            <a:off x="275927" y="1031379"/>
            <a:ext cx="698599" cy="187226"/>
          </a:xfrm>
          <a:prstGeom prst="roundRect">
            <a:avLst>
              <a:gd name="adj" fmla="val 13567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3" name="Text 41"/>
          <p:cNvSpPr/>
          <p:nvPr/>
        </p:nvSpPr>
        <p:spPr>
          <a:xfrm>
            <a:off x="339328" y="1082129"/>
            <a:ext cx="583234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규격 입력</a:t>
            </a:r>
            <a:endParaRPr lang="en-US" sz="500" dirty="0"/>
          </a:p>
        </p:txBody>
      </p:sp>
      <p:sp>
        <p:nvSpPr>
          <p:cNvPr id="44" name="Text 42"/>
          <p:cNvSpPr/>
          <p:nvPr/>
        </p:nvSpPr>
        <p:spPr>
          <a:xfrm>
            <a:off x="275927" y="1243905"/>
            <a:ext cx="698599" cy="187226"/>
          </a:xfrm>
          <a:prstGeom prst="roundRect">
            <a:avLst>
              <a:gd name="adj" fmla="val 13567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5" name="Text 43"/>
          <p:cNvSpPr/>
          <p:nvPr/>
        </p:nvSpPr>
        <p:spPr>
          <a:xfrm>
            <a:off x="339328" y="1294656"/>
            <a:ext cx="583234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단가 계산</a:t>
            </a:r>
            <a:endParaRPr lang="en-US" sz="500" dirty="0"/>
          </a:p>
        </p:txBody>
      </p:sp>
      <p:sp>
        <p:nvSpPr>
          <p:cNvPr id="46" name="Text 44"/>
          <p:cNvSpPr/>
          <p:nvPr/>
        </p:nvSpPr>
        <p:spPr>
          <a:xfrm>
            <a:off x="275927" y="1456432"/>
            <a:ext cx="698599" cy="187226"/>
          </a:xfrm>
          <a:prstGeom prst="roundRect">
            <a:avLst>
              <a:gd name="adj" fmla="val 13567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7" name="Text 45"/>
          <p:cNvSpPr/>
          <p:nvPr/>
        </p:nvSpPr>
        <p:spPr>
          <a:xfrm>
            <a:off x="339328" y="1507182"/>
            <a:ext cx="583234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부대비용</a:t>
            </a:r>
            <a:endParaRPr lang="en-US" sz="500" dirty="0"/>
          </a:p>
        </p:txBody>
      </p:sp>
      <p:sp>
        <p:nvSpPr>
          <p:cNvPr id="48" name="Text 46"/>
          <p:cNvSpPr/>
          <p:nvPr/>
        </p:nvSpPr>
        <p:spPr>
          <a:xfrm>
            <a:off x="275927" y="1668959"/>
            <a:ext cx="698599" cy="187226"/>
          </a:xfrm>
          <a:prstGeom prst="roundRect">
            <a:avLst>
              <a:gd name="adj" fmla="val 13567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9" name="Text 47"/>
          <p:cNvSpPr/>
          <p:nvPr/>
        </p:nvSpPr>
        <p:spPr>
          <a:xfrm>
            <a:off x="339328" y="1719709"/>
            <a:ext cx="583234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견적서 생성</a:t>
            </a:r>
            <a:endParaRPr lang="en-US" sz="500" dirty="0"/>
          </a:p>
        </p:txBody>
      </p:sp>
      <p:sp>
        <p:nvSpPr>
          <p:cNvPr id="50" name="Text 48"/>
          <p:cNvSpPr/>
          <p:nvPr/>
        </p:nvSpPr>
        <p:spPr>
          <a:xfrm>
            <a:off x="1256109" y="1052810"/>
            <a:ext cx="533593" cy="127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1"/>
              </a:lnSpc>
              <a:buNone/>
            </a:pPr>
            <a:r>
              <a:rPr lang="en-US" sz="77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마진율 적용</a:t>
            </a:r>
            <a:endParaRPr lang="en-US" sz="770" dirty="0"/>
          </a:p>
        </p:txBody>
      </p:sp>
      <p:sp>
        <p:nvSpPr>
          <p:cNvPr id="51" name="Text 49"/>
          <p:cNvSpPr/>
          <p:nvPr/>
        </p:nvSpPr>
        <p:spPr>
          <a:xfrm>
            <a:off x="1205359" y="1298079"/>
            <a:ext cx="1650950" cy="396180"/>
          </a:xfrm>
          <a:prstGeom prst="roundRect">
            <a:avLst>
              <a:gd name="adj" fmla="val 6411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2" name="Text 50"/>
          <p:cNvSpPr/>
          <p:nvPr/>
        </p:nvSpPr>
        <p:spPr>
          <a:xfrm>
            <a:off x="1922066" y="1334393"/>
            <a:ext cx="217536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관공서</a:t>
            </a:r>
            <a:endParaRPr lang="en-US" sz="560" dirty="0"/>
          </a:p>
        </p:txBody>
      </p:sp>
      <p:sp>
        <p:nvSpPr>
          <p:cNvPr id="53" name="Text 51"/>
          <p:cNvSpPr/>
          <p:nvPr/>
        </p:nvSpPr>
        <p:spPr>
          <a:xfrm>
            <a:off x="1786656" y="1521023"/>
            <a:ext cx="488356" cy="1154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10"/>
              </a:lnSpc>
              <a:buNone/>
            </a:pPr>
            <a:r>
              <a:rPr lang="en-US" sz="7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마진율 15%</a:t>
            </a:r>
            <a:endParaRPr lang="en-US" sz="700" dirty="0"/>
          </a:p>
        </p:txBody>
      </p:sp>
      <p:sp>
        <p:nvSpPr>
          <p:cNvPr id="54" name="Text 52"/>
          <p:cNvSpPr/>
          <p:nvPr/>
        </p:nvSpPr>
        <p:spPr>
          <a:xfrm>
            <a:off x="2988469" y="1298079"/>
            <a:ext cx="1650950" cy="396180"/>
          </a:xfrm>
          <a:prstGeom prst="roundRect">
            <a:avLst>
              <a:gd name="adj" fmla="val 6411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5" name="Text 53"/>
          <p:cNvSpPr/>
          <p:nvPr/>
        </p:nvSpPr>
        <p:spPr>
          <a:xfrm>
            <a:off x="3619863" y="1334393"/>
            <a:ext cx="388013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일반 건설사</a:t>
            </a:r>
            <a:endParaRPr lang="en-US" sz="560" dirty="0"/>
          </a:p>
        </p:txBody>
      </p:sp>
      <p:sp>
        <p:nvSpPr>
          <p:cNvPr id="56" name="Text 54"/>
          <p:cNvSpPr/>
          <p:nvPr/>
        </p:nvSpPr>
        <p:spPr>
          <a:xfrm>
            <a:off x="3484605" y="1521023"/>
            <a:ext cx="658529" cy="1154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1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마진율 20~25%</a:t>
            </a:r>
            <a:endParaRPr lang="en-US" sz="700" dirty="0"/>
          </a:p>
        </p:txBody>
      </p:sp>
      <p:sp>
        <p:nvSpPr>
          <p:cNvPr id="57" name="Text 55"/>
          <p:cNvSpPr/>
          <p:nvPr/>
        </p:nvSpPr>
        <p:spPr>
          <a:xfrm>
            <a:off x="1256109" y="1845320"/>
            <a:ext cx="668244" cy="127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1"/>
              </a:lnSpc>
              <a:buNone/>
            </a:pPr>
            <a:r>
              <a:rPr lang="en-US" sz="77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최종 금액 계산</a:t>
            </a:r>
            <a:endParaRPr lang="en-US" sz="770" dirty="0"/>
          </a:p>
        </p:txBody>
      </p:sp>
      <p:sp>
        <p:nvSpPr>
          <p:cNvPr id="58" name="Text 56"/>
          <p:cNvSpPr/>
          <p:nvPr/>
        </p:nvSpPr>
        <p:spPr>
          <a:xfrm>
            <a:off x="1205359" y="2090589"/>
            <a:ext cx="3499991" cy="792361"/>
          </a:xfrm>
          <a:prstGeom prst="roundRect">
            <a:avLst>
              <a:gd name="adj" fmla="val 3206"/>
            </a:avLst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9" name="Text 57"/>
          <p:cNvSpPr/>
          <p:nvPr/>
        </p:nvSpPr>
        <p:spPr>
          <a:xfrm>
            <a:off x="1939114" y="2192982"/>
            <a:ext cx="315450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원가 합계</a:t>
            </a:r>
            <a:endParaRPr lang="en-US" sz="560" dirty="0"/>
          </a:p>
        </p:txBody>
      </p:sp>
      <p:sp>
        <p:nvSpPr>
          <p:cNvPr id="60" name="Text 58"/>
          <p:cNvSpPr/>
          <p:nvPr/>
        </p:nvSpPr>
        <p:spPr>
          <a:xfrm>
            <a:off x="3593449" y="2187178"/>
            <a:ext cx="440841" cy="104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819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₩ 1,862,100</a:t>
            </a:r>
            <a:endParaRPr lang="en-US" sz="630" dirty="0"/>
          </a:p>
        </p:txBody>
      </p:sp>
      <p:sp>
        <p:nvSpPr>
          <p:cNvPr id="61" name="Text 59"/>
          <p:cNvSpPr/>
          <p:nvPr/>
        </p:nvSpPr>
        <p:spPr>
          <a:xfrm>
            <a:off x="1919378" y="2391073"/>
            <a:ext cx="355071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마진 (20%)</a:t>
            </a:r>
            <a:endParaRPr lang="en-US" sz="560" dirty="0"/>
          </a:p>
        </p:txBody>
      </p:sp>
      <p:sp>
        <p:nvSpPr>
          <p:cNvPr id="62" name="Text 60"/>
          <p:cNvSpPr/>
          <p:nvPr/>
        </p:nvSpPr>
        <p:spPr>
          <a:xfrm>
            <a:off x="3624871" y="2385268"/>
            <a:ext cx="378145" cy="104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819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₩ 372,420</a:t>
            </a:r>
            <a:endParaRPr lang="en-US" sz="630" dirty="0"/>
          </a:p>
        </p:txBody>
      </p:sp>
      <p:sp>
        <p:nvSpPr>
          <p:cNvPr id="63" name="Text 61"/>
          <p:cNvSpPr/>
          <p:nvPr/>
        </p:nvSpPr>
        <p:spPr>
          <a:xfrm>
            <a:off x="1975394" y="2589163"/>
            <a:ext cx="243039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절삭 전</a:t>
            </a:r>
            <a:endParaRPr lang="en-US" sz="560" dirty="0"/>
          </a:p>
        </p:txBody>
      </p:sp>
      <p:sp>
        <p:nvSpPr>
          <p:cNvPr id="64" name="Text 62"/>
          <p:cNvSpPr/>
          <p:nvPr/>
        </p:nvSpPr>
        <p:spPr>
          <a:xfrm>
            <a:off x="3593449" y="2583359"/>
            <a:ext cx="440841" cy="104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819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₩ 2,234,520</a:t>
            </a:r>
            <a:endParaRPr lang="en-US" sz="630" dirty="0"/>
          </a:p>
        </p:txBody>
      </p:sp>
      <p:sp>
        <p:nvSpPr>
          <p:cNvPr id="65" name="Text 63"/>
          <p:cNvSpPr/>
          <p:nvPr/>
        </p:nvSpPr>
        <p:spPr>
          <a:xfrm>
            <a:off x="1919530" y="2781449"/>
            <a:ext cx="354768" cy="104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819"/>
              </a:lnSpc>
              <a:buNone/>
            </a:pPr>
            <a:r>
              <a:rPr lang="en-US" sz="630" b="1" dirty="0">
                <a:solidFill>
                  <a:srgbClr val="0D948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최종 금액</a:t>
            </a:r>
            <a:endParaRPr lang="en-US" sz="630" dirty="0"/>
          </a:p>
        </p:txBody>
      </p:sp>
      <p:sp>
        <p:nvSpPr>
          <p:cNvPr id="66" name="Text 64"/>
          <p:cNvSpPr/>
          <p:nvPr/>
        </p:nvSpPr>
        <p:spPr>
          <a:xfrm>
            <a:off x="3448930" y="2719685"/>
            <a:ext cx="730029" cy="161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274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₩ 2,230,000</a:t>
            </a:r>
            <a:endParaRPr lang="en-US" sz="980" dirty="0"/>
          </a:p>
        </p:txBody>
      </p:sp>
      <p:sp>
        <p:nvSpPr>
          <p:cNvPr id="67" name="Text 65"/>
          <p:cNvSpPr/>
          <p:nvPr/>
        </p:nvSpPr>
        <p:spPr>
          <a:xfrm>
            <a:off x="1256109" y="3034010"/>
            <a:ext cx="433858" cy="127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1"/>
              </a:lnSpc>
              <a:buNone/>
            </a:pPr>
            <a:r>
              <a:rPr lang="en-US" sz="77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문구</a:t>
            </a:r>
            <a:endParaRPr lang="en-US" sz="770" dirty="0"/>
          </a:p>
        </p:txBody>
      </p:sp>
      <p:sp>
        <p:nvSpPr>
          <p:cNvPr id="68" name="Text 66"/>
          <p:cNvSpPr/>
          <p:nvPr/>
        </p:nvSpPr>
        <p:spPr>
          <a:xfrm>
            <a:off x="1205359" y="3246239"/>
            <a:ext cx="3499991" cy="363141"/>
          </a:xfrm>
          <a:prstGeom prst="roundRect">
            <a:avLst>
              <a:gd name="adj" fmla="val 6995"/>
            </a:avLst>
          </a:prstGeom>
          <a:solidFill>
            <a:srgbClr val="DC262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9" name="Text 67"/>
          <p:cNvSpPr/>
          <p:nvPr/>
        </p:nvSpPr>
        <p:spPr>
          <a:xfrm>
            <a:off x="2476031" y="3288357"/>
            <a:ext cx="958647" cy="80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637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전기 배선 및 상시 전원 공사 별도</a:t>
            </a:r>
            <a:endParaRPr lang="en-US" sz="490" dirty="0"/>
          </a:p>
        </p:txBody>
      </p:sp>
      <p:sp>
        <p:nvSpPr>
          <p:cNvPr id="70" name="Text 68"/>
          <p:cNvSpPr/>
          <p:nvPr/>
        </p:nvSpPr>
        <p:spPr>
          <a:xfrm>
            <a:off x="2317243" y="3453557"/>
            <a:ext cx="1276222" cy="80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637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결제: 착수금 30%, 잔금 70% | 유효기간 15일</a:t>
            </a:r>
            <a:endParaRPr lang="en-US" sz="490" dirty="0"/>
          </a:p>
        </p:txBody>
      </p:sp>
      <p:sp>
        <p:nvSpPr>
          <p:cNvPr id="71" name="Text 69"/>
          <p:cNvSpPr/>
          <p:nvPr/>
        </p:nvSpPr>
        <p:spPr>
          <a:xfrm>
            <a:off x="1205359" y="1298079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  <a:effectLst>
            <a:outerShdw sx="100000" sy="100000" kx="0" ky="0" algn="bl" rotWithShape="0" blurRad="38100" dist="12700" dir="5400000">
              <a:srgbClr val="000000">
                <a:alpha val="3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2" name="Text 70"/>
          <p:cNvSpPr/>
          <p:nvPr/>
        </p:nvSpPr>
        <p:spPr>
          <a:xfrm>
            <a:off x="1268313" y="1329779"/>
            <a:ext cx="5267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700" dirty="0"/>
          </a:p>
        </p:txBody>
      </p:sp>
      <p:sp>
        <p:nvSpPr>
          <p:cNvPr id="73" name="Text 71"/>
          <p:cNvSpPr/>
          <p:nvPr/>
        </p:nvSpPr>
        <p:spPr>
          <a:xfrm>
            <a:off x="1205359" y="2090589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  <a:effectLst>
            <a:outerShdw sx="100000" sy="100000" kx="0" ky="0" algn="bl" rotWithShape="0" blurRad="38100" dist="12700" dir="5400000">
              <a:srgbClr val="000000">
                <a:alpha val="3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4" name="Text 72"/>
          <p:cNvSpPr/>
          <p:nvPr/>
        </p:nvSpPr>
        <p:spPr>
          <a:xfrm>
            <a:off x="1268313" y="2122289"/>
            <a:ext cx="5267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700" dirty="0"/>
          </a:p>
        </p:txBody>
      </p:sp>
      <p:sp>
        <p:nvSpPr>
          <p:cNvPr id="75" name="Text 73"/>
          <p:cNvSpPr/>
          <p:nvPr/>
        </p:nvSpPr>
        <p:spPr>
          <a:xfrm>
            <a:off x="1205359" y="3246239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  <a:effectLst>
            <a:outerShdw sx="100000" sy="100000" kx="0" ky="0" algn="bl" rotWithShape="0" blurRad="38100" dist="12700" dir="5400000">
              <a:srgbClr val="000000">
                <a:alpha val="3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6" name="Text 74"/>
          <p:cNvSpPr/>
          <p:nvPr/>
        </p:nvSpPr>
        <p:spPr>
          <a:xfrm>
            <a:off x="1268313" y="3277939"/>
            <a:ext cx="5267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en-US" sz="700" dirty="0"/>
          </a:p>
        </p:txBody>
      </p:sp>
      <p:sp>
        <p:nvSpPr>
          <p:cNvPr id="77" name="Text 75"/>
          <p:cNvSpPr/>
          <p:nvPr/>
        </p:nvSpPr>
        <p:spPr>
          <a:xfrm>
            <a:off x="1205359" y="3411438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  <a:effectLst>
            <a:outerShdw sx="100000" sy="100000" kx="0" ky="0" algn="bl" rotWithShape="0" blurRad="38100" dist="12700" dir="5400000">
              <a:srgbClr val="000000">
                <a:alpha val="3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8" name="Text 76"/>
          <p:cNvSpPr/>
          <p:nvPr/>
        </p:nvSpPr>
        <p:spPr>
          <a:xfrm>
            <a:off x="1268313" y="3443139"/>
            <a:ext cx="5267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</a:t>
            </a:r>
            <a:endParaRPr lang="en-US" sz="700" dirty="0"/>
          </a:p>
        </p:txBody>
      </p:sp>
      <p:sp>
        <p:nvSpPr>
          <p:cNvPr id="79" name="Text 77"/>
          <p:cNvSpPr/>
          <p:nvPr/>
        </p:nvSpPr>
        <p:spPr>
          <a:xfrm>
            <a:off x="7201049" y="587276"/>
            <a:ext cx="1841450" cy="3031629"/>
          </a:xfrm>
          <a:prstGeom prst="roundRect">
            <a:avLst>
              <a:gd name="adj" fmla="val 137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0" name="Text 78"/>
          <p:cNvSpPr/>
          <p:nvPr/>
        </p:nvSpPr>
        <p:spPr>
          <a:xfrm>
            <a:off x="7312075" y="698302"/>
            <a:ext cx="1619399" cy="215801"/>
          </a:xfrm>
          <a:prstGeom prst="roundRect">
            <a:avLst>
              <a:gd name="adj" fmla="val 11770"/>
            </a:avLst>
          </a:prstGeom>
          <a:solidFill>
            <a:srgbClr val="95C11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1" name="Text 79"/>
          <p:cNvSpPr/>
          <p:nvPr/>
        </p:nvSpPr>
        <p:spPr>
          <a:xfrm>
            <a:off x="7399411" y="749052"/>
            <a:ext cx="144472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Description</a:t>
            </a:r>
            <a:endParaRPr lang="en-US" sz="700" dirty="0"/>
          </a:p>
        </p:txBody>
      </p:sp>
      <p:sp>
        <p:nvSpPr>
          <p:cNvPr id="82" name="Text 80"/>
          <p:cNvSpPr/>
          <p:nvPr/>
        </p:nvSpPr>
        <p:spPr>
          <a:xfrm>
            <a:off x="7312075" y="1041053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3" name="Text 81"/>
          <p:cNvSpPr/>
          <p:nvPr/>
        </p:nvSpPr>
        <p:spPr>
          <a:xfrm>
            <a:off x="7378750" y="1077516"/>
            <a:ext cx="4508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600" dirty="0"/>
          </a:p>
        </p:txBody>
      </p:sp>
      <p:sp>
        <p:nvSpPr>
          <p:cNvPr id="84" name="Text 82"/>
          <p:cNvSpPr/>
          <p:nvPr/>
        </p:nvSpPr>
        <p:spPr>
          <a:xfrm>
            <a:off x="7553176" y="1077516"/>
            <a:ext cx="415945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마진율 적용</a:t>
            </a:r>
            <a:endParaRPr lang="en-US" sz="600" dirty="0"/>
          </a:p>
        </p:txBody>
      </p:sp>
      <p:sp>
        <p:nvSpPr>
          <p:cNvPr id="85" name="Text 83"/>
          <p:cNvSpPr/>
          <p:nvPr/>
        </p:nvSpPr>
        <p:spPr>
          <a:xfrm>
            <a:off x="7527875" y="1256854"/>
            <a:ext cx="1431670" cy="8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관공서 15%, 일반 건설사 20~25%</a:t>
            </a:r>
            <a:endParaRPr lang="en-US" sz="500" dirty="0"/>
          </a:p>
        </p:txBody>
      </p:sp>
      <p:sp>
        <p:nvSpPr>
          <p:cNvPr id="86" name="Text 84"/>
          <p:cNvSpPr/>
          <p:nvPr/>
        </p:nvSpPr>
        <p:spPr>
          <a:xfrm>
            <a:off x="7312075" y="1472654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7" name="Text 85"/>
          <p:cNvSpPr/>
          <p:nvPr/>
        </p:nvSpPr>
        <p:spPr>
          <a:xfrm>
            <a:off x="7378750" y="1509117"/>
            <a:ext cx="4508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600" dirty="0"/>
          </a:p>
        </p:txBody>
      </p:sp>
      <p:sp>
        <p:nvSpPr>
          <p:cNvPr id="88" name="Text 86"/>
          <p:cNvSpPr/>
          <p:nvPr/>
        </p:nvSpPr>
        <p:spPr>
          <a:xfrm>
            <a:off x="7553176" y="1509117"/>
            <a:ext cx="338221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금액 절삭</a:t>
            </a:r>
            <a:endParaRPr lang="en-US" sz="600" dirty="0"/>
          </a:p>
        </p:txBody>
      </p:sp>
      <p:sp>
        <p:nvSpPr>
          <p:cNvPr id="89" name="Text 87"/>
          <p:cNvSpPr/>
          <p:nvPr/>
        </p:nvSpPr>
        <p:spPr>
          <a:xfrm>
            <a:off x="7527875" y="1688455"/>
            <a:ext cx="1431670" cy="8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만원 단위 이하 절삭 (네고 대비)</a:t>
            </a:r>
            <a:endParaRPr lang="en-US" sz="500" dirty="0"/>
          </a:p>
        </p:txBody>
      </p:sp>
      <p:sp>
        <p:nvSpPr>
          <p:cNvPr id="90" name="Text 88"/>
          <p:cNvSpPr/>
          <p:nvPr/>
        </p:nvSpPr>
        <p:spPr>
          <a:xfrm>
            <a:off x="7312075" y="1904256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1" name="Text 89"/>
          <p:cNvSpPr/>
          <p:nvPr/>
        </p:nvSpPr>
        <p:spPr>
          <a:xfrm>
            <a:off x="7378750" y="1940719"/>
            <a:ext cx="4508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en-US" sz="600" dirty="0"/>
          </a:p>
        </p:txBody>
      </p:sp>
      <p:sp>
        <p:nvSpPr>
          <p:cNvPr id="92" name="Text 90"/>
          <p:cNvSpPr/>
          <p:nvPr/>
        </p:nvSpPr>
        <p:spPr>
          <a:xfrm>
            <a:off x="7553176" y="1940719"/>
            <a:ext cx="338221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면책 문구</a:t>
            </a:r>
            <a:endParaRPr lang="en-US" sz="600" dirty="0"/>
          </a:p>
        </p:txBody>
      </p:sp>
      <p:sp>
        <p:nvSpPr>
          <p:cNvPr id="93" name="Text 91"/>
          <p:cNvSpPr/>
          <p:nvPr/>
        </p:nvSpPr>
        <p:spPr>
          <a:xfrm>
            <a:off x="7527875" y="2120057"/>
            <a:ext cx="1431670" cy="8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전기 공사 별도 문구 필수 삽입</a:t>
            </a:r>
            <a:endParaRPr lang="en-US" sz="500" dirty="0"/>
          </a:p>
        </p:txBody>
      </p:sp>
      <p:sp>
        <p:nvSpPr>
          <p:cNvPr id="94" name="Text 92"/>
          <p:cNvSpPr/>
          <p:nvPr/>
        </p:nvSpPr>
        <p:spPr>
          <a:xfrm>
            <a:off x="7312075" y="2335857"/>
            <a:ext cx="177701" cy="177701"/>
          </a:xfrm>
          <a:prstGeom prst="roundRect">
            <a:avLst>
              <a:gd name="adj" fmla="val 514572"/>
            </a:avLst>
          </a:prstGeom>
          <a:solidFill>
            <a:srgbClr val="DC262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5" name="Text 93"/>
          <p:cNvSpPr/>
          <p:nvPr/>
        </p:nvSpPr>
        <p:spPr>
          <a:xfrm>
            <a:off x="7378750" y="2372320"/>
            <a:ext cx="4508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</a:t>
            </a:r>
            <a:endParaRPr lang="en-US" sz="600" dirty="0"/>
          </a:p>
        </p:txBody>
      </p:sp>
      <p:sp>
        <p:nvSpPr>
          <p:cNvPr id="96" name="Text 94"/>
          <p:cNvSpPr/>
          <p:nvPr/>
        </p:nvSpPr>
        <p:spPr>
          <a:xfrm>
            <a:off x="7553176" y="2372320"/>
            <a:ext cx="338221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결제 조건</a:t>
            </a:r>
            <a:endParaRPr lang="en-US" sz="600" dirty="0"/>
          </a:p>
        </p:txBody>
      </p:sp>
      <p:sp>
        <p:nvSpPr>
          <p:cNvPr id="97" name="Text 95"/>
          <p:cNvSpPr/>
          <p:nvPr/>
        </p:nvSpPr>
        <p:spPr>
          <a:xfrm>
            <a:off x="7527875" y="2551658"/>
            <a:ext cx="1431670" cy="8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착수금 30%, 잔금 70% 명시</a:t>
            </a:r>
            <a:endParaRPr lang="en-US" sz="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SAM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Web Storyboard</dc:subject>
  <dc:creator>SAM IT Innovation Team</dc:creator>
  <cp:lastModifiedBy>SAM IT Innovation Team</cp:lastModifiedBy>
  <cp:revision>1</cp:revision>
  <dcterms:created xsi:type="dcterms:W3CDTF">2026-01-09T09:37:10Z</dcterms:created>
  <dcterms:modified xsi:type="dcterms:W3CDTF">2026-01-09T09:37:10Z</dcterms:modified>
</cp:coreProperties>
</file>