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SAM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방화셔터 견적 시스템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D9488"/>
                </a:solidFill>
              </a:rPr>
              <a:t>웹 기획서 및 스토리보드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Version D1.0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2024.10.24 | DX 추진팀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Document History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286000"/>
        </p:xfrm>
        <a:graphic>
          <a:graphicData uri="http://schemas.openxmlformats.org/drawingml/2006/table">
            <a:tbl>
              <a:tblPr/>
              <a:tblGrid>
                <a:gridCol w="1097280"/>
                <a:gridCol w="731520"/>
                <a:gridCol w="1371600"/>
                <a:gridCol w="3657600"/>
                <a:gridCol w="1371600"/>
              </a:tblGrid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날짜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버전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주요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상세 내용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비고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2024.10.24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</a:rPr>
                        <a:t>방화셔터 견적 시스템 기획서 초안 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목차 (Table of Contents)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05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463040" y="1005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개요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389120" y="1005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시스템 목적 및 범위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459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63040" y="1645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메뉴 구조 (IA)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Information Architecture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2860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63040" y="2286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규격 입력 화면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22860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개구부 → 제작 규격 변환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2608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63040" y="29260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단가 계산 화면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2926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재질/두께별 단가 적용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63040" y="3566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모터/부대비용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89120" y="35661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하중 계산 및 추가 비용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42062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463040" y="42062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최종 견적서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389120" y="4206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마진율 적용 및 PPT 생성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01. 프로젝트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프로젝트 목적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3931920" cy="16459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3716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방화셔터 견적의 세부 계산 로직을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AI 기반으로 자동화하여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규격 산출 → 단가 계산 → 견적서 생성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전 과정을 시스템화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5488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주요 기능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28016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개구부 → 제작 규격 자동 변환 (W+0.1m, H+0.6m)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754880" y="1600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최소 면적 5㎡ 할증 자동 적용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재질/두께별 단가 자동 계산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0" y="22402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하중 기반 모터 사양 자동 매칭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754880" y="2560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✓ 부대비용 (철거/폐기물/양중비) 자동 가산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기대 효과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🧮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정확한 계산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복잡한 수식 자동화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29184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⚡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329184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즉시 견적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29184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실시간 금액 산출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126480" y="3566160"/>
            <a:ext cx="2651760" cy="1280160"/>
          </a:xfrm>
          <a:prstGeom prst="rect">
            <a:avLst/>
          </a:prstGeom>
          <a:solidFill>
            <a:srgbClr val="F1F5F9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26480" y="36576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📋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126480" y="41148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표준 양식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126480" y="44348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필수 문구 자동 삽입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02. 메뉴 구조 (Information Architecture)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0" y="91440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방화셔터 견적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463040"/>
            <a:ext cx="0" cy="36576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71600" y="1828800"/>
            <a:ext cx="640080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1732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1148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규격 입력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1148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개구부 크기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1148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제작 규격 계산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1148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최소면적 할증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52044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1460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251460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단가 계산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51460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1460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재질 선택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51460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1460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두께 선택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51460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1460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면적 단가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62356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1772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461772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부대비용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1772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1772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모터 선정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1772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1772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철거/폐기물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61772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1772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양중비/운반비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7726680" y="1828800"/>
            <a:ext cx="0" cy="2743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720840" y="2103120"/>
            <a:ext cx="2011680" cy="4572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7" name="Text 35"/>
          <p:cNvSpPr/>
          <p:nvPr/>
        </p:nvSpPr>
        <p:spPr>
          <a:xfrm>
            <a:off x="6720840" y="21031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견적서 생성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6720840" y="274320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720840" y="2743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마진율 적용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720840" y="315468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720840" y="31546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금액 절삭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6720840" y="3566160"/>
            <a:ext cx="2011680" cy="36576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72084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PPT 출력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규격 입력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6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/estimate/dimension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규격 입력 화면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EST_DIM_001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방화셔터 견적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74320" y="1188720"/>
            <a:ext cx="1097280" cy="36576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1280160"/>
            <a:ext cx="10058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128016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규격 입력</a:t>
            </a:r>
            <a:endParaRPr lang="en-US" sz="700" dirty="0"/>
          </a:p>
        </p:txBody>
      </p:sp>
      <p:sp>
        <p:nvSpPr>
          <p:cNvPr id="9" name="Shape 6"/>
          <p:cNvSpPr/>
          <p:nvPr/>
        </p:nvSpPr>
        <p:spPr>
          <a:xfrm>
            <a:off x="320040" y="160020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0040" y="160020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단가 계산</a:t>
            </a:r>
            <a:endParaRPr lang="en-US" sz="700" dirty="0"/>
          </a:p>
        </p:txBody>
      </p:sp>
      <p:sp>
        <p:nvSpPr>
          <p:cNvPr id="11" name="Shape 8"/>
          <p:cNvSpPr/>
          <p:nvPr/>
        </p:nvSpPr>
        <p:spPr>
          <a:xfrm>
            <a:off x="320040" y="187452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0040" y="18745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부대비용</a:t>
            </a:r>
            <a:endParaRPr lang="en-US" sz="700" dirty="0"/>
          </a:p>
        </p:txBody>
      </p:sp>
      <p:sp>
        <p:nvSpPr>
          <p:cNvPr id="13" name="Shape 10"/>
          <p:cNvSpPr/>
          <p:nvPr/>
        </p:nvSpPr>
        <p:spPr>
          <a:xfrm>
            <a:off x="320040" y="214884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20040" y="214884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견적서 생성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개구부 크기 입력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1463040" y="1600200"/>
            <a:ext cx="2286000" cy="109728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463040" y="1600200"/>
            <a:ext cx="2286000" cy="27432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463040" y="16002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개구부 (입력값)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1554480" y="1965960"/>
            <a:ext cx="9144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554480" y="19659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W: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2286000" y="1965960"/>
            <a:ext cx="1280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28600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3,000 mm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1554480" y="2331720"/>
            <a:ext cx="9144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554480" y="23317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H: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2286000" y="2331720"/>
            <a:ext cx="1280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286000" y="233172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4,000 mm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3931920" y="1783080"/>
            <a:ext cx="548640" cy="7315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931920" y="178308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D9488"/>
                </a:solidFill>
              </a:rPr>
              <a:t>→</a:t>
            </a:r>
            <a:endParaRPr lang="en-US" sz="2000" dirty="0"/>
          </a:p>
        </p:txBody>
      </p:sp>
      <p:sp>
        <p:nvSpPr>
          <p:cNvPr id="30" name="Shape 27"/>
          <p:cNvSpPr/>
          <p:nvPr/>
        </p:nvSpPr>
        <p:spPr>
          <a:xfrm>
            <a:off x="4663440" y="1600200"/>
            <a:ext cx="2286000" cy="109728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663440" y="1600200"/>
            <a:ext cx="2286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663440" y="16002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제작 규격 (자동계산)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4754880" y="1965960"/>
            <a:ext cx="9144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754880" y="19659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W: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5486400" y="1965960"/>
            <a:ext cx="1280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0" y="196596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3,100 mm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4754880" y="2331720"/>
            <a:ext cx="9144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754880" y="23317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H: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5486400" y="2331720"/>
            <a:ext cx="1280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486400" y="233172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4,600 mm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1463040" y="283464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463040" y="28346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면적 계산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1463040" y="3246120"/>
            <a:ext cx="2286000" cy="73152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1463040" y="324612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1463040" y="3246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계산 면적</a:t>
            </a:r>
            <a:endParaRPr lang="en-US" sz="800" dirty="0"/>
          </a:p>
        </p:txBody>
      </p:sp>
      <p:sp>
        <p:nvSpPr>
          <p:cNvPr id="46" name="Shape 43"/>
          <p:cNvSpPr/>
          <p:nvPr/>
        </p:nvSpPr>
        <p:spPr>
          <a:xfrm>
            <a:off x="1463040" y="3520440"/>
            <a:ext cx="22860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463040" y="352044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</a:rPr>
              <a:t>14.26 ㎡</a:t>
            </a:r>
            <a:endParaRPr lang="en-US" sz="1400" dirty="0"/>
          </a:p>
        </p:txBody>
      </p:sp>
      <p:sp>
        <p:nvSpPr>
          <p:cNvPr id="48" name="Shape 45"/>
          <p:cNvSpPr/>
          <p:nvPr/>
        </p:nvSpPr>
        <p:spPr>
          <a:xfrm>
            <a:off x="3931920" y="3246120"/>
            <a:ext cx="3017520" cy="731520"/>
          </a:xfrm>
          <a:prstGeom prst="rect">
            <a:avLst/>
          </a:prstGeom>
          <a:solidFill>
            <a:srgbClr val="F59E0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3931920" y="3246120"/>
            <a:ext cx="30175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3931920" y="3246120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최소 면적 할증</a:t>
            </a:r>
            <a:endParaRPr lang="en-US" sz="800" dirty="0"/>
          </a:p>
        </p:txBody>
      </p:sp>
      <p:sp>
        <p:nvSpPr>
          <p:cNvPr id="51" name="Shape 48"/>
          <p:cNvSpPr/>
          <p:nvPr/>
        </p:nvSpPr>
        <p:spPr>
          <a:xfrm>
            <a:off x="3931920" y="3520440"/>
            <a:ext cx="301752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3931920" y="352044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5㎡ 미만 시 → 5㎡ 적용</a:t>
            </a:r>
            <a:endParaRPr lang="en-US" sz="900" dirty="0"/>
          </a:p>
        </p:txBody>
      </p:sp>
      <p:sp>
        <p:nvSpPr>
          <p:cNvPr id="53" name="Shape 50"/>
          <p:cNvSpPr/>
          <p:nvPr/>
        </p:nvSpPr>
        <p:spPr>
          <a:xfrm>
            <a:off x="5394960" y="4480560"/>
            <a:ext cx="1371600" cy="3657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5394960" y="44805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다음 단계</a:t>
            </a:r>
            <a:endParaRPr lang="en-US" sz="900" dirty="0"/>
          </a:p>
        </p:txBody>
      </p:sp>
      <p:sp>
        <p:nvSpPr>
          <p:cNvPr id="55" name="Shape 52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6" name="Shape 53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57" name="Text 54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9" name="Text 56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60" name="Text 57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개구부 입력</a:t>
            </a:r>
            <a:endParaRPr lang="en-US" sz="800" dirty="0"/>
          </a:p>
        </p:txBody>
      </p:sp>
      <p:sp>
        <p:nvSpPr>
          <p:cNvPr id="61" name="Text 58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고객사 제공 문 크기(개구부) 입력, mm 단위</a:t>
            </a:r>
            <a:endParaRPr lang="en-US" sz="700" dirty="0"/>
          </a:p>
        </p:txBody>
      </p:sp>
      <p:sp>
        <p:nvSpPr>
          <p:cNvPr id="62" name="Shape 59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3" name="Text 60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64" name="Text 61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제작 규격 변환</a:t>
            </a:r>
            <a:endParaRPr lang="en-US" sz="800" dirty="0"/>
          </a:p>
        </p:txBody>
      </p:sp>
      <p:sp>
        <p:nvSpPr>
          <p:cNvPr id="65" name="Text 62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W+100mm(레일), H+600mm(권상높이) 자동 계산</a:t>
            </a:r>
            <a:endParaRPr lang="en-US" sz="700" dirty="0"/>
          </a:p>
        </p:txBody>
      </p:sp>
      <p:sp>
        <p:nvSpPr>
          <p:cNvPr id="66" name="Shape 63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7" name="Text 64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68" name="Text 65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면적 계산</a:t>
            </a:r>
            <a:endParaRPr lang="en-US" sz="800" dirty="0"/>
          </a:p>
        </p:txBody>
      </p:sp>
      <p:sp>
        <p:nvSpPr>
          <p:cNvPr id="69" name="Text 66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제작W × 제작H = 실제 면적(㎡)</a:t>
            </a:r>
            <a:endParaRPr lang="en-US" sz="700" dirty="0"/>
          </a:p>
        </p:txBody>
      </p:sp>
      <p:sp>
        <p:nvSpPr>
          <p:cNvPr id="70" name="Shape 67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71" name="Text 68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72" name="Text 69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최소면적 할증</a:t>
            </a:r>
            <a:endParaRPr lang="en-US" sz="800" dirty="0"/>
          </a:p>
        </p:txBody>
      </p:sp>
      <p:sp>
        <p:nvSpPr>
          <p:cNvPr id="73" name="Text 70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5㎡ 미만 시 5㎡로 강제 적용 (제작 공정 특성)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단가 계산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7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/estimate/pricing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단가 계산 화면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EST_PRICE_001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방화셔터 견적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74320" y="1188720"/>
            <a:ext cx="1097280" cy="36576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1280160"/>
            <a:ext cx="10058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128016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규격 입력</a:t>
            </a:r>
            <a:endParaRPr lang="en-US" sz="700" dirty="0"/>
          </a:p>
        </p:txBody>
      </p:sp>
      <p:sp>
        <p:nvSpPr>
          <p:cNvPr id="9" name="Shape 6"/>
          <p:cNvSpPr/>
          <p:nvPr/>
        </p:nvSpPr>
        <p:spPr>
          <a:xfrm>
            <a:off x="320040" y="1554480"/>
            <a:ext cx="10058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0040" y="155448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단가 계산</a:t>
            </a:r>
            <a:endParaRPr lang="en-US" sz="700" dirty="0"/>
          </a:p>
        </p:txBody>
      </p:sp>
      <p:sp>
        <p:nvSpPr>
          <p:cNvPr id="11" name="Shape 8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재질 및 두께 선택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463040" y="1600200"/>
            <a:ext cx="2286000" cy="91440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463040" y="1600200"/>
            <a:ext cx="2286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63040" y="16002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아연도 강판 0.8t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1463040" y="1920240"/>
            <a:ext cx="22860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463040" y="192024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85,000원/㎡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931920" y="1600200"/>
            <a:ext cx="2286000" cy="9144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931920" y="1600200"/>
            <a:ext cx="2286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31920" y="16002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아연도 강판 1.0t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3931920" y="1920240"/>
            <a:ext cx="22860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931920" y="192024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93B"/>
                </a:solidFill>
              </a:rPr>
              <a:t>90,000원/㎡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1463040" y="2651760"/>
            <a:ext cx="2286000" cy="9144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463040" y="2651760"/>
            <a:ext cx="2286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463040" y="2651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스크린 (일반)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1463040" y="2971800"/>
            <a:ext cx="22860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463040" y="297180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93B"/>
                </a:solidFill>
              </a:rPr>
              <a:t>단가 변동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3931920" y="2651760"/>
            <a:ext cx="2286000" cy="9144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931920" y="2651760"/>
            <a:ext cx="2286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931920" y="2651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스크린 (차열)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3931920" y="2971800"/>
            <a:ext cx="22860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931920" y="297180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93B"/>
                </a:solidFill>
              </a:rPr>
              <a:t>일반 × 1.8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1463040" y="374904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463040" y="37490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자재비 계산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1463040" y="4160520"/>
            <a:ext cx="4846320" cy="64008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463040" y="4160520"/>
            <a:ext cx="27432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463040" y="41605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14.26㎡ × 85,000원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4389120" y="4160520"/>
            <a:ext cx="1920240" cy="6400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389120" y="416052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₩ 1,212,100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1" name="Shape 38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2" name="Text 39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4" name="Text 41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재질 선택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아연도 강판(Steel) 또는 스크린 방화셔터 선택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8" name="Text 45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두께 옵션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0.8t(기본) / 1.0t(+5,000원/㎡, 소방 기준)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2" name="Text 49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스크린 단가</a:t>
            </a:r>
            <a:endParaRPr lang="en-US" sz="800" dirty="0"/>
          </a:p>
        </p:txBody>
      </p:sp>
      <p:sp>
        <p:nvSpPr>
          <p:cNvPr id="54" name="Text 51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차열 스크린은 일반 대비 1.8배 단가 적용</a:t>
            </a:r>
            <a:endParaRPr lang="en-US" sz="700" dirty="0"/>
          </a:p>
        </p:txBody>
      </p:sp>
      <p:sp>
        <p:nvSpPr>
          <p:cNvPr id="55" name="Shape 52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6" name="Text 53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7" name="Text 54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자재비 합계</a:t>
            </a:r>
            <a:endParaRPr lang="en-US" sz="800" dirty="0"/>
          </a:p>
        </p:txBody>
      </p:sp>
      <p:sp>
        <p:nvSpPr>
          <p:cNvPr id="58" name="Text 55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면적 × 단가 = 자재비 자동 계산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부대비용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8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/estimate/additional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모터/부대비용 화면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EST_ADD_001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방화셔터 견적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74320" y="1188720"/>
            <a:ext cx="1097280" cy="36576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1828800"/>
            <a:ext cx="10058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182880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부대비용</a:t>
            </a:r>
            <a:endParaRPr lang="en-US" sz="700" dirty="0"/>
          </a:p>
        </p:txBody>
      </p:sp>
      <p:sp>
        <p:nvSpPr>
          <p:cNvPr id="9" name="Shape 6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모터 사양 자동 선정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463040" y="1600200"/>
            <a:ext cx="2286000" cy="64008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63040" y="160020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463040" y="16002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하중 계산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1463040" y="1874520"/>
            <a:ext cx="22860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63040" y="1874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</a:rPr>
              <a:t>14.26㎡ × 12kg = 171kg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3931920" y="1600200"/>
            <a:ext cx="2286000" cy="64008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31920" y="160020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931920" y="16002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모터 선정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3931920" y="1874520"/>
            <a:ext cx="22860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31920" y="1874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400kg형 (450,000원)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1463040" y="237744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463040" y="23774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E293B"/>
                </a:solidFill>
              </a:rPr>
              <a:t>모터 선정 기준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1463040" y="2743200"/>
            <a:ext cx="15544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463040" y="274320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~300kg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400형 45만</a:t>
            </a:r>
            <a:endParaRPr lang="en-US" sz="700" dirty="0"/>
          </a:p>
        </p:txBody>
      </p:sp>
      <p:sp>
        <p:nvSpPr>
          <p:cNvPr id="25" name="Shape 22"/>
          <p:cNvSpPr/>
          <p:nvPr/>
        </p:nvSpPr>
        <p:spPr>
          <a:xfrm>
            <a:off x="3108960" y="2743200"/>
            <a:ext cx="15544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108960" y="274320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300~500kg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600형 60만</a:t>
            </a:r>
            <a:endParaRPr lang="en-US" sz="700" dirty="0"/>
          </a:p>
        </p:txBody>
      </p:sp>
      <p:sp>
        <p:nvSpPr>
          <p:cNvPr id="27" name="Shape 24"/>
          <p:cNvSpPr/>
          <p:nvPr/>
        </p:nvSpPr>
        <p:spPr>
          <a:xfrm>
            <a:off x="4754880" y="2743200"/>
            <a:ext cx="1554480" cy="4572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754880" y="274320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500kg~</a:t>
            </a:r>
            <a:endParaRPr lang="en-US" sz="7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</a:rPr>
              <a:t>1000형</a:t>
            </a:r>
            <a:endParaRPr lang="en-US" sz="700" dirty="0"/>
          </a:p>
        </p:txBody>
      </p:sp>
      <p:sp>
        <p:nvSpPr>
          <p:cNvPr id="29" name="Shape 26"/>
          <p:cNvSpPr/>
          <p:nvPr/>
        </p:nvSpPr>
        <p:spPr>
          <a:xfrm>
            <a:off x="1463040" y="333756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463040" y="333756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부대비용 항목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1463040" y="3749040"/>
            <a:ext cx="2286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463040" y="37490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철거비: 150,000원/개소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3931920" y="3749040"/>
            <a:ext cx="2286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3931920" y="37490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폐기물: 50,000원/개소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1463040" y="4114800"/>
            <a:ext cx="2286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463040" y="4114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고소장비: 250,000원/일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3931920" y="4114800"/>
            <a:ext cx="2286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931920" y="4114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지방운반비: 별도 협의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5394960" y="4480560"/>
            <a:ext cx="1371600" cy="36576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394960" y="44805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다음 단계</a:t>
            </a:r>
            <a:endParaRPr lang="en-US" sz="900" dirty="0"/>
          </a:p>
        </p:txBody>
      </p:sp>
      <p:sp>
        <p:nvSpPr>
          <p:cNvPr id="41" name="Shape 38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2" name="Shape 39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3" name="Text 40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5" name="Text 42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46" name="Text 43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하중 계산</a:t>
            </a:r>
            <a:endParaRPr lang="en-US" sz="800" dirty="0"/>
          </a:p>
        </p:txBody>
      </p:sp>
      <p:sp>
        <p:nvSpPr>
          <p:cNvPr id="47" name="Text 44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면적 × 12kg(0.8t 기준) = 총 무게</a:t>
            </a:r>
            <a:endParaRPr lang="en-US" sz="700" dirty="0"/>
          </a:p>
        </p:txBody>
      </p:sp>
      <p:sp>
        <p:nvSpPr>
          <p:cNvPr id="48" name="Shape 45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49" name="Text 46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50" name="Text 47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모터 자동 선정</a:t>
            </a:r>
            <a:endParaRPr lang="en-US" sz="800" dirty="0"/>
          </a:p>
        </p:txBody>
      </p:sp>
      <p:sp>
        <p:nvSpPr>
          <p:cNvPr id="51" name="Text 48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~300kg:400형, 300~500kg:600형, 500kg~:1000형</a:t>
            </a:r>
            <a:endParaRPr lang="en-US" sz="700" dirty="0"/>
          </a:p>
        </p:txBody>
      </p:sp>
      <p:sp>
        <p:nvSpPr>
          <p:cNvPr id="52" name="Shape 49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3" name="Text 50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54" name="Text 51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철거/폐기물</a:t>
            </a:r>
            <a:endParaRPr lang="en-US" sz="800" dirty="0"/>
          </a:p>
        </p:txBody>
      </p:sp>
      <p:sp>
        <p:nvSpPr>
          <p:cNvPr id="55" name="Text 52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교체공사 시 철거비 15만, 폐기물 5만 추가</a:t>
            </a:r>
            <a:endParaRPr lang="en-US" sz="700" dirty="0"/>
          </a:p>
        </p:txBody>
      </p:sp>
      <p:sp>
        <p:nvSpPr>
          <p:cNvPr id="56" name="Shape 53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7" name="Text 54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58" name="Text 55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양중비</a:t>
            </a:r>
            <a:endParaRPr lang="en-US" sz="800" dirty="0"/>
          </a:p>
        </p:txBody>
      </p:sp>
      <p:sp>
        <p:nvSpPr>
          <p:cNvPr id="59" name="Text 56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지하/고층 현장 시 사다리차/인력 비용 별도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91440"/>
          <a:ext cx="8778240" cy="457200"/>
        </p:xfrm>
        <a:graphic>
          <a:graphicData uri="http://schemas.openxmlformats.org/drawingml/2006/table">
            <a:tbl>
              <a:tblPr/>
              <a:tblGrid>
                <a:gridCol w="731520"/>
                <a:gridCol w="2286000"/>
                <a:gridCol w="731520"/>
                <a:gridCol w="2286000"/>
                <a:gridCol w="731520"/>
                <a:gridCol w="2011680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Task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견적서 생성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Ver.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D1.0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Page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9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Route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/estimate/final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Name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최종 견적서 화면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Screen ID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1E293B"/>
                          </a:solidFill>
                        </a:rPr>
                        <a:t>EST_FINAL_001</a:t>
                      </a:r>
                      <a:endParaRPr lang="en-US" sz="8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474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3" name="Shape 0"/>
          <p:cNvSpPr/>
          <p:nvPr/>
        </p:nvSpPr>
        <p:spPr>
          <a:xfrm>
            <a:off x="182880" y="640080"/>
            <a:ext cx="6217920" cy="4343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731520"/>
            <a:ext cx="6035040" cy="3657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731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방화셔터 견적 시스템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74320" y="1188720"/>
            <a:ext cx="1097280" cy="365760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2103120"/>
            <a:ext cx="1005840" cy="27432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10312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견적서 생성</a:t>
            </a:r>
            <a:endParaRPr lang="en-US" sz="700" dirty="0"/>
          </a:p>
        </p:txBody>
      </p:sp>
      <p:sp>
        <p:nvSpPr>
          <p:cNvPr id="9" name="Shape 6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63040" y="11887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마진율 적용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463040" y="1600200"/>
            <a:ext cx="2286000" cy="5486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63040" y="160020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463040" y="16002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</a:rPr>
              <a:t>관공서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1463040" y="187452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63040" y="18745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</a:rPr>
              <a:t>마진율 15%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3931920" y="1600200"/>
            <a:ext cx="2286000" cy="548640"/>
          </a:xfrm>
          <a:prstGeom prst="rect">
            <a:avLst/>
          </a:prstGeom>
          <a:solidFill>
            <a:srgbClr val="0D9488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31920" y="160020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931920" y="16002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</a:rPr>
              <a:t>일반 건설사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3931920" y="187452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31920" y="18745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마진율 20~25%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1463040" y="228600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463040" y="228600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최종 금액 계산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1463040" y="2697480"/>
            <a:ext cx="4846320" cy="1097280"/>
          </a:xfrm>
          <a:prstGeom prst="rect">
            <a:avLst/>
          </a:prstGeom>
          <a:solidFill>
            <a:srgbClr val="1E293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554480" y="278892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554480" y="27889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원가 합계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3931920" y="278892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931920" y="27889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₩ 1,862,100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1554480" y="306324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554480" y="30632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마진 (20%)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3931920" y="306324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931920" y="306324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₩ 372,420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1554480" y="333756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554480" y="333756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절삭 전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931920" y="333756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931920" y="333756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₩ 2,234,520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1554480" y="3611880"/>
            <a:ext cx="228600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554480" y="361188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9488"/>
                </a:solidFill>
              </a:rPr>
              <a:t>최종 금액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3931920" y="3520440"/>
            <a:ext cx="228600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931920" y="35204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₩ 2,230,000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1463040" y="3931920"/>
            <a:ext cx="4846320" cy="320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463040" y="39319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293B"/>
                </a:solidFill>
              </a:rPr>
              <a:t>필수 문구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463040" y="4297680"/>
            <a:ext cx="4846320" cy="502920"/>
          </a:xfrm>
          <a:prstGeom prst="rect">
            <a:avLst/>
          </a:prstGeom>
          <a:solidFill>
            <a:srgbClr val="DC2626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463040" y="4297680"/>
            <a:ext cx="48463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463040" y="429768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전기 배선 및 상시 전원 공사 별도</a:t>
            </a:r>
            <a:endParaRPr lang="en-US" sz="700" dirty="0"/>
          </a:p>
        </p:txBody>
      </p:sp>
      <p:sp>
        <p:nvSpPr>
          <p:cNvPr id="45" name="Shape 42"/>
          <p:cNvSpPr/>
          <p:nvPr/>
        </p:nvSpPr>
        <p:spPr>
          <a:xfrm>
            <a:off x="1463040" y="4526280"/>
            <a:ext cx="48463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463040" y="452628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결제: 착수금 30%, 잔금 70% | 유효기간 15일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492240" y="640080"/>
            <a:ext cx="2468880" cy="4343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8" name="Shape 45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solidFill>
            <a:srgbClr val="95C11F"/>
          </a:solidFill>
          <a:ln/>
        </p:spPr>
      </p:sp>
      <p:sp>
        <p:nvSpPr>
          <p:cNvPr id="49" name="Text 46"/>
          <p:cNvSpPr/>
          <p:nvPr/>
        </p:nvSpPr>
        <p:spPr>
          <a:xfrm>
            <a:off x="6583680" y="7315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Description</a:t>
            </a:r>
            <a:endParaRPr lang="en-US" sz="900" dirty="0"/>
          </a:p>
        </p:txBody>
      </p:sp>
      <p:sp>
        <p:nvSpPr>
          <p:cNvPr id="50" name="Shape 47"/>
          <p:cNvSpPr/>
          <p:nvPr/>
        </p:nvSpPr>
        <p:spPr>
          <a:xfrm>
            <a:off x="6629400" y="114300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1" name="Text 48"/>
          <p:cNvSpPr/>
          <p:nvPr/>
        </p:nvSpPr>
        <p:spPr>
          <a:xfrm>
            <a:off x="6629400" y="11430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52" name="Text 49"/>
          <p:cNvSpPr/>
          <p:nvPr/>
        </p:nvSpPr>
        <p:spPr>
          <a:xfrm>
            <a:off x="6903720" y="114300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마진율 적용</a:t>
            </a:r>
            <a:endParaRPr lang="en-US" sz="800" dirty="0"/>
          </a:p>
        </p:txBody>
      </p:sp>
      <p:sp>
        <p:nvSpPr>
          <p:cNvPr id="53" name="Text 50"/>
          <p:cNvSpPr/>
          <p:nvPr/>
        </p:nvSpPr>
        <p:spPr>
          <a:xfrm>
            <a:off x="6629400" y="13990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관공서 15%, 일반 건설사 20~25%</a:t>
            </a:r>
            <a:endParaRPr lang="en-US" sz="700" dirty="0"/>
          </a:p>
        </p:txBody>
      </p:sp>
      <p:sp>
        <p:nvSpPr>
          <p:cNvPr id="54" name="Shape 51"/>
          <p:cNvSpPr/>
          <p:nvPr/>
        </p:nvSpPr>
        <p:spPr>
          <a:xfrm>
            <a:off x="6629400" y="192024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5" name="Text 52"/>
          <p:cNvSpPr/>
          <p:nvPr/>
        </p:nvSpPr>
        <p:spPr>
          <a:xfrm>
            <a:off x="6629400" y="19202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56" name="Text 53"/>
          <p:cNvSpPr/>
          <p:nvPr/>
        </p:nvSpPr>
        <p:spPr>
          <a:xfrm>
            <a:off x="6903720" y="192024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금액 절삭</a:t>
            </a:r>
            <a:endParaRPr lang="en-US" sz="800" dirty="0"/>
          </a:p>
        </p:txBody>
      </p:sp>
      <p:sp>
        <p:nvSpPr>
          <p:cNvPr id="57" name="Text 54"/>
          <p:cNvSpPr/>
          <p:nvPr/>
        </p:nvSpPr>
        <p:spPr>
          <a:xfrm>
            <a:off x="6629400" y="217627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만원 단위 이하 절삭 (네고 대비)</a:t>
            </a:r>
            <a:endParaRPr lang="en-US" sz="700" dirty="0"/>
          </a:p>
        </p:txBody>
      </p:sp>
      <p:sp>
        <p:nvSpPr>
          <p:cNvPr id="58" name="Shape 55"/>
          <p:cNvSpPr/>
          <p:nvPr/>
        </p:nvSpPr>
        <p:spPr>
          <a:xfrm>
            <a:off x="6629400" y="269748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59" name="Text 56"/>
          <p:cNvSpPr/>
          <p:nvPr/>
        </p:nvSpPr>
        <p:spPr>
          <a:xfrm>
            <a:off x="662940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60" name="Text 57"/>
          <p:cNvSpPr/>
          <p:nvPr/>
        </p:nvSpPr>
        <p:spPr>
          <a:xfrm>
            <a:off x="6903720" y="2697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면책 문구</a:t>
            </a:r>
            <a:endParaRPr lang="en-US" sz="800" dirty="0"/>
          </a:p>
        </p:txBody>
      </p:sp>
      <p:sp>
        <p:nvSpPr>
          <p:cNvPr id="61" name="Text 58"/>
          <p:cNvSpPr/>
          <p:nvPr/>
        </p:nvSpPr>
        <p:spPr>
          <a:xfrm>
            <a:off x="6629400" y="295351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전기 공사 별도 문구 필수 삽입</a:t>
            </a:r>
            <a:endParaRPr lang="en-US" sz="700" dirty="0"/>
          </a:p>
        </p:txBody>
      </p:sp>
      <p:sp>
        <p:nvSpPr>
          <p:cNvPr id="62" name="Shape 59"/>
          <p:cNvSpPr/>
          <p:nvPr/>
        </p:nvSpPr>
        <p:spPr>
          <a:xfrm>
            <a:off x="6629400" y="3474720"/>
            <a:ext cx="228600" cy="228600"/>
          </a:xfrm>
          <a:prstGeom prst="ellipse">
            <a:avLst/>
          </a:prstGeom>
          <a:solidFill>
            <a:srgbClr val="95C11F"/>
          </a:solidFill>
          <a:ln/>
        </p:spPr>
      </p:sp>
      <p:sp>
        <p:nvSpPr>
          <p:cNvPr id="63" name="Text 60"/>
          <p:cNvSpPr/>
          <p:nvPr/>
        </p:nvSpPr>
        <p:spPr>
          <a:xfrm>
            <a:off x="6629400" y="347472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64" name="Text 61"/>
          <p:cNvSpPr/>
          <p:nvPr/>
        </p:nvSpPr>
        <p:spPr>
          <a:xfrm>
            <a:off x="69037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결제 조건</a:t>
            </a:r>
            <a:endParaRPr lang="en-US" sz="800" dirty="0"/>
          </a:p>
        </p:txBody>
      </p:sp>
      <p:sp>
        <p:nvSpPr>
          <p:cNvPr id="65" name="Text 62"/>
          <p:cNvSpPr/>
          <p:nvPr/>
        </p:nvSpPr>
        <p:spPr>
          <a:xfrm>
            <a:off x="6629400" y="373075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</a:rPr>
              <a:t>착수금 30%, 잔금 70% 명시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방화셔터 견적 시스템</dc:title>
  <dc:subject>시스템 기획 및 UI/UX 설계</dc:subject>
  <dc:creator>DX 추진팀</dc:creator>
  <cp:lastModifiedBy>DX 추진팀</cp:lastModifiedBy>
  <cp:revision>1</cp:revision>
  <dcterms:created xsi:type="dcterms:W3CDTF">2026-01-09T04:47:08Z</dcterms:created>
  <dcterms:modified xsi:type="dcterms:W3CDTF">2026-01-09T04:47:08Z</dcterms:modified>
</cp:coreProperties>
</file>