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81000" y="381000"/>
            <a:ext cx="1015901" cy="406301"/>
          </a:xfrm>
          <a:prstGeom prst="roundRect">
            <a:avLst>
              <a:gd name="adj" fmla="val 12503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90414" y="465088"/>
            <a:ext cx="40501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SAM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600623" y="2035076"/>
            <a:ext cx="402161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448943" y="2720876"/>
            <a:ext cx="229088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94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웹 기획서 및 스토리보드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209604" y="3190726"/>
            <a:ext cx="73928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600"/>
              </a:spcBef>
              <a:buNone/>
            </a:pPr>
            <a:r>
              <a:rPr lang="en-US" sz="10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Version D1.0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97180" y="4610100"/>
            <a:ext cx="854964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2024.10.24 | DX 추진팀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53901" y="152400"/>
            <a:ext cx="88089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Document History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53901" y="825401"/>
            <a:ext cx="8636198" cy="93285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63426" y="834926"/>
            <a:ext cx="8617148" cy="355402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263426" y="1185565"/>
            <a:ext cx="86171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74564" y="834926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4927" y="936427"/>
            <a:ext cx="20721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날짜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1909465" y="834926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80827" y="936427"/>
            <a:ext cx="20721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버전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179415" y="834926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015728" y="936427"/>
            <a:ext cx="45070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내용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7859911" y="834926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85679" y="936427"/>
            <a:ext cx="45070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상세 내용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966174" y="936427"/>
            <a:ext cx="20721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비고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263426" y="1540966"/>
            <a:ext cx="86171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274564" y="1190327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4927" y="1291828"/>
            <a:ext cx="50171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2024.10.24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909465" y="1190327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80827" y="1291828"/>
            <a:ext cx="21116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3179415" y="1190327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015728" y="1291828"/>
            <a:ext cx="45070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초안 작성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7859911" y="1190327"/>
            <a:ext cx="0" cy="345877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85679" y="1291828"/>
            <a:ext cx="183926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 기획서 초안 작성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1274564" y="1545729"/>
            <a:ext cx="0" cy="203002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909465" y="1545729"/>
            <a:ext cx="0" cy="203002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179415" y="1545729"/>
            <a:ext cx="0" cy="203002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859911" y="1545729"/>
            <a:ext cx="0" cy="203002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53901" y="152400"/>
            <a:ext cx="88089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목차 (Table of Contents)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7950" y="825401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8146" y="903089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68301" y="903089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프로젝트 개요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54301" y="926902"/>
            <a:ext cx="1055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시스템 목적 및 범위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07950" y="1384102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48146" y="1461790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68301" y="1461790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메뉴 구조 (IA)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454301" y="1485602"/>
            <a:ext cx="129079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Information Architecture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7950" y="1942802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48146" y="2020491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68301" y="2020491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 화면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454301" y="2044303"/>
            <a:ext cx="132404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→ 제작 규격 변환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07950" y="2501503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48146" y="2579191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68301" y="2579191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 화면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54301" y="2603004"/>
            <a:ext cx="1177549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재질/두께별 단가 적용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7950" y="3060204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8146" y="3137892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168301" y="3137892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모터/부대비용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454301" y="3161705"/>
            <a:ext cx="121322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하중 계산 및 추가 비용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7950" y="3618905"/>
            <a:ext cx="457200" cy="355550"/>
          </a:xfrm>
          <a:prstGeom prst="roundRect">
            <a:avLst>
              <a:gd name="adj" fmla="val 14288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48146" y="3696593"/>
            <a:ext cx="18019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168301" y="3696593"/>
            <a:ext cx="2331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견적서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454301" y="3720405"/>
            <a:ext cx="129201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적용 및 PPT 생성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53901" y="152400"/>
            <a:ext cx="88089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01. 프로젝트 개요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53901" y="774650"/>
            <a:ext cx="430093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프로젝트 목적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53901" y="1066651"/>
            <a:ext cx="4216598" cy="1015901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6301" y="1219051"/>
            <a:ext cx="399003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견적의 세부 계산 로직을</a:t>
            </a:r>
            <a:endParaRPr lang="en-US" sz="900" dirty="0"/>
          </a:p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기반으로 자동화하여</a:t>
            </a:r>
            <a:endParaRPr lang="en-US" sz="900" dirty="0"/>
          </a:p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산출 → 단가 계산 → 견적서 생성</a:t>
            </a:r>
            <a:endParaRPr lang="en-US" sz="900" dirty="0"/>
          </a:p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 과정을 시스템화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673650" y="774650"/>
            <a:ext cx="430093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기능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673650" y="1066651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개구부 → 제작 규격 자동 변환 (W+0.1m, H+0.6m)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673650" y="1260277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최소 면적 5㎡ 할증 자동 적용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673650" y="1453902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재질/두께별 단가 자동 계산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73650" y="1647527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하중 기반 모터 사양 자동 매칭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673650" y="1841153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부대비용 (철거/폐기물/양중비) 자동 가산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673650" y="2034778"/>
            <a:ext cx="43009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마진율 적용 및 만원단위 절삭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53901" y="2380804"/>
            <a:ext cx="880892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기대 효과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53901" y="2672804"/>
            <a:ext cx="2777133" cy="984052"/>
          </a:xfrm>
          <a:prstGeom prst="roundRect">
            <a:avLst>
              <a:gd name="adj" fmla="val 5162"/>
            </a:avLst>
          </a:prstGeom>
          <a:solidFill>
            <a:srgbClr val="F1F5F9"/>
          </a:solidFill>
          <a:ln w="9525">
            <a:solidFill>
              <a:srgbClr val="0D9488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5334" y="2809280"/>
            <a:ext cx="25542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🧮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65334" y="3202930"/>
            <a:ext cx="25542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정확한 계산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65334" y="3406080"/>
            <a:ext cx="255426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복잡한 수식 자동화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3183434" y="2672804"/>
            <a:ext cx="2777133" cy="984052"/>
          </a:xfrm>
          <a:prstGeom prst="roundRect">
            <a:avLst>
              <a:gd name="adj" fmla="val 5162"/>
            </a:avLst>
          </a:prstGeom>
          <a:solidFill>
            <a:srgbClr val="F1F5F9"/>
          </a:solidFill>
          <a:ln w="9525">
            <a:solidFill>
              <a:srgbClr val="0D9488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294867" y="2809280"/>
            <a:ext cx="25542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⚡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294867" y="3202930"/>
            <a:ext cx="25542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즉시 견적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294867" y="3406080"/>
            <a:ext cx="255426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금액 산출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6112966" y="2672804"/>
            <a:ext cx="2777133" cy="984052"/>
          </a:xfrm>
          <a:prstGeom prst="roundRect">
            <a:avLst>
              <a:gd name="adj" fmla="val 5162"/>
            </a:avLst>
          </a:prstGeom>
          <a:solidFill>
            <a:srgbClr val="F1F5F9"/>
          </a:solidFill>
          <a:ln w="9525">
            <a:solidFill>
              <a:srgbClr val="0D9488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224400" y="2809280"/>
            <a:ext cx="25542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📋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224400" y="3202930"/>
            <a:ext cx="255426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표준 양식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224400" y="3406080"/>
            <a:ext cx="255426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문구 자동 삽입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53901" y="152400"/>
            <a:ext cx="880892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02. 메뉴 구조 (Information Architecture)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63876" y="825401"/>
            <a:ext cx="1416100" cy="425351"/>
          </a:xfrm>
          <a:prstGeom prst="roundRect">
            <a:avLst>
              <a:gd name="adj" fmla="val 11943"/>
            </a:avLst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168676" y="952351"/>
            <a:ext cx="82263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65600" y="1403152"/>
            <a:ext cx="12650" cy="203150"/>
          </a:xfrm>
          <a:prstGeom prst="rect">
            <a:avLst/>
          </a:prstGeom>
          <a:solidFill>
            <a:srgbClr val="64748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97050" y="1606302"/>
            <a:ext cx="6349901" cy="12650"/>
          </a:xfrm>
          <a:prstGeom prst="rect">
            <a:avLst/>
          </a:prstGeom>
          <a:solidFill>
            <a:srgbClr val="64748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41499" y="1771352"/>
            <a:ext cx="1650950" cy="355402"/>
          </a:xfrm>
          <a:prstGeom prst="roundRect">
            <a:avLst>
              <a:gd name="adj" fmla="val 14294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80438" y="1872853"/>
            <a:ext cx="137307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41499" y="2228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8236" y="2313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크기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1041499" y="25647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38236" y="26504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 규격 계산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041499" y="2901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38236" y="2986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최소면적 할증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2844850" y="1771352"/>
            <a:ext cx="1650950" cy="355402"/>
          </a:xfrm>
          <a:prstGeom prst="roundRect">
            <a:avLst>
              <a:gd name="adj" fmla="val 14294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983788" y="1872853"/>
            <a:ext cx="137307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844850" y="2228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941586" y="2313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재질 선택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2844850" y="25647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941586" y="26504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두께 선택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2844850" y="2901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2941586" y="2986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단가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4648200" y="1771352"/>
            <a:ext cx="1650950" cy="355402"/>
          </a:xfrm>
          <a:prstGeom prst="roundRect">
            <a:avLst>
              <a:gd name="adj" fmla="val 14294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787138" y="1872853"/>
            <a:ext cx="137307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648200" y="2228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744937" y="2313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선정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4648200" y="25647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4744937" y="26504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철거/폐기물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4648200" y="2901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4744937" y="2986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양중비/운반비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451550" y="1771352"/>
            <a:ext cx="1650950" cy="355402"/>
          </a:xfrm>
          <a:prstGeom prst="roundRect">
            <a:avLst>
              <a:gd name="adj" fmla="val 14294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6590489" y="1872853"/>
            <a:ext cx="137307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451550" y="2228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6548287" y="2313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적용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6451550" y="25647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6548287" y="26504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금액 절삭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6451550" y="2901255"/>
            <a:ext cx="1650950" cy="28575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6548287" y="2986980"/>
            <a:ext cx="145747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PPT 출력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501" y="50750"/>
            <a:ext cx="8940998" cy="48577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111026" y="293638"/>
            <a:ext cx="89219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1026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04714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7593" y="122188"/>
            <a:ext cx="38330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Task Name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809476" y="60275"/>
            <a:ext cx="5683597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8831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80643" y="122188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6493073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1867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77186" y="122188"/>
            <a:ext cx="1231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Ver.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719152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7582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94823" y="122188"/>
            <a:ext cx="1584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763024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456712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3920" y="122188"/>
            <a:ext cx="17047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Page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846147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726239" y="122188"/>
            <a:ext cx="4280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1026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804714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253" y="360313"/>
            <a:ext cx="20432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Route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809476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773537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934021" y="360313"/>
            <a:ext cx="72441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/estimate/dimension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3778300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471988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92004" y="360313"/>
            <a:ext cx="47074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Name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4476750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44081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701010" y="360313"/>
            <a:ext cx="52099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 화면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7445573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813926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624465" y="360313"/>
            <a:ext cx="3376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ID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8144024" y="298400"/>
            <a:ext cx="88895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359825" y="360313"/>
            <a:ext cx="46649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EST_DIM_001</a:t>
            </a:r>
            <a:endParaRPr lang="en-US" sz="600" dirty="0"/>
          </a:p>
        </p:txBody>
      </p:sp>
      <p:sp>
        <p:nvSpPr>
          <p:cNvPr id="38" name="Text 36"/>
          <p:cNvSpPr/>
          <p:nvPr/>
        </p:nvSpPr>
        <p:spPr>
          <a:xfrm>
            <a:off x="101501" y="587276"/>
            <a:ext cx="6998047" cy="2930128"/>
          </a:xfrm>
          <a:prstGeom prst="roundRect">
            <a:avLst>
              <a:gd name="adj" fmla="val 86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111026" y="596801"/>
            <a:ext cx="6978997" cy="269677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37976" y="660202"/>
            <a:ext cx="685959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11026" y="866477"/>
            <a:ext cx="6978997" cy="264140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227707" y="950119"/>
            <a:ext cx="792361" cy="2641550"/>
          </a:xfrm>
          <a:prstGeom prst="roundRect">
            <a:avLst>
              <a:gd name="adj" fmla="val 320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260747" y="1016198"/>
            <a:ext cx="726430" cy="198090"/>
          </a:xfrm>
          <a:prstGeom prst="roundRect">
            <a:avLst>
              <a:gd name="adj" fmla="val 12822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485896" y="1074837"/>
            <a:ext cx="276133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490" dirty="0"/>
          </a:p>
        </p:txBody>
      </p:sp>
      <p:sp>
        <p:nvSpPr>
          <p:cNvPr id="45" name="Text 43"/>
          <p:cNvSpPr/>
          <p:nvPr/>
        </p:nvSpPr>
        <p:spPr>
          <a:xfrm>
            <a:off x="485896" y="1289447"/>
            <a:ext cx="276133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490" dirty="0"/>
          </a:p>
        </p:txBody>
      </p:sp>
      <p:sp>
        <p:nvSpPr>
          <p:cNvPr id="46" name="Text 44"/>
          <p:cNvSpPr/>
          <p:nvPr/>
        </p:nvSpPr>
        <p:spPr>
          <a:xfrm>
            <a:off x="496979" y="1487537"/>
            <a:ext cx="253817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490" dirty="0"/>
          </a:p>
        </p:txBody>
      </p:sp>
      <p:sp>
        <p:nvSpPr>
          <p:cNvPr id="47" name="Text 45"/>
          <p:cNvSpPr/>
          <p:nvPr/>
        </p:nvSpPr>
        <p:spPr>
          <a:xfrm>
            <a:off x="454168" y="1685776"/>
            <a:ext cx="339587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490" dirty="0"/>
          </a:p>
        </p:txBody>
      </p:sp>
      <p:sp>
        <p:nvSpPr>
          <p:cNvPr id="48" name="Text 46"/>
          <p:cNvSpPr/>
          <p:nvPr/>
        </p:nvSpPr>
        <p:spPr>
          <a:xfrm>
            <a:off x="1137047" y="1002060"/>
            <a:ext cx="767980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크기 입력</a:t>
            </a:r>
            <a:endParaRPr lang="en-US" sz="770" dirty="0"/>
          </a:p>
        </p:txBody>
      </p:sp>
      <p:sp>
        <p:nvSpPr>
          <p:cNvPr id="49" name="Text 47"/>
          <p:cNvSpPr/>
          <p:nvPr/>
        </p:nvSpPr>
        <p:spPr>
          <a:xfrm>
            <a:off x="1086296" y="1247329"/>
            <a:ext cx="1650950" cy="792361"/>
          </a:xfrm>
          <a:prstGeom prst="roundRect">
            <a:avLst>
              <a:gd name="adj" fmla="val 320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8"/>
          <p:cNvSpPr/>
          <p:nvPr/>
        </p:nvSpPr>
        <p:spPr>
          <a:xfrm>
            <a:off x="1086296" y="1247329"/>
            <a:ext cx="1650950" cy="198090"/>
          </a:xfrm>
          <a:prstGeom prst="roundRect">
            <a:avLst>
              <a:gd name="adj" fmla="val 12822"/>
            </a:avLst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9"/>
          <p:cNvSpPr/>
          <p:nvPr/>
        </p:nvSpPr>
        <p:spPr>
          <a:xfrm>
            <a:off x="1659398" y="1300163"/>
            <a:ext cx="504599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(입력값)</a:t>
            </a:r>
            <a:endParaRPr lang="en-US" sz="560" dirty="0"/>
          </a:p>
        </p:txBody>
      </p:sp>
      <p:sp>
        <p:nvSpPr>
          <p:cNvPr id="52" name="Text 50"/>
          <p:cNvSpPr/>
          <p:nvPr/>
        </p:nvSpPr>
        <p:spPr>
          <a:xfrm>
            <a:off x="1203127" y="1564332"/>
            <a:ext cx="85011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W:</a:t>
            </a:r>
            <a:endParaRPr lang="en-US" sz="560" dirty="0"/>
          </a:p>
        </p:txBody>
      </p:sp>
      <p:sp>
        <p:nvSpPr>
          <p:cNvPr id="53" name="Text 51"/>
          <p:cNvSpPr/>
          <p:nvPr/>
        </p:nvSpPr>
        <p:spPr>
          <a:xfrm>
            <a:off x="1680567" y="1511498"/>
            <a:ext cx="924520" cy="198090"/>
          </a:xfrm>
          <a:prstGeom prst="roundRect">
            <a:avLst>
              <a:gd name="adj" fmla="val 1282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52"/>
          <p:cNvSpPr/>
          <p:nvPr/>
        </p:nvSpPr>
        <p:spPr>
          <a:xfrm>
            <a:off x="1978424" y="1564332"/>
            <a:ext cx="328657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3,000 mm</a:t>
            </a:r>
            <a:endParaRPr lang="en-US" sz="560" dirty="0"/>
          </a:p>
        </p:txBody>
      </p:sp>
      <p:sp>
        <p:nvSpPr>
          <p:cNvPr id="55" name="Text 53"/>
          <p:cNvSpPr/>
          <p:nvPr/>
        </p:nvSpPr>
        <p:spPr>
          <a:xfrm>
            <a:off x="1203127" y="1828502"/>
            <a:ext cx="68464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H:</a:t>
            </a:r>
            <a:endParaRPr lang="en-US" sz="560" dirty="0"/>
          </a:p>
        </p:txBody>
      </p:sp>
      <p:sp>
        <p:nvSpPr>
          <p:cNvPr id="56" name="Text 54"/>
          <p:cNvSpPr/>
          <p:nvPr/>
        </p:nvSpPr>
        <p:spPr>
          <a:xfrm>
            <a:off x="1680567" y="1775668"/>
            <a:ext cx="924520" cy="198090"/>
          </a:xfrm>
          <a:prstGeom prst="roundRect">
            <a:avLst>
              <a:gd name="adj" fmla="val 1282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7" name="Text 55"/>
          <p:cNvSpPr/>
          <p:nvPr/>
        </p:nvSpPr>
        <p:spPr>
          <a:xfrm>
            <a:off x="1978424" y="1828502"/>
            <a:ext cx="328657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4,000 mm</a:t>
            </a:r>
            <a:endParaRPr lang="en-US" sz="560" dirty="0"/>
          </a:p>
        </p:txBody>
      </p:sp>
      <p:sp>
        <p:nvSpPr>
          <p:cNvPr id="58" name="Text 56"/>
          <p:cNvSpPr/>
          <p:nvPr/>
        </p:nvSpPr>
        <p:spPr>
          <a:xfrm>
            <a:off x="2981273" y="1528018"/>
            <a:ext cx="172298" cy="231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0D94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</a:t>
            </a:r>
            <a:endParaRPr lang="en-US" sz="1400" dirty="0"/>
          </a:p>
        </p:txBody>
      </p:sp>
      <p:sp>
        <p:nvSpPr>
          <p:cNvPr id="59" name="Text 57"/>
          <p:cNvSpPr/>
          <p:nvPr/>
        </p:nvSpPr>
        <p:spPr>
          <a:xfrm>
            <a:off x="3397597" y="1247329"/>
            <a:ext cx="1650950" cy="792361"/>
          </a:xfrm>
          <a:prstGeom prst="roundRect">
            <a:avLst>
              <a:gd name="adj" fmla="val 3206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0" name="Text 58"/>
          <p:cNvSpPr/>
          <p:nvPr/>
        </p:nvSpPr>
        <p:spPr>
          <a:xfrm>
            <a:off x="3885535" y="1300163"/>
            <a:ext cx="675075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 규격 (자동계산)</a:t>
            </a:r>
            <a:endParaRPr lang="en-US" sz="560" dirty="0"/>
          </a:p>
        </p:txBody>
      </p:sp>
      <p:sp>
        <p:nvSpPr>
          <p:cNvPr id="61" name="Text 59"/>
          <p:cNvSpPr/>
          <p:nvPr/>
        </p:nvSpPr>
        <p:spPr>
          <a:xfrm>
            <a:off x="3514427" y="1564332"/>
            <a:ext cx="85011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W:</a:t>
            </a:r>
            <a:endParaRPr lang="en-US" sz="560" dirty="0"/>
          </a:p>
        </p:txBody>
      </p:sp>
      <p:sp>
        <p:nvSpPr>
          <p:cNvPr id="62" name="Text 60"/>
          <p:cNvSpPr/>
          <p:nvPr/>
        </p:nvSpPr>
        <p:spPr>
          <a:xfrm>
            <a:off x="4281068" y="1564332"/>
            <a:ext cx="346418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3,100 mm</a:t>
            </a:r>
            <a:endParaRPr lang="en-US" sz="560" dirty="0"/>
          </a:p>
        </p:txBody>
      </p:sp>
      <p:sp>
        <p:nvSpPr>
          <p:cNvPr id="63" name="Text 61"/>
          <p:cNvSpPr/>
          <p:nvPr/>
        </p:nvSpPr>
        <p:spPr>
          <a:xfrm>
            <a:off x="3514427" y="1828502"/>
            <a:ext cx="68464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H:</a:t>
            </a:r>
            <a:endParaRPr lang="en-US" sz="560" dirty="0"/>
          </a:p>
        </p:txBody>
      </p:sp>
      <p:sp>
        <p:nvSpPr>
          <p:cNvPr id="64" name="Text 62"/>
          <p:cNvSpPr/>
          <p:nvPr/>
        </p:nvSpPr>
        <p:spPr>
          <a:xfrm>
            <a:off x="4281068" y="1828502"/>
            <a:ext cx="346418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4,600 mm</a:t>
            </a:r>
            <a:endParaRPr lang="en-US" sz="560" dirty="0"/>
          </a:p>
        </p:txBody>
      </p:sp>
      <p:sp>
        <p:nvSpPr>
          <p:cNvPr id="65" name="Text 63"/>
          <p:cNvSpPr/>
          <p:nvPr/>
        </p:nvSpPr>
        <p:spPr>
          <a:xfrm>
            <a:off x="1137047" y="2190899"/>
            <a:ext cx="433858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계산</a:t>
            </a:r>
            <a:endParaRPr lang="en-US" sz="770" dirty="0"/>
          </a:p>
        </p:txBody>
      </p:sp>
      <p:sp>
        <p:nvSpPr>
          <p:cNvPr id="66" name="Text 64"/>
          <p:cNvSpPr/>
          <p:nvPr/>
        </p:nvSpPr>
        <p:spPr>
          <a:xfrm>
            <a:off x="1086296" y="2436019"/>
            <a:ext cx="1650950" cy="528191"/>
          </a:xfrm>
          <a:prstGeom prst="roundRect">
            <a:avLst>
              <a:gd name="adj" fmla="val 4809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65"/>
          <p:cNvSpPr/>
          <p:nvPr/>
        </p:nvSpPr>
        <p:spPr>
          <a:xfrm>
            <a:off x="1753972" y="2472333"/>
            <a:ext cx="31545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계산 면적</a:t>
            </a:r>
            <a:endParaRPr lang="en-US" sz="560" dirty="0"/>
          </a:p>
        </p:txBody>
      </p:sp>
      <p:sp>
        <p:nvSpPr>
          <p:cNvPr id="68" name="Text 66"/>
          <p:cNvSpPr/>
          <p:nvPr/>
        </p:nvSpPr>
        <p:spPr>
          <a:xfrm>
            <a:off x="1662281" y="2701975"/>
            <a:ext cx="498982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74"/>
              </a:lnSpc>
              <a:buNone/>
            </a:pPr>
            <a:r>
              <a:rPr lang="en-US" sz="98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14.26 ㎡</a:t>
            </a:r>
            <a:endParaRPr lang="en-US" sz="980" dirty="0"/>
          </a:p>
        </p:txBody>
      </p:sp>
      <p:sp>
        <p:nvSpPr>
          <p:cNvPr id="69" name="Text 67"/>
          <p:cNvSpPr/>
          <p:nvPr/>
        </p:nvSpPr>
        <p:spPr>
          <a:xfrm>
            <a:off x="2869406" y="2436019"/>
            <a:ext cx="2179290" cy="528191"/>
          </a:xfrm>
          <a:prstGeom prst="roundRect">
            <a:avLst>
              <a:gd name="adj" fmla="val 4809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8"/>
          <p:cNvSpPr/>
          <p:nvPr/>
        </p:nvSpPr>
        <p:spPr>
          <a:xfrm>
            <a:off x="3716088" y="2472333"/>
            <a:ext cx="485927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최소 면적 할증</a:t>
            </a:r>
            <a:endParaRPr lang="en-US" sz="560" dirty="0"/>
          </a:p>
        </p:txBody>
      </p:sp>
      <p:sp>
        <p:nvSpPr>
          <p:cNvPr id="71" name="Text 69"/>
          <p:cNvSpPr/>
          <p:nvPr/>
        </p:nvSpPr>
        <p:spPr>
          <a:xfrm>
            <a:off x="3518438" y="2730698"/>
            <a:ext cx="881226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5㎡ 미만 시 → 5㎡ 적용</a:t>
            </a:r>
            <a:endParaRPr lang="en-US" sz="630" dirty="0"/>
          </a:p>
        </p:txBody>
      </p:sp>
      <p:sp>
        <p:nvSpPr>
          <p:cNvPr id="72" name="Text 70"/>
          <p:cNvSpPr/>
          <p:nvPr/>
        </p:nvSpPr>
        <p:spPr>
          <a:xfrm>
            <a:off x="3925937" y="3327648"/>
            <a:ext cx="990600" cy="264021"/>
          </a:xfrm>
          <a:prstGeom prst="roundRect">
            <a:avLst>
              <a:gd name="adj" fmla="val 9620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3" name="Text 71"/>
          <p:cNvSpPr/>
          <p:nvPr/>
        </p:nvSpPr>
        <p:spPr>
          <a:xfrm>
            <a:off x="4243779" y="3407569"/>
            <a:ext cx="354768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다음 단계</a:t>
            </a:r>
            <a:endParaRPr lang="en-US" sz="630" dirty="0"/>
          </a:p>
        </p:txBody>
      </p:sp>
      <p:sp>
        <p:nvSpPr>
          <p:cNvPr id="74" name="Text 72"/>
          <p:cNvSpPr/>
          <p:nvPr/>
        </p:nvSpPr>
        <p:spPr>
          <a:xfrm>
            <a:off x="7201049" y="587276"/>
            <a:ext cx="1841450" cy="2930128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Text 73"/>
          <p:cNvSpPr/>
          <p:nvPr/>
        </p:nvSpPr>
        <p:spPr>
          <a:xfrm>
            <a:off x="7312075" y="698302"/>
            <a:ext cx="1619399" cy="215801"/>
          </a:xfrm>
          <a:prstGeom prst="roundRect">
            <a:avLst>
              <a:gd name="adj" fmla="val 1177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6" name="Text 74"/>
          <p:cNvSpPr/>
          <p:nvPr/>
        </p:nvSpPr>
        <p:spPr>
          <a:xfrm>
            <a:off x="7399411" y="749052"/>
            <a:ext cx="14447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Description</a:t>
            </a:r>
            <a:endParaRPr lang="en-US" sz="700" dirty="0"/>
          </a:p>
        </p:txBody>
      </p:sp>
      <p:sp>
        <p:nvSpPr>
          <p:cNvPr id="77" name="Text 75"/>
          <p:cNvSpPr/>
          <p:nvPr/>
        </p:nvSpPr>
        <p:spPr>
          <a:xfrm>
            <a:off x="7312075" y="1041053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76"/>
          <p:cNvSpPr/>
          <p:nvPr/>
        </p:nvSpPr>
        <p:spPr>
          <a:xfrm>
            <a:off x="7369820" y="1074390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500" dirty="0"/>
          </a:p>
        </p:txBody>
      </p:sp>
      <p:sp>
        <p:nvSpPr>
          <p:cNvPr id="79" name="Text 77"/>
          <p:cNvSpPr/>
          <p:nvPr/>
        </p:nvSpPr>
        <p:spPr>
          <a:xfrm>
            <a:off x="7527875" y="1064865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개구부 입력</a:t>
            </a:r>
            <a:endParaRPr lang="en-US" sz="600" dirty="0"/>
          </a:p>
        </p:txBody>
      </p:sp>
      <p:sp>
        <p:nvSpPr>
          <p:cNvPr id="80" name="Text 78"/>
          <p:cNvSpPr/>
          <p:nvPr/>
        </p:nvSpPr>
        <p:spPr>
          <a:xfrm>
            <a:off x="7527875" y="1231553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고객사 제공 문 크기(개구부) 입력, mm 단위</a:t>
            </a:r>
            <a:endParaRPr lang="en-US" sz="500" dirty="0"/>
          </a:p>
        </p:txBody>
      </p:sp>
      <p:sp>
        <p:nvSpPr>
          <p:cNvPr id="81" name="Text 79"/>
          <p:cNvSpPr/>
          <p:nvPr/>
        </p:nvSpPr>
        <p:spPr>
          <a:xfrm>
            <a:off x="7312075" y="1447354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2" name="Text 80"/>
          <p:cNvSpPr/>
          <p:nvPr/>
        </p:nvSpPr>
        <p:spPr>
          <a:xfrm>
            <a:off x="7369820" y="1480691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500" dirty="0"/>
          </a:p>
        </p:txBody>
      </p:sp>
      <p:sp>
        <p:nvSpPr>
          <p:cNvPr id="83" name="Text 81"/>
          <p:cNvSpPr/>
          <p:nvPr/>
        </p:nvSpPr>
        <p:spPr>
          <a:xfrm>
            <a:off x="7527875" y="1471166"/>
            <a:ext cx="52099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 규격 변환</a:t>
            </a:r>
            <a:endParaRPr lang="en-US" sz="600" dirty="0"/>
          </a:p>
        </p:txBody>
      </p:sp>
      <p:sp>
        <p:nvSpPr>
          <p:cNvPr id="84" name="Text 82"/>
          <p:cNvSpPr/>
          <p:nvPr/>
        </p:nvSpPr>
        <p:spPr>
          <a:xfrm>
            <a:off x="7527875" y="1637854"/>
            <a:ext cx="1431670" cy="17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W+100mm(레일), H+600mm(권상높이) 자동 계산</a:t>
            </a:r>
            <a:endParaRPr lang="en-US" sz="500" dirty="0"/>
          </a:p>
        </p:txBody>
      </p:sp>
      <p:sp>
        <p:nvSpPr>
          <p:cNvPr id="85" name="Text 83"/>
          <p:cNvSpPr/>
          <p:nvPr/>
        </p:nvSpPr>
        <p:spPr>
          <a:xfrm>
            <a:off x="7312075" y="1942505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6" name="Text 84"/>
          <p:cNvSpPr/>
          <p:nvPr/>
        </p:nvSpPr>
        <p:spPr>
          <a:xfrm>
            <a:off x="7369820" y="1975842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500" dirty="0"/>
          </a:p>
        </p:txBody>
      </p:sp>
      <p:sp>
        <p:nvSpPr>
          <p:cNvPr id="87" name="Text 85"/>
          <p:cNvSpPr/>
          <p:nvPr/>
        </p:nvSpPr>
        <p:spPr>
          <a:xfrm>
            <a:off x="7527875" y="1966317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계산</a:t>
            </a:r>
            <a:endParaRPr lang="en-US" sz="600" dirty="0"/>
          </a:p>
        </p:txBody>
      </p:sp>
      <p:sp>
        <p:nvSpPr>
          <p:cNvPr id="88" name="Text 86"/>
          <p:cNvSpPr/>
          <p:nvPr/>
        </p:nvSpPr>
        <p:spPr>
          <a:xfrm>
            <a:off x="7527875" y="2133005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제작W × 제작H = 실제 면적(㎡)</a:t>
            </a:r>
            <a:endParaRPr lang="en-US" sz="500" dirty="0"/>
          </a:p>
        </p:txBody>
      </p:sp>
      <p:sp>
        <p:nvSpPr>
          <p:cNvPr id="89" name="Text 87"/>
          <p:cNvSpPr/>
          <p:nvPr/>
        </p:nvSpPr>
        <p:spPr>
          <a:xfrm>
            <a:off x="7312075" y="2348805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0" name="Text 88"/>
          <p:cNvSpPr/>
          <p:nvPr/>
        </p:nvSpPr>
        <p:spPr>
          <a:xfrm>
            <a:off x="7369820" y="2382143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500" dirty="0"/>
          </a:p>
        </p:txBody>
      </p:sp>
      <p:sp>
        <p:nvSpPr>
          <p:cNvPr id="91" name="Text 89"/>
          <p:cNvSpPr/>
          <p:nvPr/>
        </p:nvSpPr>
        <p:spPr>
          <a:xfrm>
            <a:off x="7527875" y="2372618"/>
            <a:ext cx="49366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최소면적 할증</a:t>
            </a:r>
            <a:endParaRPr lang="en-US" sz="600" dirty="0"/>
          </a:p>
        </p:txBody>
      </p:sp>
      <p:sp>
        <p:nvSpPr>
          <p:cNvPr id="92" name="Text 90"/>
          <p:cNvSpPr/>
          <p:nvPr/>
        </p:nvSpPr>
        <p:spPr>
          <a:xfrm>
            <a:off x="7527875" y="2539305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5㎡ 미만 시 5㎡로 강제 적용 (제작 공정 특성)</a:t>
            </a:r>
            <a:endParaRPr lang="en-US" sz="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501" y="50750"/>
            <a:ext cx="8940998" cy="48577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111026" y="293638"/>
            <a:ext cx="89219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1026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04714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7593" y="122188"/>
            <a:ext cx="38330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Task Name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809476" y="60275"/>
            <a:ext cx="5683597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8831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80643" y="122188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6493073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1867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77186" y="122188"/>
            <a:ext cx="1231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Ver.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719152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7582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94823" y="122188"/>
            <a:ext cx="1584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763024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456712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3920" y="122188"/>
            <a:ext cx="17047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Page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846147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726239" y="122188"/>
            <a:ext cx="4280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7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1026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804714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253" y="360313"/>
            <a:ext cx="20432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Route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809476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773537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994892" y="360313"/>
            <a:ext cx="60023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/estimate/pricing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3778300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471988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92004" y="360313"/>
            <a:ext cx="47074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Name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4476750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44081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701010" y="360313"/>
            <a:ext cx="52099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 화면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7445573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813926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624465" y="360313"/>
            <a:ext cx="3376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ID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8144024" y="298400"/>
            <a:ext cx="88895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333184" y="360313"/>
            <a:ext cx="52084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EST_PRICE_001</a:t>
            </a:r>
            <a:endParaRPr lang="en-US" sz="600" dirty="0"/>
          </a:p>
        </p:txBody>
      </p:sp>
      <p:sp>
        <p:nvSpPr>
          <p:cNvPr id="38" name="Text 36"/>
          <p:cNvSpPr/>
          <p:nvPr/>
        </p:nvSpPr>
        <p:spPr>
          <a:xfrm>
            <a:off x="101501" y="587276"/>
            <a:ext cx="6998047" cy="2930128"/>
          </a:xfrm>
          <a:prstGeom prst="roundRect">
            <a:avLst>
              <a:gd name="adj" fmla="val 86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111026" y="596801"/>
            <a:ext cx="6978997" cy="269677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37976" y="660202"/>
            <a:ext cx="685959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11026" y="866477"/>
            <a:ext cx="6978997" cy="264140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227707" y="950119"/>
            <a:ext cx="792361" cy="2641550"/>
          </a:xfrm>
          <a:prstGeom prst="roundRect">
            <a:avLst>
              <a:gd name="adj" fmla="val 320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485896" y="1058317"/>
            <a:ext cx="276133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규격 입력</a:t>
            </a:r>
            <a:endParaRPr lang="en-US" sz="490" dirty="0"/>
          </a:p>
        </p:txBody>
      </p:sp>
      <p:sp>
        <p:nvSpPr>
          <p:cNvPr id="44" name="Text 42"/>
          <p:cNvSpPr/>
          <p:nvPr/>
        </p:nvSpPr>
        <p:spPr>
          <a:xfrm>
            <a:off x="260747" y="1214289"/>
            <a:ext cx="726430" cy="198090"/>
          </a:xfrm>
          <a:prstGeom prst="roundRect">
            <a:avLst>
              <a:gd name="adj" fmla="val 12822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485896" y="1272927"/>
            <a:ext cx="276133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계산</a:t>
            </a:r>
            <a:endParaRPr lang="en-US" sz="490" dirty="0"/>
          </a:p>
        </p:txBody>
      </p:sp>
      <p:sp>
        <p:nvSpPr>
          <p:cNvPr id="46" name="Text 44"/>
          <p:cNvSpPr/>
          <p:nvPr/>
        </p:nvSpPr>
        <p:spPr>
          <a:xfrm>
            <a:off x="1137047" y="1002060"/>
            <a:ext cx="803047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재질 및 두께 선택</a:t>
            </a:r>
            <a:endParaRPr lang="en-US" sz="770" dirty="0"/>
          </a:p>
        </p:txBody>
      </p:sp>
      <p:sp>
        <p:nvSpPr>
          <p:cNvPr id="47" name="Text 45"/>
          <p:cNvSpPr/>
          <p:nvPr/>
        </p:nvSpPr>
        <p:spPr>
          <a:xfrm>
            <a:off x="1086296" y="1247329"/>
            <a:ext cx="1650950" cy="660350"/>
          </a:xfrm>
          <a:prstGeom prst="roundRect">
            <a:avLst>
              <a:gd name="adj" fmla="val 3846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6"/>
          <p:cNvSpPr/>
          <p:nvPr/>
        </p:nvSpPr>
        <p:spPr>
          <a:xfrm>
            <a:off x="1639662" y="1300163"/>
            <a:ext cx="54422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아연도 강판 0.8t</a:t>
            </a:r>
            <a:endParaRPr lang="en-US" sz="560" dirty="0"/>
          </a:p>
        </p:txBody>
      </p:sp>
      <p:sp>
        <p:nvSpPr>
          <p:cNvPr id="49" name="Text 47"/>
          <p:cNvSpPr/>
          <p:nvPr/>
        </p:nvSpPr>
        <p:spPr>
          <a:xfrm>
            <a:off x="1619624" y="1607195"/>
            <a:ext cx="584296" cy="13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2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85,000원/㎡</a:t>
            </a:r>
            <a:endParaRPr lang="en-US" sz="840" dirty="0"/>
          </a:p>
        </p:txBody>
      </p:sp>
      <p:sp>
        <p:nvSpPr>
          <p:cNvPr id="50" name="Text 48"/>
          <p:cNvSpPr/>
          <p:nvPr/>
        </p:nvSpPr>
        <p:spPr>
          <a:xfrm>
            <a:off x="2869406" y="1247329"/>
            <a:ext cx="1650950" cy="660350"/>
          </a:xfrm>
          <a:prstGeom prst="roundRect">
            <a:avLst>
              <a:gd name="adj" fmla="val 384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9"/>
          <p:cNvSpPr/>
          <p:nvPr/>
        </p:nvSpPr>
        <p:spPr>
          <a:xfrm>
            <a:off x="3427783" y="1300163"/>
            <a:ext cx="534049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아연도 강판 1.0t</a:t>
            </a:r>
            <a:endParaRPr lang="en-US" sz="560" dirty="0"/>
          </a:p>
        </p:txBody>
      </p:sp>
      <p:sp>
        <p:nvSpPr>
          <p:cNvPr id="52" name="Text 50"/>
          <p:cNvSpPr/>
          <p:nvPr/>
        </p:nvSpPr>
        <p:spPr>
          <a:xfrm>
            <a:off x="3402733" y="1607195"/>
            <a:ext cx="584296" cy="13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2"/>
              </a:lnSpc>
              <a:buNone/>
            </a:pPr>
            <a:r>
              <a:rPr lang="en-US" sz="84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90,000원/㎡</a:t>
            </a:r>
            <a:endParaRPr lang="en-US" sz="840" dirty="0"/>
          </a:p>
        </p:txBody>
      </p:sp>
      <p:sp>
        <p:nvSpPr>
          <p:cNvPr id="53" name="Text 51"/>
          <p:cNvSpPr/>
          <p:nvPr/>
        </p:nvSpPr>
        <p:spPr>
          <a:xfrm>
            <a:off x="1086296" y="2006798"/>
            <a:ext cx="1650950" cy="660350"/>
          </a:xfrm>
          <a:prstGeom prst="roundRect">
            <a:avLst>
              <a:gd name="adj" fmla="val 384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52"/>
          <p:cNvSpPr/>
          <p:nvPr/>
        </p:nvSpPr>
        <p:spPr>
          <a:xfrm>
            <a:off x="1695679" y="2059632"/>
            <a:ext cx="432036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스크린 (일반)</a:t>
            </a:r>
            <a:endParaRPr lang="en-US" sz="560" dirty="0"/>
          </a:p>
        </p:txBody>
      </p:sp>
      <p:sp>
        <p:nvSpPr>
          <p:cNvPr id="55" name="Text 53"/>
          <p:cNvSpPr/>
          <p:nvPr/>
        </p:nvSpPr>
        <p:spPr>
          <a:xfrm>
            <a:off x="1674882" y="2366665"/>
            <a:ext cx="473631" cy="13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2"/>
              </a:lnSpc>
              <a:buNone/>
            </a:pPr>
            <a:r>
              <a:rPr lang="en-US" sz="84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단가 변동</a:t>
            </a:r>
            <a:endParaRPr lang="en-US" sz="840" dirty="0"/>
          </a:p>
        </p:txBody>
      </p:sp>
      <p:sp>
        <p:nvSpPr>
          <p:cNvPr id="56" name="Text 54"/>
          <p:cNvSpPr/>
          <p:nvPr/>
        </p:nvSpPr>
        <p:spPr>
          <a:xfrm>
            <a:off x="2869406" y="2006798"/>
            <a:ext cx="1650950" cy="660350"/>
          </a:xfrm>
          <a:prstGeom prst="roundRect">
            <a:avLst>
              <a:gd name="adj" fmla="val 384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7" name="Text 55"/>
          <p:cNvSpPr/>
          <p:nvPr/>
        </p:nvSpPr>
        <p:spPr>
          <a:xfrm>
            <a:off x="3478789" y="2059632"/>
            <a:ext cx="432036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스크린 (차열)</a:t>
            </a:r>
            <a:endParaRPr lang="en-US" sz="560" dirty="0"/>
          </a:p>
        </p:txBody>
      </p:sp>
      <p:sp>
        <p:nvSpPr>
          <p:cNvPr id="58" name="Text 56"/>
          <p:cNvSpPr/>
          <p:nvPr/>
        </p:nvSpPr>
        <p:spPr>
          <a:xfrm>
            <a:off x="3437800" y="2366665"/>
            <a:ext cx="514162" cy="13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2"/>
              </a:lnSpc>
              <a:buNone/>
            </a:pPr>
            <a:r>
              <a:rPr lang="en-US" sz="84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일반 × 1.8</a:t>
            </a:r>
            <a:endParaRPr lang="en-US" sz="840" dirty="0"/>
          </a:p>
        </p:txBody>
      </p:sp>
      <p:sp>
        <p:nvSpPr>
          <p:cNvPr id="59" name="Text 57"/>
          <p:cNvSpPr/>
          <p:nvPr/>
        </p:nvSpPr>
        <p:spPr>
          <a:xfrm>
            <a:off x="1137047" y="2851249"/>
            <a:ext cx="533593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자재비 계산</a:t>
            </a:r>
            <a:endParaRPr lang="en-US" sz="770" dirty="0"/>
          </a:p>
        </p:txBody>
      </p:sp>
      <p:sp>
        <p:nvSpPr>
          <p:cNvPr id="60" name="Text 58"/>
          <p:cNvSpPr/>
          <p:nvPr/>
        </p:nvSpPr>
        <p:spPr>
          <a:xfrm>
            <a:off x="1086296" y="3096518"/>
            <a:ext cx="3499991" cy="462260"/>
          </a:xfrm>
          <a:prstGeom prst="roundRect">
            <a:avLst>
              <a:gd name="adj" fmla="val 5495"/>
            </a:avLst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9"/>
          <p:cNvSpPr/>
          <p:nvPr/>
        </p:nvSpPr>
        <p:spPr>
          <a:xfrm>
            <a:off x="1718183" y="3160068"/>
            <a:ext cx="717277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14.26㎡ × 85,000원</a:t>
            </a:r>
            <a:endParaRPr lang="en-US" sz="630" dirty="0"/>
          </a:p>
        </p:txBody>
      </p:sp>
      <p:sp>
        <p:nvSpPr>
          <p:cNvPr id="62" name="Text 60"/>
          <p:cNvSpPr/>
          <p:nvPr/>
        </p:nvSpPr>
        <p:spPr>
          <a:xfrm>
            <a:off x="3527808" y="3246834"/>
            <a:ext cx="730029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74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1,212,100</a:t>
            </a:r>
            <a:endParaRPr lang="en-US" sz="980" dirty="0"/>
          </a:p>
        </p:txBody>
      </p:sp>
      <p:sp>
        <p:nvSpPr>
          <p:cNvPr id="63" name="Text 61"/>
          <p:cNvSpPr/>
          <p:nvPr/>
        </p:nvSpPr>
        <p:spPr>
          <a:xfrm>
            <a:off x="7201049" y="587276"/>
            <a:ext cx="1841450" cy="2930128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62"/>
          <p:cNvSpPr/>
          <p:nvPr/>
        </p:nvSpPr>
        <p:spPr>
          <a:xfrm>
            <a:off x="7312075" y="698302"/>
            <a:ext cx="1619399" cy="215801"/>
          </a:xfrm>
          <a:prstGeom prst="roundRect">
            <a:avLst>
              <a:gd name="adj" fmla="val 1177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63"/>
          <p:cNvSpPr/>
          <p:nvPr/>
        </p:nvSpPr>
        <p:spPr>
          <a:xfrm>
            <a:off x="7399411" y="749052"/>
            <a:ext cx="14447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Description</a:t>
            </a:r>
            <a:endParaRPr lang="en-US" sz="700" dirty="0"/>
          </a:p>
        </p:txBody>
      </p:sp>
      <p:sp>
        <p:nvSpPr>
          <p:cNvPr id="66" name="Text 64"/>
          <p:cNvSpPr/>
          <p:nvPr/>
        </p:nvSpPr>
        <p:spPr>
          <a:xfrm>
            <a:off x="7312075" y="1041053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65"/>
          <p:cNvSpPr/>
          <p:nvPr/>
        </p:nvSpPr>
        <p:spPr>
          <a:xfrm>
            <a:off x="7369820" y="1074390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500" dirty="0"/>
          </a:p>
        </p:txBody>
      </p:sp>
      <p:sp>
        <p:nvSpPr>
          <p:cNvPr id="68" name="Text 66"/>
          <p:cNvSpPr/>
          <p:nvPr/>
        </p:nvSpPr>
        <p:spPr>
          <a:xfrm>
            <a:off x="7527875" y="1064865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재질 선택</a:t>
            </a:r>
            <a:endParaRPr lang="en-US" sz="600" dirty="0"/>
          </a:p>
        </p:txBody>
      </p:sp>
      <p:sp>
        <p:nvSpPr>
          <p:cNvPr id="69" name="Text 67"/>
          <p:cNvSpPr/>
          <p:nvPr/>
        </p:nvSpPr>
        <p:spPr>
          <a:xfrm>
            <a:off x="7527875" y="1231553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아연도 강판(Steel) 또는 스크린 방화셔터 선택</a:t>
            </a:r>
            <a:endParaRPr lang="en-US" sz="500" dirty="0"/>
          </a:p>
        </p:txBody>
      </p:sp>
      <p:sp>
        <p:nvSpPr>
          <p:cNvPr id="70" name="Text 68"/>
          <p:cNvSpPr/>
          <p:nvPr/>
        </p:nvSpPr>
        <p:spPr>
          <a:xfrm>
            <a:off x="7312075" y="1447354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1" name="Text 69"/>
          <p:cNvSpPr/>
          <p:nvPr/>
        </p:nvSpPr>
        <p:spPr>
          <a:xfrm>
            <a:off x="7369820" y="1480691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500" dirty="0"/>
          </a:p>
        </p:txBody>
      </p:sp>
      <p:sp>
        <p:nvSpPr>
          <p:cNvPr id="72" name="Text 70"/>
          <p:cNvSpPr/>
          <p:nvPr/>
        </p:nvSpPr>
        <p:spPr>
          <a:xfrm>
            <a:off x="7527875" y="1471166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두께 옵션</a:t>
            </a:r>
            <a:endParaRPr lang="en-US" sz="600" dirty="0"/>
          </a:p>
        </p:txBody>
      </p:sp>
      <p:sp>
        <p:nvSpPr>
          <p:cNvPr id="73" name="Text 71"/>
          <p:cNvSpPr/>
          <p:nvPr/>
        </p:nvSpPr>
        <p:spPr>
          <a:xfrm>
            <a:off x="7527875" y="1637854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0.8t(기본) / 1.0t(+5,000원/㎡, 소방 기준)</a:t>
            </a:r>
            <a:endParaRPr lang="en-US" sz="500" dirty="0"/>
          </a:p>
        </p:txBody>
      </p:sp>
      <p:sp>
        <p:nvSpPr>
          <p:cNvPr id="74" name="Text 72"/>
          <p:cNvSpPr/>
          <p:nvPr/>
        </p:nvSpPr>
        <p:spPr>
          <a:xfrm>
            <a:off x="7312075" y="1853654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Text 73"/>
          <p:cNvSpPr/>
          <p:nvPr/>
        </p:nvSpPr>
        <p:spPr>
          <a:xfrm>
            <a:off x="7369820" y="1886992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500" dirty="0"/>
          </a:p>
        </p:txBody>
      </p:sp>
      <p:sp>
        <p:nvSpPr>
          <p:cNvPr id="76" name="Text 74"/>
          <p:cNvSpPr/>
          <p:nvPr/>
        </p:nvSpPr>
        <p:spPr>
          <a:xfrm>
            <a:off x="7527875" y="1877467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스크린 단가</a:t>
            </a:r>
            <a:endParaRPr lang="en-US" sz="600" dirty="0"/>
          </a:p>
        </p:txBody>
      </p:sp>
      <p:sp>
        <p:nvSpPr>
          <p:cNvPr id="77" name="Text 75"/>
          <p:cNvSpPr/>
          <p:nvPr/>
        </p:nvSpPr>
        <p:spPr>
          <a:xfrm>
            <a:off x="7527875" y="2044154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차열 스크린은 일반 대비 1.8배 단가 적용</a:t>
            </a:r>
            <a:endParaRPr lang="en-US" sz="500" dirty="0"/>
          </a:p>
        </p:txBody>
      </p:sp>
      <p:sp>
        <p:nvSpPr>
          <p:cNvPr id="78" name="Text 76"/>
          <p:cNvSpPr/>
          <p:nvPr/>
        </p:nvSpPr>
        <p:spPr>
          <a:xfrm>
            <a:off x="7312075" y="2259955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9" name="Text 77"/>
          <p:cNvSpPr/>
          <p:nvPr/>
        </p:nvSpPr>
        <p:spPr>
          <a:xfrm>
            <a:off x="7369820" y="2293293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500" dirty="0"/>
          </a:p>
        </p:txBody>
      </p:sp>
      <p:sp>
        <p:nvSpPr>
          <p:cNvPr id="80" name="Text 78"/>
          <p:cNvSpPr/>
          <p:nvPr/>
        </p:nvSpPr>
        <p:spPr>
          <a:xfrm>
            <a:off x="7527875" y="2283768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자재비 합계</a:t>
            </a:r>
            <a:endParaRPr lang="en-US" sz="600" dirty="0"/>
          </a:p>
        </p:txBody>
      </p:sp>
      <p:sp>
        <p:nvSpPr>
          <p:cNvPr id="81" name="Text 79"/>
          <p:cNvSpPr/>
          <p:nvPr/>
        </p:nvSpPr>
        <p:spPr>
          <a:xfrm>
            <a:off x="7527875" y="2450455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× 단가 = 자재비 자동 계산</a:t>
            </a:r>
            <a:endParaRPr lang="en-US" sz="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501" y="50750"/>
            <a:ext cx="8940998" cy="48577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111026" y="293638"/>
            <a:ext cx="89219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1026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04714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7593" y="122188"/>
            <a:ext cx="38330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Task Name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809476" y="60275"/>
            <a:ext cx="5683597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8831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4038" y="122188"/>
            <a:ext cx="31089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6493073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1867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77186" y="122188"/>
            <a:ext cx="1231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Ver.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719152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7582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94823" y="122188"/>
            <a:ext cx="1584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763024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456712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3920" y="122188"/>
            <a:ext cx="17047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Page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846147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726239" y="122188"/>
            <a:ext cx="4280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8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1026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804714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253" y="360313"/>
            <a:ext cx="20432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Route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809476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773537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941314" y="360313"/>
            <a:ext cx="70938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/estimate/additional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3778300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471988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92004" y="360313"/>
            <a:ext cx="47074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Name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4476750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44081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623024" y="360313"/>
            <a:ext cx="67993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모터/부대비용 화면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7445573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813926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624465" y="360313"/>
            <a:ext cx="3376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ID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8144024" y="298400"/>
            <a:ext cx="88895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352532" y="360313"/>
            <a:ext cx="481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EST_ADD_001</a:t>
            </a:r>
            <a:endParaRPr lang="en-US" sz="600" dirty="0"/>
          </a:p>
        </p:txBody>
      </p:sp>
      <p:sp>
        <p:nvSpPr>
          <p:cNvPr id="38" name="Text 36"/>
          <p:cNvSpPr/>
          <p:nvPr/>
        </p:nvSpPr>
        <p:spPr>
          <a:xfrm>
            <a:off x="101501" y="587276"/>
            <a:ext cx="6998047" cy="2930128"/>
          </a:xfrm>
          <a:prstGeom prst="roundRect">
            <a:avLst>
              <a:gd name="adj" fmla="val 86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111026" y="596801"/>
            <a:ext cx="6978997" cy="269677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37976" y="660202"/>
            <a:ext cx="685959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11026" y="866477"/>
            <a:ext cx="6978997" cy="264140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227707" y="950119"/>
            <a:ext cx="792361" cy="2641550"/>
          </a:xfrm>
          <a:prstGeom prst="roundRect">
            <a:avLst>
              <a:gd name="adj" fmla="val 320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260747" y="1412528"/>
            <a:ext cx="726430" cy="198090"/>
          </a:xfrm>
          <a:prstGeom prst="roundRect">
            <a:avLst>
              <a:gd name="adj" fmla="val 12822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496979" y="1471166"/>
            <a:ext cx="253817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</a:t>
            </a:r>
            <a:endParaRPr lang="en-US" sz="490" dirty="0"/>
          </a:p>
        </p:txBody>
      </p:sp>
      <p:sp>
        <p:nvSpPr>
          <p:cNvPr id="45" name="Text 43"/>
          <p:cNvSpPr/>
          <p:nvPr/>
        </p:nvSpPr>
        <p:spPr>
          <a:xfrm>
            <a:off x="1137047" y="1002060"/>
            <a:ext cx="902631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사양 자동 선정</a:t>
            </a:r>
            <a:endParaRPr lang="en-US" sz="770" dirty="0"/>
          </a:p>
        </p:txBody>
      </p:sp>
      <p:sp>
        <p:nvSpPr>
          <p:cNvPr id="46" name="Text 44"/>
          <p:cNvSpPr/>
          <p:nvPr/>
        </p:nvSpPr>
        <p:spPr>
          <a:xfrm>
            <a:off x="1086296" y="1247329"/>
            <a:ext cx="1650950" cy="462260"/>
          </a:xfrm>
          <a:prstGeom prst="roundRect">
            <a:avLst>
              <a:gd name="adj" fmla="val 5495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1753972" y="1283643"/>
            <a:ext cx="31545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하중 계산</a:t>
            </a:r>
            <a:endParaRPr lang="en-US" sz="560" dirty="0"/>
          </a:p>
        </p:txBody>
      </p:sp>
      <p:sp>
        <p:nvSpPr>
          <p:cNvPr id="48" name="Text 46"/>
          <p:cNvSpPr/>
          <p:nvPr/>
        </p:nvSpPr>
        <p:spPr>
          <a:xfrm>
            <a:off x="1457041" y="1508968"/>
            <a:ext cx="909462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14.26㎡ × 12kg = 171kg</a:t>
            </a:r>
            <a:endParaRPr lang="en-US" sz="630" dirty="0"/>
          </a:p>
        </p:txBody>
      </p:sp>
      <p:sp>
        <p:nvSpPr>
          <p:cNvPr id="49" name="Text 47"/>
          <p:cNvSpPr/>
          <p:nvPr/>
        </p:nvSpPr>
        <p:spPr>
          <a:xfrm>
            <a:off x="2869406" y="1247329"/>
            <a:ext cx="1650950" cy="462260"/>
          </a:xfrm>
          <a:prstGeom prst="roundRect">
            <a:avLst>
              <a:gd name="adj" fmla="val 5495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8"/>
          <p:cNvSpPr/>
          <p:nvPr/>
        </p:nvSpPr>
        <p:spPr>
          <a:xfrm>
            <a:off x="3537082" y="1283643"/>
            <a:ext cx="31545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선정</a:t>
            </a:r>
            <a:endParaRPr lang="en-US" sz="560" dirty="0"/>
          </a:p>
        </p:txBody>
      </p:sp>
      <p:sp>
        <p:nvSpPr>
          <p:cNvPr id="51" name="Text 49"/>
          <p:cNvSpPr/>
          <p:nvPr/>
        </p:nvSpPr>
        <p:spPr>
          <a:xfrm>
            <a:off x="3299051" y="1508968"/>
            <a:ext cx="791661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400kg형 (450,000원)</a:t>
            </a:r>
            <a:endParaRPr lang="en-US" sz="630" dirty="0"/>
          </a:p>
        </p:txBody>
      </p:sp>
      <p:sp>
        <p:nvSpPr>
          <p:cNvPr id="52" name="Text 50"/>
          <p:cNvSpPr/>
          <p:nvPr/>
        </p:nvSpPr>
        <p:spPr>
          <a:xfrm>
            <a:off x="1137047" y="1866454"/>
            <a:ext cx="607674" cy="115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선정 기준</a:t>
            </a:r>
            <a:endParaRPr lang="en-US" sz="700" dirty="0"/>
          </a:p>
        </p:txBody>
      </p:sp>
      <p:sp>
        <p:nvSpPr>
          <p:cNvPr id="53" name="Text 51"/>
          <p:cNvSpPr/>
          <p:nvPr/>
        </p:nvSpPr>
        <p:spPr>
          <a:xfrm>
            <a:off x="1086296" y="2072878"/>
            <a:ext cx="1122611" cy="330101"/>
          </a:xfrm>
          <a:prstGeom prst="roundRect">
            <a:avLst>
              <a:gd name="adj" fmla="val 7695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52"/>
          <p:cNvSpPr/>
          <p:nvPr/>
        </p:nvSpPr>
        <p:spPr>
          <a:xfrm>
            <a:off x="1485552" y="2157115"/>
            <a:ext cx="323951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~300kg</a:t>
            </a:r>
            <a:endParaRPr lang="en-US" sz="490" dirty="0"/>
          </a:p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400형 45만</a:t>
            </a:r>
            <a:endParaRPr lang="en-US" sz="490" dirty="0"/>
          </a:p>
        </p:txBody>
      </p:sp>
      <p:sp>
        <p:nvSpPr>
          <p:cNvPr id="55" name="Text 53"/>
          <p:cNvSpPr/>
          <p:nvPr/>
        </p:nvSpPr>
        <p:spPr>
          <a:xfrm>
            <a:off x="2274987" y="2072878"/>
            <a:ext cx="1122611" cy="330101"/>
          </a:xfrm>
          <a:prstGeom prst="roundRect">
            <a:avLst>
              <a:gd name="adj" fmla="val 7695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54"/>
          <p:cNvSpPr/>
          <p:nvPr/>
        </p:nvSpPr>
        <p:spPr>
          <a:xfrm>
            <a:off x="2674242" y="2157115"/>
            <a:ext cx="323951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300~500kg</a:t>
            </a:r>
            <a:endParaRPr lang="en-US" sz="490" dirty="0"/>
          </a:p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600형 60만</a:t>
            </a:r>
            <a:endParaRPr lang="en-US" sz="490" dirty="0"/>
          </a:p>
        </p:txBody>
      </p:sp>
      <p:sp>
        <p:nvSpPr>
          <p:cNvPr id="57" name="Text 55"/>
          <p:cNvSpPr/>
          <p:nvPr/>
        </p:nvSpPr>
        <p:spPr>
          <a:xfrm>
            <a:off x="3463677" y="2072878"/>
            <a:ext cx="1122611" cy="330101"/>
          </a:xfrm>
          <a:prstGeom prst="roundRect">
            <a:avLst>
              <a:gd name="adj" fmla="val 7695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6"/>
          <p:cNvSpPr/>
          <p:nvPr/>
        </p:nvSpPr>
        <p:spPr>
          <a:xfrm>
            <a:off x="3915760" y="2157115"/>
            <a:ext cx="218295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500kg~</a:t>
            </a:r>
            <a:endParaRPr lang="en-US" sz="490" dirty="0"/>
          </a:p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1000형</a:t>
            </a:r>
            <a:endParaRPr lang="en-US" sz="490" dirty="0"/>
          </a:p>
        </p:txBody>
      </p:sp>
      <p:sp>
        <p:nvSpPr>
          <p:cNvPr id="59" name="Text 57"/>
          <p:cNvSpPr/>
          <p:nvPr/>
        </p:nvSpPr>
        <p:spPr>
          <a:xfrm>
            <a:off x="1137047" y="2554039"/>
            <a:ext cx="633177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부대비용 항목</a:t>
            </a:r>
            <a:endParaRPr lang="en-US" sz="770" dirty="0"/>
          </a:p>
        </p:txBody>
      </p:sp>
      <p:sp>
        <p:nvSpPr>
          <p:cNvPr id="60" name="Text 58"/>
          <p:cNvSpPr/>
          <p:nvPr/>
        </p:nvSpPr>
        <p:spPr>
          <a:xfrm>
            <a:off x="1086296" y="2799308"/>
            <a:ext cx="1650950" cy="231130"/>
          </a:xfrm>
          <a:prstGeom prst="roundRect">
            <a:avLst>
              <a:gd name="adj" fmla="val 1099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9"/>
          <p:cNvSpPr/>
          <p:nvPr/>
        </p:nvSpPr>
        <p:spPr>
          <a:xfrm>
            <a:off x="1137047" y="2868662"/>
            <a:ext cx="76039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철거비: 150,000원/개소</a:t>
            </a:r>
            <a:endParaRPr lang="en-US" sz="560" dirty="0"/>
          </a:p>
        </p:txBody>
      </p:sp>
      <p:sp>
        <p:nvSpPr>
          <p:cNvPr id="62" name="Text 60"/>
          <p:cNvSpPr/>
          <p:nvPr/>
        </p:nvSpPr>
        <p:spPr>
          <a:xfrm>
            <a:off x="2869406" y="2799308"/>
            <a:ext cx="1650950" cy="231130"/>
          </a:xfrm>
          <a:prstGeom prst="roundRect">
            <a:avLst>
              <a:gd name="adj" fmla="val 1099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3" name="Text 61"/>
          <p:cNvSpPr/>
          <p:nvPr/>
        </p:nvSpPr>
        <p:spPr>
          <a:xfrm>
            <a:off x="2920157" y="2868662"/>
            <a:ext cx="720465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폐기물: 50,000원/개소</a:t>
            </a:r>
            <a:endParaRPr lang="en-US" sz="560" dirty="0"/>
          </a:p>
        </p:txBody>
      </p:sp>
      <p:sp>
        <p:nvSpPr>
          <p:cNvPr id="64" name="Text 62"/>
          <p:cNvSpPr/>
          <p:nvPr/>
        </p:nvSpPr>
        <p:spPr>
          <a:xfrm>
            <a:off x="1086296" y="3063478"/>
            <a:ext cx="1650950" cy="231130"/>
          </a:xfrm>
          <a:prstGeom prst="roundRect">
            <a:avLst>
              <a:gd name="adj" fmla="val 1099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63"/>
          <p:cNvSpPr/>
          <p:nvPr/>
        </p:nvSpPr>
        <p:spPr>
          <a:xfrm>
            <a:off x="1137047" y="3132832"/>
            <a:ext cx="76039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고소장비: 250,000원/일</a:t>
            </a:r>
            <a:endParaRPr lang="en-US" sz="560" dirty="0"/>
          </a:p>
        </p:txBody>
      </p:sp>
      <p:sp>
        <p:nvSpPr>
          <p:cNvPr id="66" name="Text 64"/>
          <p:cNvSpPr/>
          <p:nvPr/>
        </p:nvSpPr>
        <p:spPr>
          <a:xfrm>
            <a:off x="2869406" y="3063478"/>
            <a:ext cx="1650950" cy="231130"/>
          </a:xfrm>
          <a:prstGeom prst="roundRect">
            <a:avLst>
              <a:gd name="adj" fmla="val 10990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65"/>
          <p:cNvSpPr/>
          <p:nvPr/>
        </p:nvSpPr>
        <p:spPr>
          <a:xfrm>
            <a:off x="2920157" y="3132832"/>
            <a:ext cx="719251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지방운반비: 별도 협의</a:t>
            </a:r>
            <a:endParaRPr lang="en-US" sz="560" dirty="0"/>
          </a:p>
        </p:txBody>
      </p:sp>
      <p:sp>
        <p:nvSpPr>
          <p:cNvPr id="68" name="Text 66"/>
          <p:cNvSpPr/>
          <p:nvPr/>
        </p:nvSpPr>
        <p:spPr>
          <a:xfrm>
            <a:off x="3925937" y="3327648"/>
            <a:ext cx="990600" cy="264021"/>
          </a:xfrm>
          <a:prstGeom prst="roundRect">
            <a:avLst>
              <a:gd name="adj" fmla="val 9620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9" name="Text 67"/>
          <p:cNvSpPr/>
          <p:nvPr/>
        </p:nvSpPr>
        <p:spPr>
          <a:xfrm>
            <a:off x="4243779" y="3407569"/>
            <a:ext cx="354768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다음 단계</a:t>
            </a:r>
            <a:endParaRPr lang="en-US" sz="630" dirty="0"/>
          </a:p>
        </p:txBody>
      </p:sp>
      <p:sp>
        <p:nvSpPr>
          <p:cNvPr id="70" name="Text 68"/>
          <p:cNvSpPr/>
          <p:nvPr/>
        </p:nvSpPr>
        <p:spPr>
          <a:xfrm>
            <a:off x="7201049" y="587276"/>
            <a:ext cx="1841450" cy="2930128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1" name="Text 69"/>
          <p:cNvSpPr/>
          <p:nvPr/>
        </p:nvSpPr>
        <p:spPr>
          <a:xfrm>
            <a:off x="7312075" y="698302"/>
            <a:ext cx="1619399" cy="215801"/>
          </a:xfrm>
          <a:prstGeom prst="roundRect">
            <a:avLst>
              <a:gd name="adj" fmla="val 1177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70"/>
          <p:cNvSpPr/>
          <p:nvPr/>
        </p:nvSpPr>
        <p:spPr>
          <a:xfrm>
            <a:off x="7399411" y="749052"/>
            <a:ext cx="14447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Description</a:t>
            </a:r>
            <a:endParaRPr lang="en-US" sz="700" dirty="0"/>
          </a:p>
        </p:txBody>
      </p:sp>
      <p:sp>
        <p:nvSpPr>
          <p:cNvPr id="73" name="Text 71"/>
          <p:cNvSpPr/>
          <p:nvPr/>
        </p:nvSpPr>
        <p:spPr>
          <a:xfrm>
            <a:off x="7312075" y="1041053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72"/>
          <p:cNvSpPr/>
          <p:nvPr/>
        </p:nvSpPr>
        <p:spPr>
          <a:xfrm>
            <a:off x="7369820" y="1074390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500" dirty="0"/>
          </a:p>
        </p:txBody>
      </p:sp>
      <p:sp>
        <p:nvSpPr>
          <p:cNvPr id="75" name="Text 73"/>
          <p:cNvSpPr/>
          <p:nvPr/>
        </p:nvSpPr>
        <p:spPr>
          <a:xfrm>
            <a:off x="7527875" y="1064865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하중 계산</a:t>
            </a:r>
            <a:endParaRPr lang="en-US" sz="600" dirty="0"/>
          </a:p>
        </p:txBody>
      </p:sp>
      <p:sp>
        <p:nvSpPr>
          <p:cNvPr id="76" name="Text 74"/>
          <p:cNvSpPr/>
          <p:nvPr/>
        </p:nvSpPr>
        <p:spPr>
          <a:xfrm>
            <a:off x="7527875" y="1231553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면적 × 12kg(0.8t 기준) = 총 무게</a:t>
            </a:r>
            <a:endParaRPr lang="en-US" sz="500" dirty="0"/>
          </a:p>
        </p:txBody>
      </p:sp>
      <p:sp>
        <p:nvSpPr>
          <p:cNvPr id="77" name="Text 75"/>
          <p:cNvSpPr/>
          <p:nvPr/>
        </p:nvSpPr>
        <p:spPr>
          <a:xfrm>
            <a:off x="7312075" y="1447354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76"/>
          <p:cNvSpPr/>
          <p:nvPr/>
        </p:nvSpPr>
        <p:spPr>
          <a:xfrm>
            <a:off x="7369820" y="1480691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500" dirty="0"/>
          </a:p>
        </p:txBody>
      </p:sp>
      <p:sp>
        <p:nvSpPr>
          <p:cNvPr id="79" name="Text 77"/>
          <p:cNvSpPr/>
          <p:nvPr/>
        </p:nvSpPr>
        <p:spPr>
          <a:xfrm>
            <a:off x="7527875" y="1471166"/>
            <a:ext cx="52099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모터 자동 선정</a:t>
            </a:r>
            <a:endParaRPr lang="en-US" sz="600" dirty="0"/>
          </a:p>
        </p:txBody>
      </p:sp>
      <p:sp>
        <p:nvSpPr>
          <p:cNvPr id="80" name="Text 78"/>
          <p:cNvSpPr/>
          <p:nvPr/>
        </p:nvSpPr>
        <p:spPr>
          <a:xfrm>
            <a:off x="7527875" y="1637854"/>
            <a:ext cx="1431670" cy="17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~300kg:400형, 300~500kg:600형, 500kg~:1000형</a:t>
            </a:r>
            <a:endParaRPr lang="en-US" sz="500" dirty="0"/>
          </a:p>
        </p:txBody>
      </p:sp>
      <p:sp>
        <p:nvSpPr>
          <p:cNvPr id="81" name="Text 79"/>
          <p:cNvSpPr/>
          <p:nvPr/>
        </p:nvSpPr>
        <p:spPr>
          <a:xfrm>
            <a:off x="7312075" y="1942505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2" name="Text 80"/>
          <p:cNvSpPr/>
          <p:nvPr/>
        </p:nvSpPr>
        <p:spPr>
          <a:xfrm>
            <a:off x="7369820" y="1975842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500" dirty="0"/>
          </a:p>
        </p:txBody>
      </p:sp>
      <p:sp>
        <p:nvSpPr>
          <p:cNvPr id="83" name="Text 81"/>
          <p:cNvSpPr/>
          <p:nvPr/>
        </p:nvSpPr>
        <p:spPr>
          <a:xfrm>
            <a:off x="7527875" y="1966317"/>
            <a:ext cx="42277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철거/폐기물</a:t>
            </a:r>
            <a:endParaRPr lang="en-US" sz="600" dirty="0"/>
          </a:p>
        </p:txBody>
      </p:sp>
      <p:sp>
        <p:nvSpPr>
          <p:cNvPr id="84" name="Text 82"/>
          <p:cNvSpPr/>
          <p:nvPr/>
        </p:nvSpPr>
        <p:spPr>
          <a:xfrm>
            <a:off x="7527875" y="2133005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교체공사 시 철거비 15만, 폐기물 5만 추가</a:t>
            </a:r>
            <a:endParaRPr lang="en-US" sz="500" dirty="0"/>
          </a:p>
        </p:txBody>
      </p:sp>
      <p:sp>
        <p:nvSpPr>
          <p:cNvPr id="85" name="Text 83"/>
          <p:cNvSpPr/>
          <p:nvPr/>
        </p:nvSpPr>
        <p:spPr>
          <a:xfrm>
            <a:off x="7312075" y="2348805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6" name="Text 84"/>
          <p:cNvSpPr/>
          <p:nvPr/>
        </p:nvSpPr>
        <p:spPr>
          <a:xfrm>
            <a:off x="7369820" y="2382143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500" dirty="0"/>
          </a:p>
        </p:txBody>
      </p:sp>
      <p:sp>
        <p:nvSpPr>
          <p:cNvPr id="87" name="Text 85"/>
          <p:cNvSpPr/>
          <p:nvPr/>
        </p:nvSpPr>
        <p:spPr>
          <a:xfrm>
            <a:off x="7527875" y="2372618"/>
            <a:ext cx="23317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양중비</a:t>
            </a:r>
            <a:endParaRPr lang="en-US" sz="600" dirty="0"/>
          </a:p>
        </p:txBody>
      </p:sp>
      <p:sp>
        <p:nvSpPr>
          <p:cNvPr id="88" name="Text 86"/>
          <p:cNvSpPr/>
          <p:nvPr/>
        </p:nvSpPr>
        <p:spPr>
          <a:xfrm>
            <a:off x="7527875" y="2539305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지하/고층 현장 시 사다리차/인력 비용 별도</a:t>
            </a:r>
            <a:endParaRPr lang="en-US" sz="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501" y="50750"/>
            <a:ext cx="8940998" cy="485775"/>
          </a:xfrm>
          <a:prstGeom prst="rect">
            <a:avLst/>
          </a:prstGeom>
          <a:noFill/>
          <a:ln w="9525">
            <a:solidFill>
              <a:srgbClr val="64748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111026" y="293638"/>
            <a:ext cx="8921948" cy="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1026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04714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7593" y="122188"/>
            <a:ext cx="38330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Task Name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809476" y="60275"/>
            <a:ext cx="5683597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8831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42543" y="122188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6493073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1867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77186" y="122188"/>
            <a:ext cx="1231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Ver.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719152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758261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94823" y="122188"/>
            <a:ext cx="1584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D1.0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763024" y="60275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456712" y="60275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3920" y="122188"/>
            <a:ext cx="17047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Page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8461474" y="60275"/>
            <a:ext cx="57150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726239" y="122188"/>
            <a:ext cx="4280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9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1026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804714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253" y="360313"/>
            <a:ext cx="20432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Route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809476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3773537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040285" y="360313"/>
            <a:ext cx="50748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/estimate/final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3778300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471988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92004" y="360313"/>
            <a:ext cx="47074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Name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4476750" y="298400"/>
            <a:ext cx="2968823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44081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662910" y="360313"/>
            <a:ext cx="59871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견적서 화면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7445573" y="298400"/>
            <a:ext cx="698450" cy="228600"/>
          </a:xfrm>
          <a:prstGeom prst="rect">
            <a:avLst/>
          </a:prstGeom>
          <a:solidFill>
            <a:srgbClr val="E2E8F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8139261" y="298400"/>
            <a:ext cx="0" cy="228600"/>
          </a:xfrm>
          <a:prstGeom prst="line">
            <a:avLst/>
          </a:prstGeom>
          <a:noFill/>
          <a:ln w="9525">
            <a:solidFill>
              <a:srgbClr val="6474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624465" y="360313"/>
            <a:ext cx="33761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Screen ID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8144024" y="298400"/>
            <a:ext cx="888950" cy="2286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330505" y="360313"/>
            <a:ext cx="52615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EST_FINAL_001</a:t>
            </a:r>
            <a:endParaRPr lang="en-US" sz="600" dirty="0"/>
          </a:p>
        </p:txBody>
      </p:sp>
      <p:sp>
        <p:nvSpPr>
          <p:cNvPr id="38" name="Text 36"/>
          <p:cNvSpPr/>
          <p:nvPr/>
        </p:nvSpPr>
        <p:spPr>
          <a:xfrm>
            <a:off x="101501" y="587276"/>
            <a:ext cx="6998047" cy="2930128"/>
          </a:xfrm>
          <a:prstGeom prst="roundRect">
            <a:avLst>
              <a:gd name="adj" fmla="val 86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111026" y="596801"/>
            <a:ext cx="6978997" cy="269677"/>
          </a:xfrm>
          <a:prstGeom prst="rect">
            <a:avLst/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237976" y="660202"/>
            <a:ext cx="685959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방화셔터 견적 시스템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11026" y="866477"/>
            <a:ext cx="6978997" cy="264140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227707" y="950119"/>
            <a:ext cx="792361" cy="2641550"/>
          </a:xfrm>
          <a:prstGeom prst="roundRect">
            <a:avLst>
              <a:gd name="adj" fmla="val 3206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260747" y="1610618"/>
            <a:ext cx="726430" cy="198090"/>
          </a:xfrm>
          <a:prstGeom prst="roundRect">
            <a:avLst>
              <a:gd name="adj" fmla="val 12822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454168" y="1669256"/>
            <a:ext cx="339587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견적서 생성</a:t>
            </a:r>
            <a:endParaRPr lang="en-US" sz="490" dirty="0"/>
          </a:p>
        </p:txBody>
      </p:sp>
      <p:sp>
        <p:nvSpPr>
          <p:cNvPr id="45" name="Text 43"/>
          <p:cNvSpPr/>
          <p:nvPr/>
        </p:nvSpPr>
        <p:spPr>
          <a:xfrm>
            <a:off x="1137047" y="1002060"/>
            <a:ext cx="533593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적용</a:t>
            </a:r>
            <a:endParaRPr lang="en-US" sz="770" dirty="0"/>
          </a:p>
        </p:txBody>
      </p:sp>
      <p:sp>
        <p:nvSpPr>
          <p:cNvPr id="46" name="Text 44"/>
          <p:cNvSpPr/>
          <p:nvPr/>
        </p:nvSpPr>
        <p:spPr>
          <a:xfrm>
            <a:off x="1086296" y="1247329"/>
            <a:ext cx="1650950" cy="396180"/>
          </a:xfrm>
          <a:prstGeom prst="roundRect">
            <a:avLst>
              <a:gd name="adj" fmla="val 6411"/>
            </a:avLst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1803004" y="1283643"/>
            <a:ext cx="217536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관공서</a:t>
            </a:r>
            <a:endParaRPr lang="en-US" sz="560" dirty="0"/>
          </a:p>
        </p:txBody>
      </p:sp>
      <p:sp>
        <p:nvSpPr>
          <p:cNvPr id="48" name="Text 46"/>
          <p:cNvSpPr/>
          <p:nvPr/>
        </p:nvSpPr>
        <p:spPr>
          <a:xfrm>
            <a:off x="1667594" y="1470273"/>
            <a:ext cx="488356" cy="115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10"/>
              </a:lnSpc>
              <a:buNone/>
            </a:pPr>
            <a:r>
              <a:rPr lang="en-US" sz="7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15%</a:t>
            </a:r>
            <a:endParaRPr lang="en-US" sz="700" dirty="0"/>
          </a:p>
        </p:txBody>
      </p:sp>
      <p:sp>
        <p:nvSpPr>
          <p:cNvPr id="49" name="Text 47"/>
          <p:cNvSpPr/>
          <p:nvPr/>
        </p:nvSpPr>
        <p:spPr>
          <a:xfrm>
            <a:off x="2869406" y="1247329"/>
            <a:ext cx="1650950" cy="396180"/>
          </a:xfrm>
          <a:prstGeom prst="roundRect">
            <a:avLst>
              <a:gd name="adj" fmla="val 6411"/>
            </a:avLst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8"/>
          <p:cNvSpPr/>
          <p:nvPr/>
        </p:nvSpPr>
        <p:spPr>
          <a:xfrm>
            <a:off x="3500801" y="1283643"/>
            <a:ext cx="388013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일반 건설사</a:t>
            </a:r>
            <a:endParaRPr lang="en-US" sz="560" dirty="0"/>
          </a:p>
        </p:txBody>
      </p:sp>
      <p:sp>
        <p:nvSpPr>
          <p:cNvPr id="51" name="Text 49"/>
          <p:cNvSpPr/>
          <p:nvPr/>
        </p:nvSpPr>
        <p:spPr>
          <a:xfrm>
            <a:off x="3365543" y="1470273"/>
            <a:ext cx="658529" cy="115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1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20~25%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1137047" y="1794570"/>
            <a:ext cx="668244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금액 계산</a:t>
            </a:r>
            <a:endParaRPr lang="en-US" sz="770" dirty="0"/>
          </a:p>
        </p:txBody>
      </p:sp>
      <p:sp>
        <p:nvSpPr>
          <p:cNvPr id="53" name="Text 51"/>
          <p:cNvSpPr/>
          <p:nvPr/>
        </p:nvSpPr>
        <p:spPr>
          <a:xfrm>
            <a:off x="1086296" y="2039838"/>
            <a:ext cx="3499991" cy="792361"/>
          </a:xfrm>
          <a:prstGeom prst="roundRect">
            <a:avLst>
              <a:gd name="adj" fmla="val 3206"/>
            </a:avLst>
          </a:prstGeom>
          <a:solidFill>
            <a:srgbClr val="1E29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52"/>
          <p:cNvSpPr/>
          <p:nvPr/>
        </p:nvSpPr>
        <p:spPr>
          <a:xfrm>
            <a:off x="1820052" y="2142232"/>
            <a:ext cx="315450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원가 합계</a:t>
            </a:r>
            <a:endParaRPr lang="en-US" sz="560" dirty="0"/>
          </a:p>
        </p:txBody>
      </p:sp>
      <p:sp>
        <p:nvSpPr>
          <p:cNvPr id="55" name="Text 53"/>
          <p:cNvSpPr/>
          <p:nvPr/>
        </p:nvSpPr>
        <p:spPr>
          <a:xfrm>
            <a:off x="3474387" y="2136428"/>
            <a:ext cx="440841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1,862,100</a:t>
            </a:r>
            <a:endParaRPr lang="en-US" sz="630" dirty="0"/>
          </a:p>
        </p:txBody>
      </p:sp>
      <p:sp>
        <p:nvSpPr>
          <p:cNvPr id="56" name="Text 54"/>
          <p:cNvSpPr/>
          <p:nvPr/>
        </p:nvSpPr>
        <p:spPr>
          <a:xfrm>
            <a:off x="1800316" y="2340322"/>
            <a:ext cx="355071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 (20%)</a:t>
            </a:r>
            <a:endParaRPr lang="en-US" sz="560" dirty="0"/>
          </a:p>
        </p:txBody>
      </p:sp>
      <p:sp>
        <p:nvSpPr>
          <p:cNvPr id="57" name="Text 55"/>
          <p:cNvSpPr/>
          <p:nvPr/>
        </p:nvSpPr>
        <p:spPr>
          <a:xfrm>
            <a:off x="3505809" y="2334518"/>
            <a:ext cx="378145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372,420</a:t>
            </a:r>
            <a:endParaRPr lang="en-US" sz="630" dirty="0"/>
          </a:p>
        </p:txBody>
      </p:sp>
      <p:sp>
        <p:nvSpPr>
          <p:cNvPr id="58" name="Text 56"/>
          <p:cNvSpPr/>
          <p:nvPr/>
        </p:nvSpPr>
        <p:spPr>
          <a:xfrm>
            <a:off x="1856332" y="2538413"/>
            <a:ext cx="243039" cy="92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절삭 전</a:t>
            </a:r>
            <a:endParaRPr lang="en-US" sz="560" dirty="0"/>
          </a:p>
        </p:txBody>
      </p:sp>
      <p:sp>
        <p:nvSpPr>
          <p:cNvPr id="59" name="Text 57"/>
          <p:cNvSpPr/>
          <p:nvPr/>
        </p:nvSpPr>
        <p:spPr>
          <a:xfrm>
            <a:off x="3474387" y="2532608"/>
            <a:ext cx="440841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2,234,520</a:t>
            </a:r>
            <a:endParaRPr lang="en-US" sz="630" dirty="0"/>
          </a:p>
        </p:txBody>
      </p:sp>
      <p:sp>
        <p:nvSpPr>
          <p:cNvPr id="60" name="Text 58"/>
          <p:cNvSpPr/>
          <p:nvPr/>
        </p:nvSpPr>
        <p:spPr>
          <a:xfrm>
            <a:off x="1800468" y="2730698"/>
            <a:ext cx="354768" cy="104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19"/>
              </a:lnSpc>
              <a:buNone/>
            </a:pPr>
            <a:r>
              <a:rPr lang="en-US" sz="630" b="1" dirty="0">
                <a:solidFill>
                  <a:srgbClr val="0D948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금액</a:t>
            </a:r>
            <a:endParaRPr lang="en-US" sz="630" dirty="0"/>
          </a:p>
        </p:txBody>
      </p:sp>
      <p:sp>
        <p:nvSpPr>
          <p:cNvPr id="61" name="Text 59"/>
          <p:cNvSpPr/>
          <p:nvPr/>
        </p:nvSpPr>
        <p:spPr>
          <a:xfrm>
            <a:off x="3329867" y="2668935"/>
            <a:ext cx="730029" cy="161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74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₩ 2,230,000</a:t>
            </a:r>
            <a:endParaRPr lang="en-US" sz="980" dirty="0"/>
          </a:p>
        </p:txBody>
      </p:sp>
      <p:sp>
        <p:nvSpPr>
          <p:cNvPr id="62" name="Text 60"/>
          <p:cNvSpPr/>
          <p:nvPr/>
        </p:nvSpPr>
        <p:spPr>
          <a:xfrm>
            <a:off x="1137047" y="2983260"/>
            <a:ext cx="433858" cy="127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1"/>
              </a:lnSpc>
              <a:buNone/>
            </a:pPr>
            <a:r>
              <a:rPr lang="en-US" sz="77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문구</a:t>
            </a:r>
            <a:endParaRPr lang="en-US" sz="770" dirty="0"/>
          </a:p>
        </p:txBody>
      </p:sp>
      <p:sp>
        <p:nvSpPr>
          <p:cNvPr id="63" name="Text 61"/>
          <p:cNvSpPr/>
          <p:nvPr/>
        </p:nvSpPr>
        <p:spPr>
          <a:xfrm>
            <a:off x="1086296" y="3195489"/>
            <a:ext cx="3499991" cy="363141"/>
          </a:xfrm>
          <a:prstGeom prst="roundRect">
            <a:avLst>
              <a:gd name="adj" fmla="val 6995"/>
            </a:avLst>
          </a:prstGeom>
          <a:solidFill>
            <a:srgbClr val="DC262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62"/>
          <p:cNvSpPr/>
          <p:nvPr/>
        </p:nvSpPr>
        <p:spPr>
          <a:xfrm>
            <a:off x="2356969" y="3237607"/>
            <a:ext cx="958647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전기 배선 및 상시 전원 공사 별도</a:t>
            </a:r>
            <a:endParaRPr lang="en-US" sz="490" dirty="0"/>
          </a:p>
        </p:txBody>
      </p:sp>
      <p:sp>
        <p:nvSpPr>
          <p:cNvPr id="65" name="Text 63"/>
          <p:cNvSpPr/>
          <p:nvPr/>
        </p:nvSpPr>
        <p:spPr>
          <a:xfrm>
            <a:off x="2198181" y="3402806"/>
            <a:ext cx="1276222" cy="80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37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결제: 착수금 30%, 잔금 70% | 유효기간 15일</a:t>
            </a:r>
            <a:endParaRPr lang="en-US" sz="490" dirty="0"/>
          </a:p>
        </p:txBody>
      </p:sp>
      <p:sp>
        <p:nvSpPr>
          <p:cNvPr id="66" name="Text 64"/>
          <p:cNvSpPr/>
          <p:nvPr/>
        </p:nvSpPr>
        <p:spPr>
          <a:xfrm>
            <a:off x="7201049" y="587276"/>
            <a:ext cx="1841450" cy="2930128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65"/>
          <p:cNvSpPr/>
          <p:nvPr/>
        </p:nvSpPr>
        <p:spPr>
          <a:xfrm>
            <a:off x="7312075" y="698302"/>
            <a:ext cx="1619399" cy="215801"/>
          </a:xfrm>
          <a:prstGeom prst="roundRect">
            <a:avLst>
              <a:gd name="adj" fmla="val 1177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66"/>
          <p:cNvSpPr/>
          <p:nvPr/>
        </p:nvSpPr>
        <p:spPr>
          <a:xfrm>
            <a:off x="7399411" y="749052"/>
            <a:ext cx="144472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Description</a:t>
            </a:r>
            <a:endParaRPr lang="en-US" sz="700" dirty="0"/>
          </a:p>
        </p:txBody>
      </p:sp>
      <p:sp>
        <p:nvSpPr>
          <p:cNvPr id="69" name="Text 67"/>
          <p:cNvSpPr/>
          <p:nvPr/>
        </p:nvSpPr>
        <p:spPr>
          <a:xfrm>
            <a:off x="7312075" y="1041053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8"/>
          <p:cNvSpPr/>
          <p:nvPr/>
        </p:nvSpPr>
        <p:spPr>
          <a:xfrm>
            <a:off x="7369820" y="1074390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500" dirty="0"/>
          </a:p>
        </p:txBody>
      </p:sp>
      <p:sp>
        <p:nvSpPr>
          <p:cNvPr id="71" name="Text 69"/>
          <p:cNvSpPr/>
          <p:nvPr/>
        </p:nvSpPr>
        <p:spPr>
          <a:xfrm>
            <a:off x="7527875" y="1064865"/>
            <a:ext cx="41594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마진율 적용</a:t>
            </a:r>
            <a:endParaRPr lang="en-US" sz="600" dirty="0"/>
          </a:p>
        </p:txBody>
      </p:sp>
      <p:sp>
        <p:nvSpPr>
          <p:cNvPr id="72" name="Text 70"/>
          <p:cNvSpPr/>
          <p:nvPr/>
        </p:nvSpPr>
        <p:spPr>
          <a:xfrm>
            <a:off x="7527875" y="1231553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관공서 15%, 일반 건설사 20~25%</a:t>
            </a:r>
            <a:endParaRPr lang="en-US" sz="500" dirty="0"/>
          </a:p>
        </p:txBody>
      </p:sp>
      <p:sp>
        <p:nvSpPr>
          <p:cNvPr id="73" name="Text 71"/>
          <p:cNvSpPr/>
          <p:nvPr/>
        </p:nvSpPr>
        <p:spPr>
          <a:xfrm>
            <a:off x="7312075" y="1447354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72"/>
          <p:cNvSpPr/>
          <p:nvPr/>
        </p:nvSpPr>
        <p:spPr>
          <a:xfrm>
            <a:off x="7369820" y="1480691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500" dirty="0"/>
          </a:p>
        </p:txBody>
      </p:sp>
      <p:sp>
        <p:nvSpPr>
          <p:cNvPr id="75" name="Text 73"/>
          <p:cNvSpPr/>
          <p:nvPr/>
        </p:nvSpPr>
        <p:spPr>
          <a:xfrm>
            <a:off x="7527875" y="1471166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금액 절삭</a:t>
            </a:r>
            <a:endParaRPr lang="en-US" sz="600" dirty="0"/>
          </a:p>
        </p:txBody>
      </p:sp>
      <p:sp>
        <p:nvSpPr>
          <p:cNvPr id="76" name="Text 74"/>
          <p:cNvSpPr/>
          <p:nvPr/>
        </p:nvSpPr>
        <p:spPr>
          <a:xfrm>
            <a:off x="7527875" y="1637854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만원 단위 이하 절삭 (네고 대비)</a:t>
            </a:r>
            <a:endParaRPr lang="en-US" sz="500" dirty="0"/>
          </a:p>
        </p:txBody>
      </p:sp>
      <p:sp>
        <p:nvSpPr>
          <p:cNvPr id="77" name="Text 75"/>
          <p:cNvSpPr/>
          <p:nvPr/>
        </p:nvSpPr>
        <p:spPr>
          <a:xfrm>
            <a:off x="7312075" y="1853654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76"/>
          <p:cNvSpPr/>
          <p:nvPr/>
        </p:nvSpPr>
        <p:spPr>
          <a:xfrm>
            <a:off x="7369820" y="1886992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500" dirty="0"/>
          </a:p>
        </p:txBody>
      </p:sp>
      <p:sp>
        <p:nvSpPr>
          <p:cNvPr id="79" name="Text 77"/>
          <p:cNvSpPr/>
          <p:nvPr/>
        </p:nvSpPr>
        <p:spPr>
          <a:xfrm>
            <a:off x="7527875" y="1877467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면책 문구</a:t>
            </a:r>
            <a:endParaRPr lang="en-US" sz="600" dirty="0"/>
          </a:p>
        </p:txBody>
      </p:sp>
      <p:sp>
        <p:nvSpPr>
          <p:cNvPr id="80" name="Text 78"/>
          <p:cNvSpPr/>
          <p:nvPr/>
        </p:nvSpPr>
        <p:spPr>
          <a:xfrm>
            <a:off x="7527875" y="2044154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전기 공사 별도 문구 필수 삽입</a:t>
            </a:r>
            <a:endParaRPr lang="en-US" sz="500" dirty="0"/>
          </a:p>
        </p:txBody>
      </p:sp>
      <p:sp>
        <p:nvSpPr>
          <p:cNvPr id="81" name="Text 79"/>
          <p:cNvSpPr/>
          <p:nvPr/>
        </p:nvSpPr>
        <p:spPr>
          <a:xfrm>
            <a:off x="7312075" y="2259955"/>
            <a:ext cx="152400" cy="152400"/>
          </a:xfrm>
          <a:prstGeom prst="roundRect">
            <a:avLst>
              <a:gd name="adj" fmla="val 600000"/>
            </a:avLst>
          </a:prstGeom>
          <a:solidFill>
            <a:srgbClr val="95C11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2" name="Text 80"/>
          <p:cNvSpPr/>
          <p:nvPr/>
        </p:nvSpPr>
        <p:spPr>
          <a:xfrm>
            <a:off x="7369820" y="2293293"/>
            <a:ext cx="37648" cy="85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500" dirty="0"/>
          </a:p>
        </p:txBody>
      </p:sp>
      <p:sp>
        <p:nvSpPr>
          <p:cNvPr id="83" name="Text 81"/>
          <p:cNvSpPr/>
          <p:nvPr/>
        </p:nvSpPr>
        <p:spPr>
          <a:xfrm>
            <a:off x="7527875" y="2283768"/>
            <a:ext cx="33822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1E293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결제 조건</a:t>
            </a:r>
            <a:endParaRPr lang="en-US" sz="600" dirty="0"/>
          </a:p>
        </p:txBody>
      </p:sp>
      <p:sp>
        <p:nvSpPr>
          <p:cNvPr id="84" name="Text 82"/>
          <p:cNvSpPr/>
          <p:nvPr/>
        </p:nvSpPr>
        <p:spPr>
          <a:xfrm>
            <a:off x="7527875" y="2450455"/>
            <a:ext cx="1431670" cy="8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0"/>
              </a:lnSpc>
              <a:buNone/>
            </a:pPr>
            <a:r>
              <a:rPr lang="en-US" sz="500" dirty="0">
                <a:solidFill>
                  <a:srgbClr val="64748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착수금 30%, 잔금 70% 명시</a:t>
            </a:r>
            <a:endParaRPr lang="en-US" sz="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Web Storyboard</dc:subject>
  <dc:creator>SAM IT Innovation Team</dc:creator>
  <cp:lastModifiedBy>SAM IT Innovation Team</cp:lastModifiedBy>
  <cp:revision>1</cp:revision>
  <dcterms:created xsi:type="dcterms:W3CDTF">2026-01-09T05:14:15Z</dcterms:created>
  <dcterms:modified xsi:type="dcterms:W3CDTF">2026-01-09T05:14:15Z</dcterms:modified>
</cp:coreProperties>
</file>